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1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2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3.xml" ContentType="application/vnd.openxmlformats-officedocument.themeOverr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41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4.xml" ContentType="application/vnd.openxmlformats-officedocument.themeOverr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5.xml" ContentType="application/vnd.openxmlformats-officedocument.themeOverr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60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heme/themeOverride6.xml" ContentType="application/vnd.openxmlformats-officedocument.themeOverride+xml"/>
  <Override PartName="/ppt/notesSlides/notesSlide61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7.xml" ContentType="application/vnd.openxmlformats-officedocument.themeOverr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theme/themeOverride8.xml" ContentType="application/vnd.openxmlformats-officedocument.themeOverride+xml"/>
  <Override PartName="/ppt/notesSlides/notesSlide62.xml" ContentType="application/vnd.openxmlformats-officedocument.presentationml.notesSl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notesSlides/notesSlide71.xml" ContentType="application/vnd.openxmlformats-officedocument.presentationml.notesSlid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theme/themeOverride9.xml" ContentType="application/vnd.openxmlformats-officedocument.themeOverride+xml"/>
  <Override PartName="/ppt/notesSlides/notesSlide72.xml" ContentType="application/vnd.openxmlformats-officedocument.presentationml.notesSlid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theme/themeOverride10.xml" ContentType="application/vnd.openxmlformats-officedocument.themeOverride+xml"/>
  <Override PartName="/ppt/notesSlides/notesSlide73.xml" ContentType="application/vnd.openxmlformats-officedocument.presentationml.notesSlid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theme/themeOverride11.xml" ContentType="application/vnd.openxmlformats-officedocument.themeOverr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theme/themeOverride12.xml" ContentType="application/vnd.openxmlformats-officedocument.themeOverride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theme/themeOverride13.xml" ContentType="application/vnd.openxmlformats-officedocument.themeOverride+xml"/>
  <Override PartName="/ppt/charts/chart29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theme/themeOverride14.xml" ContentType="application/vnd.openxmlformats-officedocument.themeOverride+xml"/>
  <Override PartName="/ppt/charts/chart30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theme/themeOverride15.xml" ContentType="application/vnd.openxmlformats-officedocument.themeOverr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6" r:id="rId1"/>
    <p:sldMasterId id="2147483688" r:id="rId2"/>
    <p:sldMasterId id="2147483694" r:id="rId3"/>
    <p:sldMasterId id="2147483699" r:id="rId4"/>
  </p:sldMasterIdLst>
  <p:notesMasterIdLst>
    <p:notesMasterId r:id="rId209"/>
  </p:notesMasterIdLst>
  <p:handoutMasterIdLst>
    <p:handoutMasterId r:id="rId210"/>
  </p:handoutMasterIdLst>
  <p:sldIdLst>
    <p:sldId id="688" r:id="rId5"/>
    <p:sldId id="689" r:id="rId6"/>
    <p:sldId id="693" r:id="rId7"/>
    <p:sldId id="785" r:id="rId8"/>
    <p:sldId id="777" r:id="rId9"/>
    <p:sldId id="761" r:id="rId10"/>
    <p:sldId id="770" r:id="rId11"/>
    <p:sldId id="772" r:id="rId12"/>
    <p:sldId id="698" r:id="rId13"/>
    <p:sldId id="703" r:id="rId14"/>
    <p:sldId id="704" r:id="rId15"/>
    <p:sldId id="724" r:id="rId16"/>
    <p:sldId id="725" r:id="rId17"/>
    <p:sldId id="726" r:id="rId18"/>
    <p:sldId id="727" r:id="rId19"/>
    <p:sldId id="763" r:id="rId20"/>
    <p:sldId id="762" r:id="rId21"/>
    <p:sldId id="779" r:id="rId22"/>
    <p:sldId id="780" r:id="rId23"/>
    <p:sldId id="787" r:id="rId24"/>
    <p:sldId id="789" r:id="rId25"/>
    <p:sldId id="734" r:id="rId26"/>
    <p:sldId id="790" r:id="rId27"/>
    <p:sldId id="705" r:id="rId28"/>
    <p:sldId id="736" r:id="rId29"/>
    <p:sldId id="737" r:id="rId30"/>
    <p:sldId id="738" r:id="rId31"/>
    <p:sldId id="765" r:id="rId32"/>
    <p:sldId id="781" r:id="rId33"/>
    <p:sldId id="784" r:id="rId34"/>
    <p:sldId id="791" r:id="rId35"/>
    <p:sldId id="739" r:id="rId36"/>
    <p:sldId id="766" r:id="rId37"/>
    <p:sldId id="706" r:id="rId38"/>
    <p:sldId id="741" r:id="rId39"/>
    <p:sldId id="752" r:id="rId40"/>
    <p:sldId id="767" r:id="rId41"/>
    <p:sldId id="768" r:id="rId42"/>
    <p:sldId id="769" r:id="rId43"/>
    <p:sldId id="786" r:id="rId44"/>
    <p:sldId id="796" r:id="rId45"/>
    <p:sldId id="760" r:id="rId46"/>
    <p:sldId id="742" r:id="rId47"/>
    <p:sldId id="707" r:id="rId48"/>
    <p:sldId id="743" r:id="rId49"/>
    <p:sldId id="747" r:id="rId50"/>
    <p:sldId id="424" r:id="rId51"/>
    <p:sldId id="538" r:id="rId52"/>
    <p:sldId id="425" r:id="rId53"/>
    <p:sldId id="783" r:id="rId54"/>
    <p:sldId id="793" r:id="rId55"/>
    <p:sldId id="794" r:id="rId56"/>
    <p:sldId id="750" r:id="rId57"/>
    <p:sldId id="710" r:id="rId58"/>
    <p:sldId id="773" r:id="rId59"/>
    <p:sldId id="778" r:id="rId60"/>
    <p:sldId id="717" r:id="rId61"/>
    <p:sldId id="719" r:id="rId62"/>
    <p:sldId id="795" r:id="rId63"/>
    <p:sldId id="775" r:id="rId64"/>
    <p:sldId id="711" r:id="rId65"/>
    <p:sldId id="713" r:id="rId66"/>
    <p:sldId id="836" r:id="rId67"/>
    <p:sldId id="714" r:id="rId68"/>
    <p:sldId id="700" r:id="rId69"/>
    <p:sldId id="720" r:id="rId70"/>
    <p:sldId id="721" r:id="rId71"/>
    <p:sldId id="797" r:id="rId72"/>
    <p:sldId id="798" r:id="rId73"/>
    <p:sldId id="799" r:id="rId74"/>
    <p:sldId id="451" r:id="rId75"/>
    <p:sldId id="302" r:id="rId76"/>
    <p:sldId id="303" r:id="rId77"/>
    <p:sldId id="304" r:id="rId78"/>
    <p:sldId id="431" r:id="rId79"/>
    <p:sldId id="433" r:id="rId80"/>
    <p:sldId id="434" r:id="rId81"/>
    <p:sldId id="436" r:id="rId82"/>
    <p:sldId id="437" r:id="rId83"/>
    <p:sldId id="435" r:id="rId84"/>
    <p:sldId id="438" r:id="rId85"/>
    <p:sldId id="439" r:id="rId86"/>
    <p:sldId id="440" r:id="rId87"/>
    <p:sldId id="441" r:id="rId88"/>
    <p:sldId id="442" r:id="rId89"/>
    <p:sldId id="452" r:id="rId90"/>
    <p:sldId id="453" r:id="rId91"/>
    <p:sldId id="454" r:id="rId92"/>
    <p:sldId id="455" r:id="rId93"/>
    <p:sldId id="456" r:id="rId94"/>
    <p:sldId id="406" r:id="rId95"/>
    <p:sldId id="407" r:id="rId96"/>
    <p:sldId id="444" r:id="rId97"/>
    <p:sldId id="445" r:id="rId98"/>
    <p:sldId id="447" r:id="rId99"/>
    <p:sldId id="448" r:id="rId100"/>
    <p:sldId id="449" r:id="rId101"/>
    <p:sldId id="450" r:id="rId102"/>
    <p:sldId id="800" r:id="rId103"/>
    <p:sldId id="398" r:id="rId104"/>
    <p:sldId id="355" r:id="rId105"/>
    <p:sldId id="356" r:id="rId106"/>
    <p:sldId id="357" r:id="rId107"/>
    <p:sldId id="358" r:id="rId108"/>
    <p:sldId id="359" r:id="rId109"/>
    <p:sldId id="361" r:id="rId110"/>
    <p:sldId id="396" r:id="rId111"/>
    <p:sldId id="418" r:id="rId112"/>
    <p:sldId id="812" r:id="rId113"/>
    <p:sldId id="419" r:id="rId114"/>
    <p:sldId id="367" r:id="rId115"/>
    <p:sldId id="370" r:id="rId116"/>
    <p:sldId id="369" r:id="rId117"/>
    <p:sldId id="413" r:id="rId118"/>
    <p:sldId id="426" r:id="rId119"/>
    <p:sldId id="427" r:id="rId120"/>
    <p:sldId id="428" r:id="rId121"/>
    <p:sldId id="420" r:id="rId122"/>
    <p:sldId id="399" r:id="rId123"/>
    <p:sldId id="400" r:id="rId124"/>
    <p:sldId id="348" r:id="rId125"/>
    <p:sldId id="350" r:id="rId126"/>
    <p:sldId id="349" r:id="rId127"/>
    <p:sldId id="351" r:id="rId128"/>
    <p:sldId id="421" r:id="rId129"/>
    <p:sldId id="394" r:id="rId130"/>
    <p:sldId id="393" r:id="rId131"/>
    <p:sldId id="395" r:id="rId132"/>
    <p:sldId id="401" r:id="rId133"/>
    <p:sldId id="402" r:id="rId134"/>
    <p:sldId id="404" r:id="rId135"/>
    <p:sldId id="403" r:id="rId136"/>
    <p:sldId id="405" r:id="rId137"/>
    <p:sldId id="802" r:id="rId138"/>
    <p:sldId id="803" r:id="rId139"/>
    <p:sldId id="804" r:id="rId140"/>
    <p:sldId id="409" r:id="rId141"/>
    <p:sldId id="805" r:id="rId142"/>
    <p:sldId id="806" r:id="rId143"/>
    <p:sldId id="412" r:id="rId144"/>
    <p:sldId id="422" r:id="rId145"/>
    <p:sldId id="423" r:id="rId146"/>
    <p:sldId id="807" r:id="rId147"/>
    <p:sldId id="808" r:id="rId148"/>
    <p:sldId id="811" r:id="rId149"/>
    <p:sldId id="810" r:id="rId150"/>
    <p:sldId id="801" r:id="rId151"/>
    <p:sldId id="835" r:id="rId152"/>
    <p:sldId id="814" r:id="rId153"/>
    <p:sldId id="815" r:id="rId154"/>
    <p:sldId id="816" r:id="rId155"/>
    <p:sldId id="817" r:id="rId156"/>
    <p:sldId id="818" r:id="rId157"/>
    <p:sldId id="819" r:id="rId158"/>
    <p:sldId id="820" r:id="rId159"/>
    <p:sldId id="821" r:id="rId160"/>
    <p:sldId id="822" r:id="rId161"/>
    <p:sldId id="823" r:id="rId162"/>
    <p:sldId id="824" r:id="rId163"/>
    <p:sldId id="825" r:id="rId164"/>
    <p:sldId id="826" r:id="rId165"/>
    <p:sldId id="827" r:id="rId166"/>
    <p:sldId id="828" r:id="rId167"/>
    <p:sldId id="829" r:id="rId168"/>
    <p:sldId id="830" r:id="rId169"/>
    <p:sldId id="831" r:id="rId170"/>
    <p:sldId id="832" r:id="rId171"/>
    <p:sldId id="833" r:id="rId172"/>
    <p:sldId id="834" r:id="rId173"/>
    <p:sldId id="813" r:id="rId174"/>
    <p:sldId id="554" r:id="rId175"/>
    <p:sldId id="408" r:id="rId176"/>
    <p:sldId id="410" r:id="rId177"/>
    <p:sldId id="411" r:id="rId178"/>
    <p:sldId id="505" r:id="rId179"/>
    <p:sldId id="507" r:id="rId180"/>
    <p:sldId id="503" r:id="rId181"/>
    <p:sldId id="504" r:id="rId182"/>
    <p:sldId id="508" r:id="rId183"/>
    <p:sldId id="509" r:id="rId184"/>
    <p:sldId id="510" r:id="rId185"/>
    <p:sldId id="511" r:id="rId186"/>
    <p:sldId id="512" r:id="rId187"/>
    <p:sldId id="513" r:id="rId188"/>
    <p:sldId id="514" r:id="rId189"/>
    <p:sldId id="529" r:id="rId190"/>
    <p:sldId id="530" r:id="rId191"/>
    <p:sldId id="515" r:id="rId192"/>
    <p:sldId id="556" r:id="rId193"/>
    <p:sldId id="557" r:id="rId194"/>
    <p:sldId id="516" r:id="rId195"/>
    <p:sldId id="519" r:id="rId196"/>
    <p:sldId id="517" r:id="rId197"/>
    <p:sldId id="518" r:id="rId198"/>
    <p:sldId id="520" r:id="rId199"/>
    <p:sldId id="521" r:id="rId200"/>
    <p:sldId id="522" r:id="rId201"/>
    <p:sldId id="523" r:id="rId202"/>
    <p:sldId id="524" r:id="rId203"/>
    <p:sldId id="525" r:id="rId204"/>
    <p:sldId id="526" r:id="rId205"/>
    <p:sldId id="527" r:id="rId206"/>
    <p:sldId id="528" r:id="rId207"/>
    <p:sldId id="555" r:id="rId20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ologue" id="{1405CBC8-C529-EA47-9F1D-8CC90DA638FD}">
          <p14:sldIdLst>
            <p14:sldId id="688"/>
            <p14:sldId id="689"/>
            <p14:sldId id="693"/>
            <p14:sldId id="785"/>
            <p14:sldId id="777"/>
            <p14:sldId id="761"/>
            <p14:sldId id="770"/>
            <p14:sldId id="772"/>
            <p14:sldId id="698"/>
            <p14:sldId id="703"/>
          </p14:sldIdLst>
        </p14:section>
        <p14:section name="Pythia" id="{C0532A95-5AA0-BD48-AA0E-8DD7D9E609E2}">
          <p14:sldIdLst>
            <p14:sldId id="704"/>
            <p14:sldId id="724"/>
            <p14:sldId id="725"/>
            <p14:sldId id="726"/>
            <p14:sldId id="727"/>
            <p14:sldId id="763"/>
            <p14:sldId id="762"/>
            <p14:sldId id="779"/>
            <p14:sldId id="780"/>
            <p14:sldId id="787"/>
            <p14:sldId id="789"/>
            <p14:sldId id="734"/>
            <p14:sldId id="790"/>
          </p14:sldIdLst>
        </p14:section>
        <p14:section name="Hermes" id="{0A0764B5-6CA0-C848-B614-61B4383A6333}">
          <p14:sldIdLst>
            <p14:sldId id="705"/>
            <p14:sldId id="736"/>
            <p14:sldId id="737"/>
            <p14:sldId id="738"/>
            <p14:sldId id="765"/>
            <p14:sldId id="781"/>
            <p14:sldId id="784"/>
            <p14:sldId id="791"/>
            <p14:sldId id="739"/>
            <p14:sldId id="766"/>
          </p14:sldIdLst>
        </p14:section>
        <p14:section name="Athena" id="{9127AC7D-0F14-714E-BFFF-9AF4724FCBF2}">
          <p14:sldIdLst>
            <p14:sldId id="706"/>
            <p14:sldId id="741"/>
            <p14:sldId id="752"/>
            <p14:sldId id="767"/>
            <p14:sldId id="768"/>
            <p14:sldId id="769"/>
            <p14:sldId id="786"/>
            <p14:sldId id="796"/>
            <p14:sldId id="760"/>
            <p14:sldId id="742"/>
          </p14:sldIdLst>
        </p14:section>
        <p14:section name="Constable" id="{E3D486A1-7853-B24C-8490-95ACA1C35197}">
          <p14:sldIdLst>
            <p14:sldId id="707"/>
            <p14:sldId id="743"/>
            <p14:sldId id="747"/>
            <p14:sldId id="424"/>
            <p14:sldId id="538"/>
            <p14:sldId id="425"/>
            <p14:sldId id="783"/>
            <p14:sldId id="793"/>
            <p14:sldId id="794"/>
            <p14:sldId id="750"/>
          </p14:sldIdLst>
        </p14:section>
        <p14:section name="Epilogue" id="{24368290-64F4-BA49-9B4D-0B14E56CADD7}">
          <p14:sldIdLst>
            <p14:sldId id="710"/>
            <p14:sldId id="773"/>
            <p14:sldId id="778"/>
            <p14:sldId id="717"/>
            <p14:sldId id="719"/>
            <p14:sldId id="795"/>
            <p14:sldId id="775"/>
            <p14:sldId id="711"/>
            <p14:sldId id="713"/>
            <p14:sldId id="836"/>
            <p14:sldId id="714"/>
          </p14:sldIdLst>
        </p14:section>
        <p14:section name="Influence" id="{87B68218-3936-FF41-A8F4-1DE76E895AC0}">
          <p14:sldIdLst>
            <p14:sldId id="700"/>
            <p14:sldId id="720"/>
            <p14:sldId id="721"/>
          </p14:sldIdLst>
        </p14:section>
        <p14:section name="Backup" id="{C6D0EE38-C61B-9E4B-B5A4-AC68AA5ABF47}">
          <p14:sldIdLst>
            <p14:sldId id="797"/>
            <p14:sldId id="798"/>
            <p14:sldId id="799"/>
            <p14:sldId id="451"/>
            <p14:sldId id="302"/>
            <p14:sldId id="303"/>
            <p14:sldId id="304"/>
            <p14:sldId id="431"/>
            <p14:sldId id="433"/>
            <p14:sldId id="434"/>
            <p14:sldId id="436"/>
            <p14:sldId id="437"/>
            <p14:sldId id="435"/>
            <p14:sldId id="438"/>
            <p14:sldId id="439"/>
            <p14:sldId id="440"/>
            <p14:sldId id="441"/>
            <p14:sldId id="442"/>
            <p14:sldId id="452"/>
            <p14:sldId id="453"/>
            <p14:sldId id="454"/>
            <p14:sldId id="455"/>
            <p14:sldId id="456"/>
            <p14:sldId id="406"/>
            <p14:sldId id="407"/>
            <p14:sldId id="444"/>
            <p14:sldId id="445"/>
            <p14:sldId id="447"/>
            <p14:sldId id="448"/>
            <p14:sldId id="449"/>
            <p14:sldId id="450"/>
            <p14:sldId id="800"/>
            <p14:sldId id="398"/>
            <p14:sldId id="355"/>
            <p14:sldId id="356"/>
            <p14:sldId id="357"/>
            <p14:sldId id="358"/>
            <p14:sldId id="359"/>
            <p14:sldId id="361"/>
            <p14:sldId id="396"/>
            <p14:sldId id="418"/>
            <p14:sldId id="812"/>
            <p14:sldId id="419"/>
            <p14:sldId id="367"/>
            <p14:sldId id="370"/>
            <p14:sldId id="369"/>
            <p14:sldId id="413"/>
            <p14:sldId id="426"/>
            <p14:sldId id="427"/>
            <p14:sldId id="428"/>
            <p14:sldId id="420"/>
            <p14:sldId id="399"/>
            <p14:sldId id="400"/>
            <p14:sldId id="348"/>
            <p14:sldId id="350"/>
            <p14:sldId id="349"/>
            <p14:sldId id="351"/>
            <p14:sldId id="421"/>
            <p14:sldId id="394"/>
            <p14:sldId id="393"/>
            <p14:sldId id="395"/>
            <p14:sldId id="401"/>
            <p14:sldId id="402"/>
            <p14:sldId id="404"/>
            <p14:sldId id="403"/>
            <p14:sldId id="405"/>
            <p14:sldId id="802"/>
            <p14:sldId id="803"/>
            <p14:sldId id="804"/>
            <p14:sldId id="409"/>
            <p14:sldId id="805"/>
            <p14:sldId id="806"/>
            <p14:sldId id="412"/>
            <p14:sldId id="422"/>
            <p14:sldId id="423"/>
            <p14:sldId id="807"/>
            <p14:sldId id="808"/>
            <p14:sldId id="811"/>
            <p14:sldId id="810"/>
            <p14:sldId id="801"/>
            <p14:sldId id="835"/>
            <p14:sldId id="814"/>
            <p14:sldId id="815"/>
            <p14:sldId id="816"/>
            <p14:sldId id="817"/>
            <p14:sldId id="818"/>
            <p14:sldId id="819"/>
            <p14:sldId id="820"/>
            <p14:sldId id="821"/>
            <p14:sldId id="822"/>
            <p14:sldId id="823"/>
            <p14:sldId id="824"/>
            <p14:sldId id="825"/>
            <p14:sldId id="826"/>
            <p14:sldId id="827"/>
            <p14:sldId id="828"/>
            <p14:sldId id="829"/>
            <p14:sldId id="830"/>
            <p14:sldId id="831"/>
            <p14:sldId id="832"/>
            <p14:sldId id="833"/>
            <p14:sldId id="834"/>
            <p14:sldId id="813"/>
            <p14:sldId id="554"/>
            <p14:sldId id="408"/>
            <p14:sldId id="410"/>
            <p14:sldId id="411"/>
            <p14:sldId id="505"/>
            <p14:sldId id="507"/>
            <p14:sldId id="503"/>
            <p14:sldId id="504"/>
            <p14:sldId id="508"/>
            <p14:sldId id="509"/>
            <p14:sldId id="510"/>
            <p14:sldId id="511"/>
            <p14:sldId id="512"/>
            <p14:sldId id="513"/>
            <p14:sldId id="514"/>
            <p14:sldId id="529"/>
            <p14:sldId id="530"/>
            <p14:sldId id="515"/>
            <p14:sldId id="556"/>
            <p14:sldId id="557"/>
            <p14:sldId id="516"/>
            <p14:sldId id="519"/>
            <p14:sldId id="517"/>
            <p14:sldId id="518"/>
            <p14:sldId id="520"/>
            <p14:sldId id="521"/>
            <p14:sldId id="522"/>
            <p14:sldId id="523"/>
            <p14:sldId id="524"/>
            <p14:sldId id="525"/>
            <p14:sldId id="526"/>
            <p14:sldId id="527"/>
            <p14:sldId id="528"/>
            <p14:sldId id="55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9C2706-7B56-0DA1-D36B-5058A166FD8E}" name="Yaglikci  Abdullah Giray" initials="YAG" userId="S::yaglikca@ethz.ch::9d4a6345-5013-481a-aed7-5910ce0bef1f" providerId="AD"/>
  <p188:author id="{25D29E55-6E1B-8098-0CC8-6F8A5879E72E}" name="lois.orosa.nogueira@gmail.com" initials="lo" userId="S::urn:spo:guest#lois.orosa.nogueira@gmail.com::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Office" lastIdx="1" clrIdx="0"/>
  <p:cmAuthor id="2" name="Microsoft Office User" initials="Office [2]" lastIdx="1" clrIdx="1"/>
  <p:cmAuthor id="3" name="Microsoft Office User" initials="Office [3]" lastIdx="1" clrIdx="2"/>
  <p:cmAuthor id="4" name="ggqd_e6b7e@idethz.onmicrosoft.com" initials="g" lastIdx="3" clrIdx="3">
    <p:extLst>
      <p:ext uri="{19B8F6BF-5375-455C-9EA6-DF929625EA0E}">
        <p15:presenceInfo xmlns:p15="http://schemas.microsoft.com/office/powerpoint/2012/main" userId="S::ggqd_e6b7e@ethz.ch::93ad1454-b441-4862-aa2c-ecbd07735b47" providerId="AD"/>
      </p:ext>
    </p:extLst>
  </p:cmAuthor>
  <p:cmAuthor id="5" name="Patel  Minesh Hamenbhai" initials="PH" lastIdx="2" clrIdx="4">
    <p:extLst>
      <p:ext uri="{19B8F6BF-5375-455C-9EA6-DF929625EA0E}">
        <p15:presenceInfo xmlns:p15="http://schemas.microsoft.com/office/powerpoint/2012/main" userId="S::mpatel@ethz.ch::6a2c18ab-280a-4d17-9acd-93b2f4ff5d5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4F14"/>
    <a:srgbClr val="F8F5E4"/>
    <a:srgbClr val="11813C"/>
    <a:srgbClr val="1658FF"/>
    <a:srgbClr val="E5F4E0"/>
    <a:srgbClr val="929000"/>
    <a:srgbClr val="E5F3DF"/>
    <a:srgbClr val="941651"/>
    <a:srgbClr val="FFEBDC"/>
    <a:srgbClr val="FF7E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19"/>
    <p:restoredTop sz="87518"/>
  </p:normalViewPr>
  <p:slideViewPr>
    <p:cSldViewPr snapToGrid="0" snapToObjects="1">
      <p:cViewPr varScale="1">
        <p:scale>
          <a:sx n="102" d="100"/>
          <a:sy n="102" d="100"/>
        </p:scale>
        <p:origin x="1824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4576"/>
    </p:cViewPr>
  </p:outlineViewPr>
  <p:notesTextViewPr>
    <p:cViewPr>
      <p:scale>
        <a:sx n="130" d="100"/>
        <a:sy n="130" d="100"/>
      </p:scale>
      <p:origin x="0" y="0"/>
    </p:cViewPr>
  </p:notesTextViewPr>
  <p:sorterViewPr>
    <p:cViewPr>
      <p:scale>
        <a:sx n="30" d="100"/>
        <a:sy n="30" d="100"/>
      </p:scale>
      <p:origin x="0" y="0"/>
    </p:cViewPr>
  </p:sorterViewPr>
  <p:notesViewPr>
    <p:cSldViewPr snapToGrid="0" snapToObjects="1">
      <p:cViewPr varScale="1">
        <p:scale>
          <a:sx n="97" d="100"/>
          <a:sy n="97" d="100"/>
        </p:scale>
        <p:origin x="432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3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63" Type="http://schemas.openxmlformats.org/officeDocument/2006/relationships/slide" Target="slides/slide59.xml"/><Relationship Id="rId84" Type="http://schemas.openxmlformats.org/officeDocument/2006/relationships/slide" Target="slides/slide80.xml"/><Relationship Id="rId138" Type="http://schemas.openxmlformats.org/officeDocument/2006/relationships/slide" Target="slides/slide134.xml"/><Relationship Id="rId159" Type="http://schemas.openxmlformats.org/officeDocument/2006/relationships/slide" Target="slides/slide155.xml"/><Relationship Id="rId170" Type="http://schemas.openxmlformats.org/officeDocument/2006/relationships/slide" Target="slides/slide166.xml"/><Relationship Id="rId191" Type="http://schemas.openxmlformats.org/officeDocument/2006/relationships/slide" Target="slides/slide187.xml"/><Relationship Id="rId205" Type="http://schemas.openxmlformats.org/officeDocument/2006/relationships/slide" Target="slides/slide201.xml"/><Relationship Id="rId107" Type="http://schemas.openxmlformats.org/officeDocument/2006/relationships/slide" Target="slides/slide103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53" Type="http://schemas.openxmlformats.org/officeDocument/2006/relationships/slide" Target="slides/slide49.xml"/><Relationship Id="rId74" Type="http://schemas.openxmlformats.org/officeDocument/2006/relationships/slide" Target="slides/slide70.xml"/><Relationship Id="rId128" Type="http://schemas.openxmlformats.org/officeDocument/2006/relationships/slide" Target="slides/slide124.xml"/><Relationship Id="rId149" Type="http://schemas.openxmlformats.org/officeDocument/2006/relationships/slide" Target="slides/slide145.xml"/><Relationship Id="rId5" Type="http://schemas.openxmlformats.org/officeDocument/2006/relationships/slide" Target="slides/slide1.xml"/><Relationship Id="rId95" Type="http://schemas.openxmlformats.org/officeDocument/2006/relationships/slide" Target="slides/slide91.xml"/><Relationship Id="rId160" Type="http://schemas.openxmlformats.org/officeDocument/2006/relationships/slide" Target="slides/slide156.xml"/><Relationship Id="rId181" Type="http://schemas.openxmlformats.org/officeDocument/2006/relationships/slide" Target="slides/slide177.xml"/><Relationship Id="rId216" Type="http://schemas.microsoft.com/office/2018/10/relationships/authors" Target="authors.xml"/><Relationship Id="rId22" Type="http://schemas.openxmlformats.org/officeDocument/2006/relationships/slide" Target="slides/slide18.xml"/><Relationship Id="rId43" Type="http://schemas.openxmlformats.org/officeDocument/2006/relationships/slide" Target="slides/slide39.xml"/><Relationship Id="rId64" Type="http://schemas.openxmlformats.org/officeDocument/2006/relationships/slide" Target="slides/slide60.xml"/><Relationship Id="rId118" Type="http://schemas.openxmlformats.org/officeDocument/2006/relationships/slide" Target="slides/slide114.xml"/><Relationship Id="rId139" Type="http://schemas.openxmlformats.org/officeDocument/2006/relationships/slide" Target="slides/slide135.xml"/><Relationship Id="rId85" Type="http://schemas.openxmlformats.org/officeDocument/2006/relationships/slide" Target="slides/slide81.xml"/><Relationship Id="rId150" Type="http://schemas.openxmlformats.org/officeDocument/2006/relationships/slide" Target="slides/slide146.xml"/><Relationship Id="rId171" Type="http://schemas.openxmlformats.org/officeDocument/2006/relationships/slide" Target="slides/slide167.xml"/><Relationship Id="rId192" Type="http://schemas.openxmlformats.org/officeDocument/2006/relationships/slide" Target="slides/slide188.xml"/><Relationship Id="rId206" Type="http://schemas.openxmlformats.org/officeDocument/2006/relationships/slide" Target="slides/slide202.xml"/><Relationship Id="rId12" Type="http://schemas.openxmlformats.org/officeDocument/2006/relationships/slide" Target="slides/slide8.xml"/><Relationship Id="rId33" Type="http://schemas.openxmlformats.org/officeDocument/2006/relationships/slide" Target="slides/slide29.xml"/><Relationship Id="rId108" Type="http://schemas.openxmlformats.org/officeDocument/2006/relationships/slide" Target="slides/slide104.xml"/><Relationship Id="rId129" Type="http://schemas.openxmlformats.org/officeDocument/2006/relationships/slide" Target="slides/slide125.xml"/><Relationship Id="rId54" Type="http://schemas.openxmlformats.org/officeDocument/2006/relationships/slide" Target="slides/slide50.xml"/><Relationship Id="rId75" Type="http://schemas.openxmlformats.org/officeDocument/2006/relationships/slide" Target="slides/slide71.xml"/><Relationship Id="rId96" Type="http://schemas.openxmlformats.org/officeDocument/2006/relationships/slide" Target="slides/slide92.xml"/><Relationship Id="rId140" Type="http://schemas.openxmlformats.org/officeDocument/2006/relationships/slide" Target="slides/slide136.xml"/><Relationship Id="rId161" Type="http://schemas.openxmlformats.org/officeDocument/2006/relationships/slide" Target="slides/slide157.xml"/><Relationship Id="rId182" Type="http://schemas.openxmlformats.org/officeDocument/2006/relationships/slide" Target="slides/slide178.xml"/><Relationship Id="rId6" Type="http://schemas.openxmlformats.org/officeDocument/2006/relationships/slide" Target="slides/slide2.xml"/><Relationship Id="rId23" Type="http://schemas.openxmlformats.org/officeDocument/2006/relationships/slide" Target="slides/slide19.xml"/><Relationship Id="rId119" Type="http://schemas.openxmlformats.org/officeDocument/2006/relationships/slide" Target="slides/slide115.xml"/><Relationship Id="rId44" Type="http://schemas.openxmlformats.org/officeDocument/2006/relationships/slide" Target="slides/slide40.xml"/><Relationship Id="rId65" Type="http://schemas.openxmlformats.org/officeDocument/2006/relationships/slide" Target="slides/slide61.xml"/><Relationship Id="rId86" Type="http://schemas.openxmlformats.org/officeDocument/2006/relationships/slide" Target="slides/slide82.xml"/><Relationship Id="rId130" Type="http://schemas.openxmlformats.org/officeDocument/2006/relationships/slide" Target="slides/slide126.xml"/><Relationship Id="rId151" Type="http://schemas.openxmlformats.org/officeDocument/2006/relationships/slide" Target="slides/slide147.xml"/><Relationship Id="rId172" Type="http://schemas.openxmlformats.org/officeDocument/2006/relationships/slide" Target="slides/slide168.xml"/><Relationship Id="rId193" Type="http://schemas.openxmlformats.org/officeDocument/2006/relationships/slide" Target="slides/slide189.xml"/><Relationship Id="rId207" Type="http://schemas.openxmlformats.org/officeDocument/2006/relationships/slide" Target="slides/slide203.xml"/><Relationship Id="rId13" Type="http://schemas.openxmlformats.org/officeDocument/2006/relationships/slide" Target="slides/slide9.xml"/><Relationship Id="rId109" Type="http://schemas.openxmlformats.org/officeDocument/2006/relationships/slide" Target="slides/slide105.xml"/><Relationship Id="rId34" Type="http://schemas.openxmlformats.org/officeDocument/2006/relationships/slide" Target="slides/slide30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20" Type="http://schemas.openxmlformats.org/officeDocument/2006/relationships/slide" Target="slides/slide116.xml"/><Relationship Id="rId141" Type="http://schemas.openxmlformats.org/officeDocument/2006/relationships/slide" Target="slides/slide137.xml"/><Relationship Id="rId7" Type="http://schemas.openxmlformats.org/officeDocument/2006/relationships/slide" Target="slides/slide3.xml"/><Relationship Id="rId162" Type="http://schemas.openxmlformats.org/officeDocument/2006/relationships/slide" Target="slides/slide158.xml"/><Relationship Id="rId183" Type="http://schemas.openxmlformats.org/officeDocument/2006/relationships/slide" Target="slides/slide179.xml"/><Relationship Id="rId24" Type="http://schemas.openxmlformats.org/officeDocument/2006/relationships/slide" Target="slides/slide20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110" Type="http://schemas.openxmlformats.org/officeDocument/2006/relationships/slide" Target="slides/slide106.xml"/><Relationship Id="rId131" Type="http://schemas.openxmlformats.org/officeDocument/2006/relationships/slide" Target="slides/slide127.xml"/><Relationship Id="rId152" Type="http://schemas.openxmlformats.org/officeDocument/2006/relationships/slide" Target="slides/slide148.xml"/><Relationship Id="rId173" Type="http://schemas.openxmlformats.org/officeDocument/2006/relationships/slide" Target="slides/slide169.xml"/><Relationship Id="rId194" Type="http://schemas.openxmlformats.org/officeDocument/2006/relationships/slide" Target="slides/slide190.xml"/><Relationship Id="rId208" Type="http://schemas.openxmlformats.org/officeDocument/2006/relationships/slide" Target="slides/slide204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slide" Target="slides/slide96.xml"/><Relationship Id="rId105" Type="http://schemas.openxmlformats.org/officeDocument/2006/relationships/slide" Target="slides/slide101.xml"/><Relationship Id="rId126" Type="http://schemas.openxmlformats.org/officeDocument/2006/relationships/slide" Target="slides/slide122.xml"/><Relationship Id="rId147" Type="http://schemas.openxmlformats.org/officeDocument/2006/relationships/slide" Target="slides/slide143.xml"/><Relationship Id="rId168" Type="http://schemas.openxmlformats.org/officeDocument/2006/relationships/slide" Target="slides/slide164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slide" Target="slides/slide94.xml"/><Relationship Id="rId121" Type="http://schemas.openxmlformats.org/officeDocument/2006/relationships/slide" Target="slides/slide117.xml"/><Relationship Id="rId142" Type="http://schemas.openxmlformats.org/officeDocument/2006/relationships/slide" Target="slides/slide138.xml"/><Relationship Id="rId163" Type="http://schemas.openxmlformats.org/officeDocument/2006/relationships/slide" Target="slides/slide159.xml"/><Relationship Id="rId184" Type="http://schemas.openxmlformats.org/officeDocument/2006/relationships/slide" Target="slides/slide180.xml"/><Relationship Id="rId189" Type="http://schemas.openxmlformats.org/officeDocument/2006/relationships/slide" Target="slides/slide185.xml"/><Relationship Id="rId3" Type="http://schemas.openxmlformats.org/officeDocument/2006/relationships/slideMaster" Target="slideMasters/slideMaster3.xml"/><Relationship Id="rId214" Type="http://schemas.openxmlformats.org/officeDocument/2006/relationships/theme" Target="theme/theme1.xml"/><Relationship Id="rId25" Type="http://schemas.openxmlformats.org/officeDocument/2006/relationships/slide" Target="slides/slide21.xml"/><Relationship Id="rId46" Type="http://schemas.openxmlformats.org/officeDocument/2006/relationships/slide" Target="slides/slide42.xml"/><Relationship Id="rId67" Type="http://schemas.openxmlformats.org/officeDocument/2006/relationships/slide" Target="slides/slide63.xml"/><Relationship Id="rId116" Type="http://schemas.openxmlformats.org/officeDocument/2006/relationships/slide" Target="slides/slide112.xml"/><Relationship Id="rId137" Type="http://schemas.openxmlformats.org/officeDocument/2006/relationships/slide" Target="slides/slide133.xml"/><Relationship Id="rId158" Type="http://schemas.openxmlformats.org/officeDocument/2006/relationships/slide" Target="slides/slide154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62" Type="http://schemas.openxmlformats.org/officeDocument/2006/relationships/slide" Target="slides/slide58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111" Type="http://schemas.openxmlformats.org/officeDocument/2006/relationships/slide" Target="slides/slide107.xml"/><Relationship Id="rId132" Type="http://schemas.openxmlformats.org/officeDocument/2006/relationships/slide" Target="slides/slide128.xml"/><Relationship Id="rId153" Type="http://schemas.openxmlformats.org/officeDocument/2006/relationships/slide" Target="slides/slide149.xml"/><Relationship Id="rId174" Type="http://schemas.openxmlformats.org/officeDocument/2006/relationships/slide" Target="slides/slide170.xml"/><Relationship Id="rId179" Type="http://schemas.openxmlformats.org/officeDocument/2006/relationships/slide" Target="slides/slide175.xml"/><Relationship Id="rId195" Type="http://schemas.openxmlformats.org/officeDocument/2006/relationships/slide" Target="slides/slide191.xml"/><Relationship Id="rId209" Type="http://schemas.openxmlformats.org/officeDocument/2006/relationships/notesMaster" Target="notesMasters/notesMaster1.xml"/><Relationship Id="rId190" Type="http://schemas.openxmlformats.org/officeDocument/2006/relationships/slide" Target="slides/slide186.xml"/><Relationship Id="rId204" Type="http://schemas.openxmlformats.org/officeDocument/2006/relationships/slide" Target="slides/slide200.xml"/><Relationship Id="rId15" Type="http://schemas.openxmlformats.org/officeDocument/2006/relationships/slide" Target="slides/slide11.xml"/><Relationship Id="rId36" Type="http://schemas.openxmlformats.org/officeDocument/2006/relationships/slide" Target="slides/slide32.xml"/><Relationship Id="rId57" Type="http://schemas.openxmlformats.org/officeDocument/2006/relationships/slide" Target="slides/slide53.xml"/><Relationship Id="rId106" Type="http://schemas.openxmlformats.org/officeDocument/2006/relationships/slide" Target="slides/slide102.xml"/><Relationship Id="rId127" Type="http://schemas.openxmlformats.org/officeDocument/2006/relationships/slide" Target="slides/slide12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52" Type="http://schemas.openxmlformats.org/officeDocument/2006/relationships/slide" Target="slides/slide48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94" Type="http://schemas.openxmlformats.org/officeDocument/2006/relationships/slide" Target="slides/slide90.xml"/><Relationship Id="rId99" Type="http://schemas.openxmlformats.org/officeDocument/2006/relationships/slide" Target="slides/slide95.xml"/><Relationship Id="rId101" Type="http://schemas.openxmlformats.org/officeDocument/2006/relationships/slide" Target="slides/slide97.xml"/><Relationship Id="rId122" Type="http://schemas.openxmlformats.org/officeDocument/2006/relationships/slide" Target="slides/slide118.xml"/><Relationship Id="rId143" Type="http://schemas.openxmlformats.org/officeDocument/2006/relationships/slide" Target="slides/slide139.xml"/><Relationship Id="rId148" Type="http://schemas.openxmlformats.org/officeDocument/2006/relationships/slide" Target="slides/slide144.xml"/><Relationship Id="rId164" Type="http://schemas.openxmlformats.org/officeDocument/2006/relationships/slide" Target="slides/slide160.xml"/><Relationship Id="rId169" Type="http://schemas.openxmlformats.org/officeDocument/2006/relationships/slide" Target="slides/slide165.xml"/><Relationship Id="rId185" Type="http://schemas.openxmlformats.org/officeDocument/2006/relationships/slide" Target="slides/slide18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80" Type="http://schemas.openxmlformats.org/officeDocument/2006/relationships/slide" Target="slides/slide176.xml"/><Relationship Id="rId210" Type="http://schemas.openxmlformats.org/officeDocument/2006/relationships/handoutMaster" Target="handoutMasters/handoutMaster1.xml"/><Relationship Id="rId215" Type="http://schemas.openxmlformats.org/officeDocument/2006/relationships/tableStyles" Target="tableStyles.xml"/><Relationship Id="rId26" Type="http://schemas.openxmlformats.org/officeDocument/2006/relationships/slide" Target="slides/slide22.xml"/><Relationship Id="rId47" Type="http://schemas.openxmlformats.org/officeDocument/2006/relationships/slide" Target="slides/slide43.xml"/><Relationship Id="rId68" Type="http://schemas.openxmlformats.org/officeDocument/2006/relationships/slide" Target="slides/slide64.xml"/><Relationship Id="rId89" Type="http://schemas.openxmlformats.org/officeDocument/2006/relationships/slide" Target="slides/slide85.xml"/><Relationship Id="rId112" Type="http://schemas.openxmlformats.org/officeDocument/2006/relationships/slide" Target="slides/slide108.xml"/><Relationship Id="rId133" Type="http://schemas.openxmlformats.org/officeDocument/2006/relationships/slide" Target="slides/slide129.xml"/><Relationship Id="rId154" Type="http://schemas.openxmlformats.org/officeDocument/2006/relationships/slide" Target="slides/slide150.xml"/><Relationship Id="rId175" Type="http://schemas.openxmlformats.org/officeDocument/2006/relationships/slide" Target="slides/slide171.xml"/><Relationship Id="rId196" Type="http://schemas.openxmlformats.org/officeDocument/2006/relationships/slide" Target="slides/slide192.xml"/><Relationship Id="rId200" Type="http://schemas.openxmlformats.org/officeDocument/2006/relationships/slide" Target="slides/slide196.xml"/><Relationship Id="rId16" Type="http://schemas.openxmlformats.org/officeDocument/2006/relationships/slide" Target="slides/slide12.xml"/><Relationship Id="rId37" Type="http://schemas.openxmlformats.org/officeDocument/2006/relationships/slide" Target="slides/slide33.xml"/><Relationship Id="rId58" Type="http://schemas.openxmlformats.org/officeDocument/2006/relationships/slide" Target="slides/slide54.xml"/><Relationship Id="rId79" Type="http://schemas.openxmlformats.org/officeDocument/2006/relationships/slide" Target="slides/slide75.xml"/><Relationship Id="rId102" Type="http://schemas.openxmlformats.org/officeDocument/2006/relationships/slide" Target="slides/slide98.xml"/><Relationship Id="rId123" Type="http://schemas.openxmlformats.org/officeDocument/2006/relationships/slide" Target="slides/slide119.xml"/><Relationship Id="rId144" Type="http://schemas.openxmlformats.org/officeDocument/2006/relationships/slide" Target="slides/slide140.xml"/><Relationship Id="rId90" Type="http://schemas.openxmlformats.org/officeDocument/2006/relationships/slide" Target="slides/slide86.xml"/><Relationship Id="rId165" Type="http://schemas.openxmlformats.org/officeDocument/2006/relationships/slide" Target="slides/slide161.xml"/><Relationship Id="rId186" Type="http://schemas.openxmlformats.org/officeDocument/2006/relationships/slide" Target="slides/slide182.xml"/><Relationship Id="rId211" Type="http://schemas.openxmlformats.org/officeDocument/2006/relationships/commentAuthors" Target="commentAuthors.xml"/><Relationship Id="rId27" Type="http://schemas.openxmlformats.org/officeDocument/2006/relationships/slide" Target="slides/slide23.xml"/><Relationship Id="rId48" Type="http://schemas.openxmlformats.org/officeDocument/2006/relationships/slide" Target="slides/slide44.xml"/><Relationship Id="rId69" Type="http://schemas.openxmlformats.org/officeDocument/2006/relationships/slide" Target="slides/slide65.xml"/><Relationship Id="rId113" Type="http://schemas.openxmlformats.org/officeDocument/2006/relationships/slide" Target="slides/slide109.xml"/><Relationship Id="rId134" Type="http://schemas.openxmlformats.org/officeDocument/2006/relationships/slide" Target="slides/slide130.xml"/><Relationship Id="rId80" Type="http://schemas.openxmlformats.org/officeDocument/2006/relationships/slide" Target="slides/slide76.xml"/><Relationship Id="rId155" Type="http://schemas.openxmlformats.org/officeDocument/2006/relationships/slide" Target="slides/slide151.xml"/><Relationship Id="rId176" Type="http://schemas.openxmlformats.org/officeDocument/2006/relationships/slide" Target="slides/slide172.xml"/><Relationship Id="rId197" Type="http://schemas.openxmlformats.org/officeDocument/2006/relationships/slide" Target="slides/slide193.xml"/><Relationship Id="rId201" Type="http://schemas.openxmlformats.org/officeDocument/2006/relationships/slide" Target="slides/slide197.xml"/><Relationship Id="rId17" Type="http://schemas.openxmlformats.org/officeDocument/2006/relationships/slide" Target="slides/slide13.xml"/><Relationship Id="rId38" Type="http://schemas.openxmlformats.org/officeDocument/2006/relationships/slide" Target="slides/slide34.xml"/><Relationship Id="rId59" Type="http://schemas.openxmlformats.org/officeDocument/2006/relationships/slide" Target="slides/slide55.xml"/><Relationship Id="rId103" Type="http://schemas.openxmlformats.org/officeDocument/2006/relationships/slide" Target="slides/slide99.xml"/><Relationship Id="rId124" Type="http://schemas.openxmlformats.org/officeDocument/2006/relationships/slide" Target="slides/slide120.xml"/><Relationship Id="rId70" Type="http://schemas.openxmlformats.org/officeDocument/2006/relationships/slide" Target="slides/slide66.xml"/><Relationship Id="rId91" Type="http://schemas.openxmlformats.org/officeDocument/2006/relationships/slide" Target="slides/slide87.xml"/><Relationship Id="rId145" Type="http://schemas.openxmlformats.org/officeDocument/2006/relationships/slide" Target="slides/slide141.xml"/><Relationship Id="rId166" Type="http://schemas.openxmlformats.org/officeDocument/2006/relationships/slide" Target="slides/slide162.xml"/><Relationship Id="rId187" Type="http://schemas.openxmlformats.org/officeDocument/2006/relationships/slide" Target="slides/slide183.xml"/><Relationship Id="rId1" Type="http://schemas.openxmlformats.org/officeDocument/2006/relationships/slideMaster" Target="slideMasters/slideMaster1.xml"/><Relationship Id="rId212" Type="http://schemas.openxmlformats.org/officeDocument/2006/relationships/presProps" Target="presProps.xml"/><Relationship Id="rId28" Type="http://schemas.openxmlformats.org/officeDocument/2006/relationships/slide" Target="slides/slide24.xml"/><Relationship Id="rId49" Type="http://schemas.openxmlformats.org/officeDocument/2006/relationships/slide" Target="slides/slide45.xml"/><Relationship Id="rId114" Type="http://schemas.openxmlformats.org/officeDocument/2006/relationships/slide" Target="slides/slide110.xml"/><Relationship Id="rId60" Type="http://schemas.openxmlformats.org/officeDocument/2006/relationships/slide" Target="slides/slide56.xml"/><Relationship Id="rId81" Type="http://schemas.openxmlformats.org/officeDocument/2006/relationships/slide" Target="slides/slide77.xml"/><Relationship Id="rId135" Type="http://schemas.openxmlformats.org/officeDocument/2006/relationships/slide" Target="slides/slide131.xml"/><Relationship Id="rId156" Type="http://schemas.openxmlformats.org/officeDocument/2006/relationships/slide" Target="slides/slide152.xml"/><Relationship Id="rId177" Type="http://schemas.openxmlformats.org/officeDocument/2006/relationships/slide" Target="slides/slide173.xml"/><Relationship Id="rId198" Type="http://schemas.openxmlformats.org/officeDocument/2006/relationships/slide" Target="slides/slide194.xml"/><Relationship Id="rId202" Type="http://schemas.openxmlformats.org/officeDocument/2006/relationships/slide" Target="slides/slide198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50" Type="http://schemas.openxmlformats.org/officeDocument/2006/relationships/slide" Target="slides/slide46.xml"/><Relationship Id="rId104" Type="http://schemas.openxmlformats.org/officeDocument/2006/relationships/slide" Target="slides/slide100.xml"/><Relationship Id="rId125" Type="http://schemas.openxmlformats.org/officeDocument/2006/relationships/slide" Target="slides/slide121.xml"/><Relationship Id="rId146" Type="http://schemas.openxmlformats.org/officeDocument/2006/relationships/slide" Target="slides/slide142.xml"/><Relationship Id="rId167" Type="http://schemas.openxmlformats.org/officeDocument/2006/relationships/slide" Target="slides/slide163.xml"/><Relationship Id="rId188" Type="http://schemas.openxmlformats.org/officeDocument/2006/relationships/slide" Target="slides/slide184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1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40" Type="http://schemas.openxmlformats.org/officeDocument/2006/relationships/slide" Target="slides/slide36.xml"/><Relationship Id="rId115" Type="http://schemas.openxmlformats.org/officeDocument/2006/relationships/slide" Target="slides/slide111.xml"/><Relationship Id="rId136" Type="http://schemas.openxmlformats.org/officeDocument/2006/relationships/slide" Target="slides/slide132.xml"/><Relationship Id="rId157" Type="http://schemas.openxmlformats.org/officeDocument/2006/relationships/slide" Target="slides/slide153.xml"/><Relationship Id="rId178" Type="http://schemas.openxmlformats.org/officeDocument/2006/relationships/slide" Target="slides/slide174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9" Type="http://schemas.openxmlformats.org/officeDocument/2006/relationships/slide" Target="slides/slide195.xml"/><Relationship Id="rId203" Type="http://schemas.openxmlformats.org/officeDocument/2006/relationships/slide" Target="slides/slide199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rbera/Documents/work/Pythia/pythia_MICRO2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rbera/Documents/work/Pythia/pythia_MICRO21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rbera/Documents/work/Pythia/pythia_MICRO21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oleObject" Target="file:////Users/rbera/Documents/work/Pythia/pythia_MICRO21.xlsx" TargetMode="Externa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oleObject" Target="file:////Users/rbera/Documents/work/Pythia/pythia_MICRO21.xlsx" TargetMode="Externa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oleObject" Target="file:////Users/rbera/Documents/work/Pythia/pythia_MICRO21.xlsx" TargetMode="Externa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rbera/Documents/work/Pythia/pythia_MICRO21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rbera/Documents/work/Pythia/pythia_MICRO21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rbera/Documents/work/Pythia/pythia_MICRO21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rbera/Documents/work/Pythia/pythia_MICRO21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rbera/Documents/work/DMF/dmf_micro22_2%202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rbera/Documents/work/Pythia/pythia_MICRO21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20.xml"/><Relationship Id="rId1" Type="http://schemas.microsoft.com/office/2011/relationships/chartStyle" Target="style20.xml"/><Relationship Id="rId4" Type="http://schemas.openxmlformats.org/officeDocument/2006/relationships/oleObject" Target="file:////Users/rbera/Documents/work/DMF/dmf_micro22_2.xlsx" TargetMode="Externa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21.xml"/><Relationship Id="rId1" Type="http://schemas.microsoft.com/office/2011/relationships/chartStyle" Target="style21.xml"/><Relationship Id="rId4" Type="http://schemas.openxmlformats.org/officeDocument/2006/relationships/oleObject" Target="file:////Users/rbera/Documents/work/DMF/dmf_micro22_2.xlsx" TargetMode="Externa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22.xml"/><Relationship Id="rId1" Type="http://schemas.microsoft.com/office/2011/relationships/chartStyle" Target="style22.xml"/><Relationship Id="rId4" Type="http://schemas.openxmlformats.org/officeDocument/2006/relationships/oleObject" Target="file:////Users/rbera/Documents/work/DMF/dmf_micro22_2%202.xlsx" TargetMode="Externa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rbera/Documents/work/DMF/dmf_micro22_2.xlsx" TargetMode="External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rbera/Documents/work/DMF/dmf_micro22_2.xlsx" TargetMode="External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rbera/Documents/work/DMF/dmf_micro22_2.xlsx" TargetMode="External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rbera/Documents/work/DMF/dmf_micro22_2.xlsx" TargetMode="External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2.xml"/><Relationship Id="rId2" Type="http://schemas.microsoft.com/office/2011/relationships/chartColorStyle" Target="colors27.xml"/><Relationship Id="rId1" Type="http://schemas.microsoft.com/office/2011/relationships/chartStyle" Target="style27.xml"/><Relationship Id="rId4" Type="http://schemas.openxmlformats.org/officeDocument/2006/relationships/oleObject" Target="file:////Users/rbera/Documents/work/DMF/dmf_micro22_2.xlsx" TargetMode="Externa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3.xml"/><Relationship Id="rId2" Type="http://schemas.microsoft.com/office/2011/relationships/chartColorStyle" Target="colors28.xml"/><Relationship Id="rId1" Type="http://schemas.microsoft.com/office/2011/relationships/chartStyle" Target="style28.xml"/><Relationship Id="rId4" Type="http://schemas.openxmlformats.org/officeDocument/2006/relationships/oleObject" Target="file:////Users/rbera/Documents/work/DMF/dmf_micro22_2.xlsx" TargetMode="Externa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4.xml"/><Relationship Id="rId2" Type="http://schemas.microsoft.com/office/2011/relationships/chartColorStyle" Target="colors29.xml"/><Relationship Id="rId1" Type="http://schemas.microsoft.com/office/2011/relationships/chartStyle" Target="style29.xml"/><Relationship Id="rId4" Type="http://schemas.openxmlformats.org/officeDocument/2006/relationships/oleObject" Target="file:////Users/rbera/Documents/work/DMF/dmf_micro22_2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rbera/Documents/work/DMF/dmf_micro22_2%202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5.xml"/><Relationship Id="rId2" Type="http://schemas.microsoft.com/office/2011/relationships/chartColorStyle" Target="colors30.xml"/><Relationship Id="rId1" Type="http://schemas.microsoft.com/office/2011/relationships/chartStyle" Target="style30.xml"/><Relationship Id="rId4" Type="http://schemas.openxmlformats.org/officeDocument/2006/relationships/oleObject" Target="file:////Users/rbera/Documents/work/DMF/dmf_micro22_2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rbera/Documents/work/Athena/hpca_2026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file:////Users/rbera/Documents/work/Athena/hpca_2026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file:////Users/rbera/Documents/work/Athena/hpca_2026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oleObject" Target="file:////Users/rbera/Documents/work/Athena/hpca_2026.xlsx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oleObject" Target="file:////Users/rbera/Documents/work/Mantis/constable_ISCA24_new.xlsx" TargetMode="Externa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oleObject" Target="file:////Users/rbera/Documents/work/Mantis/constable_ISCA24_new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tx>
            <c:strRef>
              <c:f>'nC-runs'!$AY$2</c:f>
              <c:strCache>
                <c:ptCount val="1"/>
                <c:pt idx="0">
                  <c:v>SPP</c:v>
                </c:pt>
              </c:strCache>
            </c:strRef>
          </c:tx>
          <c:spPr>
            <a:ln w="38100" cap="rnd">
              <a:solidFill>
                <a:schemeClr val="accent6">
                  <a:lumMod val="75000"/>
                </a:schemeClr>
              </a:solidFill>
              <a:prstDash val="solid"/>
              <a:round/>
            </a:ln>
            <a:effectLst/>
          </c:spPr>
          <c:marker>
            <c:symbol val="circle"/>
            <c:size val="8"/>
            <c:spPr>
              <a:solidFill>
                <a:schemeClr val="accent6">
                  <a:lumMod val="75000"/>
                </a:schemeClr>
              </a:solidFill>
              <a:ln w="12700">
                <a:solidFill>
                  <a:schemeClr val="accent6">
                    <a:lumMod val="50000"/>
                  </a:schemeClr>
                </a:solidFill>
              </a:ln>
              <a:effectLst/>
            </c:spPr>
          </c:marker>
          <c:xVal>
            <c:numRef>
              <c:f>'nC-runs'!$AZ$1:$BE$1</c:f>
              <c:numCache>
                <c:formatCode>General</c:formatCode>
                <c:ptCount val="6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6</c:v>
                </c:pt>
                <c:pt idx="4">
                  <c:v>8</c:v>
                </c:pt>
                <c:pt idx="5">
                  <c:v>12</c:v>
                </c:pt>
              </c:numCache>
            </c:numRef>
          </c:xVal>
          <c:yVal>
            <c:numRef>
              <c:f>'nC-runs'!$AZ$2:$BE$2</c:f>
              <c:numCache>
                <c:formatCode>General</c:formatCode>
                <c:ptCount val="6"/>
                <c:pt idx="0">
                  <c:v>1.1808841707873761</c:v>
                </c:pt>
                <c:pt idx="1">
                  <c:v>1.2748240002710416</c:v>
                </c:pt>
                <c:pt idx="2">
                  <c:v>1.2360704054461438</c:v>
                </c:pt>
                <c:pt idx="3">
                  <c:v>1.2321915796264478</c:v>
                </c:pt>
                <c:pt idx="4">
                  <c:v>1.2106804796264479</c:v>
                </c:pt>
                <c:pt idx="5">
                  <c:v>1.1843877796264499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DAF2-FA46-9207-D220537A98AC}"/>
            </c:ext>
          </c:extLst>
        </c:ser>
        <c:ser>
          <c:idx val="1"/>
          <c:order val="1"/>
          <c:tx>
            <c:strRef>
              <c:f>'nC-runs'!$AY$3</c:f>
              <c:strCache>
                <c:ptCount val="1"/>
                <c:pt idx="0">
                  <c:v>Bingo</c:v>
                </c:pt>
              </c:strCache>
            </c:strRef>
          </c:tx>
          <c:spPr>
            <a:ln w="38100" cap="rnd">
              <a:solidFill>
                <a:schemeClr val="accent1"/>
              </a:solidFill>
              <a:prstDash val="solid"/>
              <a:round/>
            </a:ln>
            <a:effectLst/>
          </c:spPr>
          <c:marker>
            <c:symbol val="circle"/>
            <c:size val="8"/>
            <c:spPr>
              <a:solidFill>
                <a:schemeClr val="accent1"/>
              </a:solidFill>
              <a:ln w="12700">
                <a:solidFill>
                  <a:schemeClr val="accent1">
                    <a:lumMod val="50000"/>
                  </a:schemeClr>
                </a:solidFill>
              </a:ln>
              <a:effectLst/>
            </c:spPr>
          </c:marker>
          <c:xVal>
            <c:numRef>
              <c:f>'nC-runs'!$AZ$1:$BE$1</c:f>
              <c:numCache>
                <c:formatCode>General</c:formatCode>
                <c:ptCount val="6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6</c:v>
                </c:pt>
                <c:pt idx="4">
                  <c:v>8</c:v>
                </c:pt>
                <c:pt idx="5">
                  <c:v>12</c:v>
                </c:pt>
              </c:numCache>
            </c:numRef>
          </c:xVal>
          <c:yVal>
            <c:numRef>
              <c:f>'nC-runs'!$AZ$3:$BE$3</c:f>
              <c:numCache>
                <c:formatCode>General</c:formatCode>
                <c:ptCount val="6"/>
                <c:pt idx="0">
                  <c:v>1.1861222740304298</c:v>
                </c:pt>
                <c:pt idx="1">
                  <c:v>1.283155393669023</c:v>
                </c:pt>
                <c:pt idx="2">
                  <c:v>1.21857547349426</c:v>
                </c:pt>
                <c:pt idx="3">
                  <c:v>1.1863626306643582</c:v>
                </c:pt>
                <c:pt idx="4">
                  <c:v>1.1783076306643601</c:v>
                </c:pt>
                <c:pt idx="5">
                  <c:v>1.1577598306643599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DAF2-FA46-9207-D220537A98AC}"/>
            </c:ext>
          </c:extLst>
        </c:ser>
        <c:ser>
          <c:idx val="2"/>
          <c:order val="2"/>
          <c:tx>
            <c:strRef>
              <c:f>'nC-runs'!$AY$4</c:f>
              <c:strCache>
                <c:ptCount val="1"/>
                <c:pt idx="0">
                  <c:v>MLOP</c:v>
                </c:pt>
              </c:strCache>
            </c:strRef>
          </c:tx>
          <c:spPr>
            <a:ln w="38100" cap="rnd">
              <a:solidFill>
                <a:srgbClr val="929000"/>
              </a:solidFill>
              <a:prstDash val="solid"/>
              <a:round/>
            </a:ln>
            <a:effectLst/>
          </c:spPr>
          <c:marker>
            <c:symbol val="circle"/>
            <c:size val="8"/>
            <c:spPr>
              <a:solidFill>
                <a:srgbClr val="929000"/>
              </a:solidFill>
              <a:ln w="12700">
                <a:solidFill>
                  <a:schemeClr val="accent4">
                    <a:lumMod val="50000"/>
                  </a:schemeClr>
                </a:solidFill>
              </a:ln>
              <a:effectLst/>
            </c:spPr>
          </c:marker>
          <c:xVal>
            <c:numRef>
              <c:f>'nC-runs'!$AZ$1:$BE$1</c:f>
              <c:numCache>
                <c:formatCode>General</c:formatCode>
                <c:ptCount val="6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6</c:v>
                </c:pt>
                <c:pt idx="4">
                  <c:v>8</c:v>
                </c:pt>
                <c:pt idx="5">
                  <c:v>12</c:v>
                </c:pt>
              </c:numCache>
            </c:numRef>
          </c:xVal>
          <c:yVal>
            <c:numRef>
              <c:f>'nC-runs'!$AZ$4:$BE$4</c:f>
              <c:numCache>
                <c:formatCode>General</c:formatCode>
                <c:ptCount val="6"/>
                <c:pt idx="0">
                  <c:v>1.1902479558020136</c:v>
                </c:pt>
                <c:pt idx="1">
                  <c:v>1.2832694998724017</c:v>
                </c:pt>
                <c:pt idx="2">
                  <c:v>1.2429404821709504</c:v>
                </c:pt>
                <c:pt idx="3">
                  <c:v>1.2309973916321584</c:v>
                </c:pt>
                <c:pt idx="4">
                  <c:v>1.20737059163216</c:v>
                </c:pt>
                <c:pt idx="5">
                  <c:v>1.1768934916321601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DAF2-FA46-9207-D220537A98AC}"/>
            </c:ext>
          </c:extLst>
        </c:ser>
        <c:ser>
          <c:idx val="5"/>
          <c:order val="3"/>
          <c:tx>
            <c:strRef>
              <c:f>'nC-runs'!$AY$7</c:f>
              <c:strCache>
                <c:ptCount val="1"/>
                <c:pt idx="0">
                  <c:v>Pythia</c:v>
                </c:pt>
              </c:strCache>
            </c:strRef>
          </c:tx>
          <c:spPr>
            <a:ln w="38100" cap="rnd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circle"/>
            <c:size val="11"/>
            <c:spPr>
              <a:solidFill>
                <a:srgbClr val="FFFF00"/>
              </a:solidFill>
              <a:ln w="28575">
                <a:solidFill>
                  <a:schemeClr val="tx1"/>
                </a:solidFill>
              </a:ln>
              <a:effectLst/>
            </c:spPr>
          </c:marker>
          <c:xVal>
            <c:numRef>
              <c:f>'nC-runs'!$AZ$1:$BE$1</c:f>
              <c:numCache>
                <c:formatCode>General</c:formatCode>
                <c:ptCount val="6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6</c:v>
                </c:pt>
                <c:pt idx="4">
                  <c:v>8</c:v>
                </c:pt>
                <c:pt idx="5">
                  <c:v>12</c:v>
                </c:pt>
              </c:numCache>
            </c:numRef>
          </c:xVal>
          <c:yVal>
            <c:numRef>
              <c:f>'nC-runs'!$AZ$7:$BE$7</c:f>
              <c:numCache>
                <c:formatCode>General</c:formatCode>
                <c:ptCount val="6"/>
                <c:pt idx="0">
                  <c:v>1.224211498438099</c:v>
                </c:pt>
                <c:pt idx="1">
                  <c:v>1.3242669269826637</c:v>
                </c:pt>
                <c:pt idx="2">
                  <c:v>1.3008811418323525</c:v>
                </c:pt>
                <c:pt idx="3">
                  <c:v>1.2853278822555283</c:v>
                </c:pt>
                <c:pt idx="4">
                  <c:v>1.2704030822555283</c:v>
                </c:pt>
                <c:pt idx="5">
                  <c:v>1.2538090822555283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3-DAF2-FA46-9207-D220537A98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71743440"/>
        <c:axId val="371753568"/>
      </c:scatterChart>
      <c:valAx>
        <c:axId val="371743440"/>
        <c:scaling>
          <c:orientation val="minMax"/>
          <c:max val="13"/>
          <c:min val="0"/>
        </c:scaling>
        <c:delete val="0"/>
        <c:axPos val="b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prstDash val="dash"/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Aptos Light" panose="020B0004020202020204" pitchFamily="34" charset="0"/>
                    <a:ea typeface="+mn-ea"/>
                    <a:cs typeface="+mn-cs"/>
                  </a:defRPr>
                </a:pPr>
                <a:r>
                  <a:rPr lang="en-GB"/>
                  <a:t>Number of cores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/>
                  </a:solidFill>
                  <a:latin typeface="Aptos Light" panose="020B000402020202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pPr>
            <a:endParaRPr lang="en-US"/>
          </a:p>
        </c:txPr>
        <c:crossAx val="371753568"/>
        <c:crosses val="autoZero"/>
        <c:crossBetween val="midCat"/>
        <c:majorUnit val="2"/>
        <c:minorUnit val="1"/>
      </c:valAx>
      <c:valAx>
        <c:axId val="371753568"/>
        <c:scaling>
          <c:orientation val="minMax"/>
          <c:min val="1.1000000000000001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Aptos Light" panose="020B0004020202020204" pitchFamily="34" charset="0"/>
                    <a:ea typeface="+mn-ea"/>
                    <a:cs typeface="+mn-cs"/>
                  </a:defRPr>
                </a:pPr>
                <a:r>
                  <a:rPr lang="en-GB"/>
                  <a:t>Geomean speedup</a:t>
                </a:r>
              </a:p>
              <a:p>
                <a:pPr>
                  <a:defRPr/>
                </a:pPr>
                <a:r>
                  <a:rPr lang="en-GB"/>
                  <a:t>over no prefetching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/>
                  </a:solidFill>
                  <a:latin typeface="Aptos Light" panose="020B000402020202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pPr>
            <a:endParaRPr lang="en-US"/>
          </a:p>
        </c:txPr>
        <c:crossAx val="371743440"/>
        <c:crosses val="autoZero"/>
        <c:crossBetween val="midCat"/>
      </c:val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2000" b="0" i="0">
          <a:solidFill>
            <a:schemeClr val="tx1"/>
          </a:solidFill>
          <a:latin typeface="Aptos Light" panose="020B0004020202020204" pitchFamily="34" charset="0"/>
        </a:defRPr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ST_Intro!$AQ$39</c:f>
              <c:strCache>
                <c:ptCount val="1"/>
                <c:pt idx="0">
                  <c:v>SPP 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ST_Intro!$AP$40:$AP$43</c:f>
              <c:strCache>
                <c:ptCount val="4"/>
                <c:pt idx="0">
                  <c:v>482.sphinx3-417B</c:v>
                </c:pt>
                <c:pt idx="1">
                  <c:v>PARSEC-Canneal</c:v>
                </c:pt>
                <c:pt idx="2">
                  <c:v>PARSEC-Facesim</c:v>
                </c:pt>
                <c:pt idx="3">
                  <c:v>459.GemsFDTD-765B</c:v>
                </c:pt>
              </c:strCache>
            </c:strRef>
          </c:cat>
          <c:val>
            <c:numRef>
              <c:f>ST_Intro!$AQ$40:$AQ$43</c:f>
              <c:numCache>
                <c:formatCode>0.00%</c:formatCode>
                <c:ptCount val="4"/>
                <c:pt idx="0">
                  <c:v>0.25977424588705333</c:v>
                </c:pt>
                <c:pt idx="1">
                  <c:v>2.845488660466633E-2</c:v>
                </c:pt>
                <c:pt idx="2">
                  <c:v>0.11951695466500745</c:v>
                </c:pt>
                <c:pt idx="3">
                  <c:v>0.38945827232796493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DC1-9243-B559-7303FA8680DD}"/>
            </c:ext>
          </c:extLst>
        </c:ser>
        <c:ser>
          <c:idx val="1"/>
          <c:order val="1"/>
          <c:tx>
            <c:strRef>
              <c:f>ST_Intro!$AR$39</c:f>
              <c:strCache>
                <c:ptCount val="1"/>
                <c:pt idx="0">
                  <c:v>Bingo </c:v>
                </c:pt>
              </c:strCache>
            </c:strRef>
          </c:tx>
          <c:spPr>
            <a:pattFill prst="wdUpDiag">
              <a:fgClr>
                <a:schemeClr val="tx1"/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ST_Intro!$AP$40:$AP$43</c:f>
              <c:strCache>
                <c:ptCount val="4"/>
                <c:pt idx="0">
                  <c:v>482.sphinx3-417B</c:v>
                </c:pt>
                <c:pt idx="1">
                  <c:v>PARSEC-Canneal</c:v>
                </c:pt>
                <c:pt idx="2">
                  <c:v>PARSEC-Facesim</c:v>
                </c:pt>
                <c:pt idx="3">
                  <c:v>459.GemsFDTD-765B</c:v>
                </c:pt>
              </c:strCache>
            </c:strRef>
          </c:cat>
          <c:val>
            <c:numRef>
              <c:f>ST_Intro!$AR$40:$AR$43</c:f>
              <c:numCache>
                <c:formatCode>0.00%</c:formatCode>
                <c:ptCount val="4"/>
                <c:pt idx="0">
                  <c:v>0.41337078455660436</c:v>
                </c:pt>
                <c:pt idx="1">
                  <c:v>6.3762440854951974E-2</c:v>
                </c:pt>
                <c:pt idx="2">
                  <c:v>0.1747786984926043</c:v>
                </c:pt>
                <c:pt idx="3">
                  <c:v>0.3436993655441678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DC1-9243-B559-7303FA8680DD}"/>
            </c:ext>
          </c:extLst>
        </c:ser>
        <c:ser>
          <c:idx val="2"/>
          <c:order val="2"/>
          <c:tx>
            <c:strRef>
              <c:f>ST_Intro!$AS$39</c:f>
              <c:strCache>
                <c:ptCount val="1"/>
                <c:pt idx="0">
                  <c:v>Pythia </c:v>
                </c:pt>
              </c:strCache>
            </c:strRef>
          </c:tx>
          <c:spPr>
            <a:solidFill>
              <a:schemeClr val="tx1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ST_Intro!$AP$40:$AP$43</c:f>
              <c:strCache>
                <c:ptCount val="4"/>
                <c:pt idx="0">
                  <c:v>482.sphinx3-417B</c:v>
                </c:pt>
                <c:pt idx="1">
                  <c:v>PARSEC-Canneal</c:v>
                </c:pt>
                <c:pt idx="2">
                  <c:v>PARSEC-Facesim</c:v>
                </c:pt>
                <c:pt idx="3">
                  <c:v>459.GemsFDTD-765B</c:v>
                </c:pt>
              </c:strCache>
            </c:strRef>
          </c:cat>
          <c:val>
            <c:numRef>
              <c:f>ST_Intro!$AS$40:$AS$43</c:f>
              <c:numCache>
                <c:formatCode>0.00%</c:formatCode>
                <c:ptCount val="4"/>
                <c:pt idx="0">
                  <c:v>0.50416092395191825</c:v>
                </c:pt>
                <c:pt idx="1">
                  <c:v>7.7957252406591682E-2</c:v>
                </c:pt>
                <c:pt idx="2">
                  <c:v>0.17503323057778775</c:v>
                </c:pt>
                <c:pt idx="3">
                  <c:v>0.40433382137628104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DC1-9243-B559-7303FA8680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23948687"/>
        <c:axId val="398724383"/>
      </c:barChart>
      <c:catAx>
        <c:axId val="52394868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8724383"/>
        <c:crosses val="autoZero"/>
        <c:auto val="1"/>
        <c:lblAlgn val="ctr"/>
        <c:lblOffset val="100"/>
        <c:noMultiLvlLbl val="0"/>
      </c:catAx>
      <c:valAx>
        <c:axId val="3987243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IPC improvement over baseline (%)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3948687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0.39408759389972031"/>
          <c:y val="0.21095830159118023"/>
          <c:w val="0.30359188025855444"/>
          <c:h val="0.11284874444811775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8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[pythia_MICRO21.xlsx]ST_Intro!PivotTable4</c:name>
    <c:fmtId val="20"/>
  </c:pivotSource>
  <c:chart>
    <c:autoTitleDeleted val="0"/>
    <c:pivotFmts>
      <c:pivotFmt>
        <c:idx val="0"/>
        <c:spPr>
          <a:solidFill>
            <a:schemeClr val="tx1"/>
          </a:solidFill>
          <a:ln>
            <a:solidFill>
              <a:schemeClr val="tx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bg1"/>
          </a:solidFill>
          <a:ln>
            <a:solidFill>
              <a:schemeClr val="tx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solidFill>
              <a:schemeClr val="tx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tx1"/>
          </a:solidFill>
          <a:ln>
            <a:solidFill>
              <a:schemeClr val="tx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bg1"/>
          </a:solidFill>
          <a:ln>
            <a:solidFill>
              <a:schemeClr val="tx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>
            <a:solidFill>
              <a:schemeClr val="tx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tx1"/>
          </a:solidFill>
          <a:ln>
            <a:solidFill>
              <a:schemeClr val="tx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bg1"/>
          </a:solidFill>
          <a:ln>
            <a:solidFill>
              <a:schemeClr val="tx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>
            <a:solidFill>
              <a:schemeClr val="tx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ST_Intro!$BM$43</c:f>
              <c:strCache>
                <c:ptCount val="1"/>
                <c:pt idx="0">
                  <c:v>Covered 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multiLvlStrRef>
              <c:f>ST_Intro!$BL$44:$BL$52</c:f>
              <c:multiLvlStrCache>
                <c:ptCount val="6"/>
                <c:lvl>
                  <c:pt idx="0">
                    <c:v>SPP</c:v>
                  </c:pt>
                  <c:pt idx="1">
                    <c:v>Bingo</c:v>
                  </c:pt>
                  <c:pt idx="2">
                    <c:v>Pythia</c:v>
                  </c:pt>
                  <c:pt idx="3">
                    <c:v>SPP</c:v>
                  </c:pt>
                  <c:pt idx="4">
                    <c:v>Bingo</c:v>
                  </c:pt>
                  <c:pt idx="5">
                    <c:v>Pythia</c:v>
                  </c:pt>
                </c:lvl>
                <c:lvl>
                  <c:pt idx="0">
                    <c:v>Ligra-CC</c:v>
                  </c:pt>
                  <c:pt idx="3">
                    <c:v>PARSEC-Canneal</c:v>
                  </c:pt>
                </c:lvl>
              </c:multiLvlStrCache>
            </c:multiLvlStrRef>
          </c:cat>
          <c:val>
            <c:numRef>
              <c:f>ST_Intro!$BM$44:$BM$52</c:f>
              <c:numCache>
                <c:formatCode>0.00%</c:formatCode>
                <c:ptCount val="6"/>
                <c:pt idx="0">
                  <c:v>5.0821693791141542E-2</c:v>
                </c:pt>
                <c:pt idx="1">
                  <c:v>0.22755460041017497</c:v>
                </c:pt>
                <c:pt idx="2">
                  <c:v>0.24042201437817692</c:v>
                </c:pt>
                <c:pt idx="3">
                  <c:v>0.15097179003213793</c:v>
                </c:pt>
                <c:pt idx="4">
                  <c:v>0.27514546092884945</c:v>
                </c:pt>
                <c:pt idx="5">
                  <c:v>0.3128272683352788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B5F-B74E-A0F5-BD746D9051E4}"/>
            </c:ext>
          </c:extLst>
        </c:ser>
        <c:ser>
          <c:idx val="1"/>
          <c:order val="1"/>
          <c:tx>
            <c:strRef>
              <c:f>ST_Intro!$BN$43</c:f>
              <c:strCache>
                <c:ptCount val="1"/>
                <c:pt idx="0">
                  <c:v>Uncovered </c:v>
                </c:pt>
              </c:strCache>
            </c:strRef>
          </c:tx>
          <c:spPr>
            <a:solidFill>
              <a:schemeClr val="bg1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multiLvlStrRef>
              <c:f>ST_Intro!$BL$44:$BL$52</c:f>
              <c:multiLvlStrCache>
                <c:ptCount val="6"/>
                <c:lvl>
                  <c:pt idx="0">
                    <c:v>SPP</c:v>
                  </c:pt>
                  <c:pt idx="1">
                    <c:v>Bingo</c:v>
                  </c:pt>
                  <c:pt idx="2">
                    <c:v>Pythia</c:v>
                  </c:pt>
                  <c:pt idx="3">
                    <c:v>SPP</c:v>
                  </c:pt>
                  <c:pt idx="4">
                    <c:v>Bingo</c:v>
                  </c:pt>
                  <c:pt idx="5">
                    <c:v>Pythia</c:v>
                  </c:pt>
                </c:lvl>
                <c:lvl>
                  <c:pt idx="0">
                    <c:v>Ligra-CC</c:v>
                  </c:pt>
                  <c:pt idx="3">
                    <c:v>PARSEC-Canneal</c:v>
                  </c:pt>
                </c:lvl>
              </c:multiLvlStrCache>
            </c:multiLvlStrRef>
          </c:cat>
          <c:val>
            <c:numRef>
              <c:f>ST_Intro!$BN$44:$BN$52</c:f>
              <c:numCache>
                <c:formatCode>0.00%</c:formatCode>
                <c:ptCount val="6"/>
                <c:pt idx="0">
                  <c:v>0.94917830620885846</c:v>
                </c:pt>
                <c:pt idx="1">
                  <c:v>0.77244539958982505</c:v>
                </c:pt>
                <c:pt idx="2">
                  <c:v>0.7595779856218231</c:v>
                </c:pt>
                <c:pt idx="3">
                  <c:v>0.8490282099678621</c:v>
                </c:pt>
                <c:pt idx="4">
                  <c:v>0.72485453907115049</c:v>
                </c:pt>
                <c:pt idx="5">
                  <c:v>0.68717273166472115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B5F-B74E-A0F5-BD746D9051E4}"/>
            </c:ext>
          </c:extLst>
        </c:ser>
        <c:ser>
          <c:idx val="2"/>
          <c:order val="2"/>
          <c:tx>
            <c:strRef>
              <c:f>ST_Intro!$BO$43</c:f>
              <c:strCache>
                <c:ptCount val="1"/>
                <c:pt idx="0">
                  <c:v>Overpredicted </c:v>
                </c:pt>
              </c:strCache>
            </c:strRef>
          </c:tx>
          <c:spPr>
            <a:solidFill>
              <a:srgbClr val="FF5261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multiLvlStrRef>
              <c:f>ST_Intro!$BL$44:$BL$52</c:f>
              <c:multiLvlStrCache>
                <c:ptCount val="6"/>
                <c:lvl>
                  <c:pt idx="0">
                    <c:v>SPP</c:v>
                  </c:pt>
                  <c:pt idx="1">
                    <c:v>Bingo</c:v>
                  </c:pt>
                  <c:pt idx="2">
                    <c:v>Pythia</c:v>
                  </c:pt>
                  <c:pt idx="3">
                    <c:v>SPP</c:v>
                  </c:pt>
                  <c:pt idx="4">
                    <c:v>Bingo</c:v>
                  </c:pt>
                  <c:pt idx="5">
                    <c:v>Pythia</c:v>
                  </c:pt>
                </c:lvl>
                <c:lvl>
                  <c:pt idx="0">
                    <c:v>Ligra-CC</c:v>
                  </c:pt>
                  <c:pt idx="3">
                    <c:v>PARSEC-Canneal</c:v>
                  </c:pt>
                </c:lvl>
              </c:multiLvlStrCache>
            </c:multiLvlStrRef>
          </c:cat>
          <c:val>
            <c:numRef>
              <c:f>ST_Intro!$BO$44:$BO$52</c:f>
              <c:numCache>
                <c:formatCode>0.00%</c:formatCode>
                <c:ptCount val="6"/>
                <c:pt idx="0">
                  <c:v>0.31635434928825817</c:v>
                </c:pt>
                <c:pt idx="1">
                  <c:v>2.6824601609275249</c:v>
                </c:pt>
                <c:pt idx="2">
                  <c:v>0.57151737179275142</c:v>
                </c:pt>
                <c:pt idx="3">
                  <c:v>0.55316413154049049</c:v>
                </c:pt>
                <c:pt idx="4">
                  <c:v>4.739666197550795</c:v>
                </c:pt>
                <c:pt idx="5">
                  <c:v>0.27170661153304865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B5F-B74E-A0F5-BD746D9051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401673727"/>
        <c:axId val="131190639"/>
      </c:barChart>
      <c:catAx>
        <c:axId val="4016737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1190639"/>
        <c:crosses val="autoZero"/>
        <c:auto val="1"/>
        <c:lblAlgn val="ctr"/>
        <c:lblOffset val="100"/>
        <c:noMultiLvlLbl val="0"/>
      </c:catAx>
      <c:valAx>
        <c:axId val="131190639"/>
        <c:scaling>
          <c:orientation val="minMax"/>
          <c:max val="2.5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Fraction of LLC misses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1673727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0.2357036080347199"/>
          <c:y val="0.14711774455565527"/>
          <c:w val="0.72316584265609618"/>
          <c:h val="7.9766456242059983E-2"/>
        </c:manualLayout>
      </c:layout>
      <c:overlay val="1"/>
      <c:spPr>
        <a:solidFill>
          <a:schemeClr val="bg1"/>
        </a:solidFill>
        <a:ln>
          <a:solidFill>
            <a:schemeClr val="bg1">
              <a:lumMod val="75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5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9789750421974376"/>
          <c:y val="6.1557096300897014E-2"/>
          <c:w val="0.6700514858063582"/>
          <c:h val="0.7991013509456255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ST_Intro!$AQ$47</c:f>
              <c:strCache>
                <c:ptCount val="1"/>
                <c:pt idx="0">
                  <c:v>SPP 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ST_Intro!$AP$48:$AP$49</c:f>
              <c:strCache>
                <c:ptCount val="2"/>
                <c:pt idx="0">
                  <c:v>Ligra-CC</c:v>
                </c:pt>
                <c:pt idx="1">
                  <c:v>PARSEC-Canneal</c:v>
                </c:pt>
              </c:strCache>
            </c:strRef>
          </c:cat>
          <c:val>
            <c:numRef>
              <c:f>ST_Intro!$AQ$48:$AQ$49</c:f>
              <c:numCache>
                <c:formatCode>0.00%</c:formatCode>
                <c:ptCount val="2"/>
                <c:pt idx="0">
                  <c:v>2.8045619491964713E-2</c:v>
                </c:pt>
                <c:pt idx="1">
                  <c:v>2.845488660466633E-2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B87-0E42-8B9C-2B2B66DB5D2A}"/>
            </c:ext>
          </c:extLst>
        </c:ser>
        <c:ser>
          <c:idx val="1"/>
          <c:order val="1"/>
          <c:tx>
            <c:strRef>
              <c:f>ST_Intro!$AR$47</c:f>
              <c:strCache>
                <c:ptCount val="1"/>
                <c:pt idx="0">
                  <c:v>Bingo </c:v>
                </c:pt>
              </c:strCache>
            </c:strRef>
          </c:tx>
          <c:spPr>
            <a:pattFill prst="wdUpDiag">
              <a:fgClr>
                <a:schemeClr val="tx1"/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ST_Intro!$AP$48:$AP$49</c:f>
              <c:strCache>
                <c:ptCount val="2"/>
                <c:pt idx="0">
                  <c:v>Ligra-CC</c:v>
                </c:pt>
                <c:pt idx="1">
                  <c:v>PARSEC-Canneal</c:v>
                </c:pt>
              </c:strCache>
            </c:strRef>
          </c:cat>
          <c:val>
            <c:numRef>
              <c:f>ST_Intro!$AR$48:$AR$49</c:f>
              <c:numCache>
                <c:formatCode>0.00%</c:formatCode>
                <c:ptCount val="2"/>
                <c:pt idx="0">
                  <c:v>-1.8714359771902389E-2</c:v>
                </c:pt>
                <c:pt idx="1">
                  <c:v>6.3762440854951974E-2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B87-0E42-8B9C-2B2B66DB5D2A}"/>
            </c:ext>
          </c:extLst>
        </c:ser>
        <c:ser>
          <c:idx val="2"/>
          <c:order val="2"/>
          <c:tx>
            <c:strRef>
              <c:f>ST_Intro!$AS$47</c:f>
              <c:strCache>
                <c:ptCount val="1"/>
                <c:pt idx="0">
                  <c:v>Pythia </c:v>
                </c:pt>
              </c:strCache>
            </c:strRef>
          </c:tx>
          <c:spPr>
            <a:solidFill>
              <a:schemeClr val="tx1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ST_Intro!$AP$48:$AP$49</c:f>
              <c:strCache>
                <c:ptCount val="2"/>
                <c:pt idx="0">
                  <c:v>Ligra-CC</c:v>
                </c:pt>
                <c:pt idx="1">
                  <c:v>PARSEC-Canneal</c:v>
                </c:pt>
              </c:strCache>
            </c:strRef>
          </c:cat>
          <c:val>
            <c:numRef>
              <c:f>ST_Intro!$AS$48:$AS$49</c:f>
              <c:numCache>
                <c:formatCode>0.00%</c:formatCode>
                <c:ptCount val="2"/>
                <c:pt idx="0">
                  <c:v>6.9103162260238493E-2</c:v>
                </c:pt>
                <c:pt idx="1">
                  <c:v>7.7957252406591682E-2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B87-0E42-8B9C-2B2B66DB5D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7"/>
        <c:axId val="523948687"/>
        <c:axId val="398724383"/>
      </c:barChart>
      <c:catAx>
        <c:axId val="52394868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8724383"/>
        <c:crosses val="autoZero"/>
        <c:auto val="1"/>
        <c:lblAlgn val="ctr"/>
        <c:lblOffset val="100"/>
        <c:noMultiLvlLbl val="0"/>
      </c:catAx>
      <c:valAx>
        <c:axId val="3987243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dirty="0"/>
                  <a:t>IPC improvement</a:t>
                </a:r>
                <a:r>
                  <a:rPr lang="en-GB" baseline="0" dirty="0"/>
                  <a:t> </a:t>
                </a:r>
              </a:p>
              <a:p>
                <a:pPr>
                  <a:defRPr/>
                </a:pPr>
                <a:r>
                  <a:rPr lang="en-GB" baseline="0" dirty="0"/>
                  <a:t>over baseline (%)</a:t>
                </a:r>
                <a:endParaRPr lang="en-GB" dirty="0"/>
              </a:p>
            </c:rich>
          </c:tx>
          <c:layout>
            <c:manualLayout>
              <c:xMode val="edge"/>
              <c:yMode val="edge"/>
              <c:x val="2.0396097256116935E-2"/>
              <c:y val="0.1675635365382480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3948687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0.33289918018701548"/>
          <c:y val="7.952436978667167E-2"/>
          <c:w val="0.60370589516038942"/>
          <c:h val="5.8084593100857201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800">
          <a:solidFill>
            <a:schemeClr val="tx1"/>
          </a:solidFill>
        </a:defRPr>
      </a:pPr>
      <a:endParaRPr lang="en-US"/>
    </a:p>
  </c:txPr>
  <c:externalData r:id="rId4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POWER7!$CE$16</c:f>
              <c:strCache>
                <c:ptCount val="1"/>
                <c:pt idx="0">
                  <c:v>POWER7 </c:v>
                </c:pt>
              </c:strCache>
            </c:strRef>
          </c:tx>
          <c:spPr>
            <a:pattFill prst="shingle">
              <a:fgClr>
                <a:sysClr val="window" lastClr="FFFFFF">
                  <a:lumMod val="65000"/>
                </a:sysClr>
              </a:fgClr>
              <a:bgClr>
                <a:sysClr val="window" lastClr="FFFFFF"/>
              </a:bgClr>
            </a:patt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POWER7!$CD$17:$CD$22</c:f>
              <c:strCache>
                <c:ptCount val="6"/>
                <c:pt idx="0">
                  <c:v>SPEC06</c:v>
                </c:pt>
                <c:pt idx="1">
                  <c:v>SPEC17</c:v>
                </c:pt>
                <c:pt idx="2">
                  <c:v>PARSEC</c:v>
                </c:pt>
                <c:pt idx="3">
                  <c:v>Ligra</c:v>
                </c:pt>
                <c:pt idx="4">
                  <c:v>Cloudsuite</c:v>
                </c:pt>
                <c:pt idx="5">
                  <c:v>GEOMEAN</c:v>
                </c:pt>
              </c:strCache>
            </c:strRef>
          </c:cat>
          <c:val>
            <c:numRef>
              <c:f>POWER7!$CE$17:$CE$22</c:f>
              <c:numCache>
                <c:formatCode>General</c:formatCode>
                <c:ptCount val="6"/>
                <c:pt idx="0">
                  <c:v>1.3317197656551585</c:v>
                </c:pt>
                <c:pt idx="1">
                  <c:v>1.1750136664762731</c:v>
                </c:pt>
                <c:pt idx="2">
                  <c:v>1.1505754198709126</c:v>
                </c:pt>
                <c:pt idx="3">
                  <c:v>1.2944202480324454</c:v>
                </c:pt>
                <c:pt idx="4">
                  <c:v>1.0364752578575283</c:v>
                </c:pt>
                <c:pt idx="5">
                  <c:v>1.1789088448700793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D2F-5149-B3DB-9EB4156E4F96}"/>
            </c:ext>
          </c:extLst>
        </c:ser>
        <c:ser>
          <c:idx val="1"/>
          <c:order val="1"/>
          <c:tx>
            <c:strRef>
              <c:f>POWER7!$CF$16</c:f>
              <c:strCache>
                <c:ptCount val="1"/>
                <c:pt idx="0">
                  <c:v>Pythia </c:v>
                </c:pt>
              </c:strCache>
            </c:strRef>
          </c:tx>
          <c:spPr>
            <a:solidFill>
              <a:schemeClr val="tx1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POWER7!$CD$17:$CD$22</c:f>
              <c:strCache>
                <c:ptCount val="6"/>
                <c:pt idx="0">
                  <c:v>SPEC06</c:v>
                </c:pt>
                <c:pt idx="1">
                  <c:v>SPEC17</c:v>
                </c:pt>
                <c:pt idx="2">
                  <c:v>PARSEC</c:v>
                </c:pt>
                <c:pt idx="3">
                  <c:v>Ligra</c:v>
                </c:pt>
                <c:pt idx="4">
                  <c:v>Cloudsuite</c:v>
                </c:pt>
                <c:pt idx="5">
                  <c:v>GEOMEAN</c:v>
                </c:pt>
              </c:strCache>
            </c:strRef>
          </c:cat>
          <c:val>
            <c:numRef>
              <c:f>POWER7!$CF$17:$CF$22</c:f>
              <c:numCache>
                <c:formatCode>General</c:formatCode>
                <c:ptCount val="6"/>
                <c:pt idx="0">
                  <c:v>1.4369327791139628</c:v>
                </c:pt>
                <c:pt idx="1">
                  <c:v>1.2568715991839061</c:v>
                </c:pt>
                <c:pt idx="2">
                  <c:v>1.2326114498093417</c:v>
                </c:pt>
                <c:pt idx="3">
                  <c:v>1.3253614489488059</c:v>
                </c:pt>
                <c:pt idx="4">
                  <c:v>1.0485192450412442</c:v>
                </c:pt>
                <c:pt idx="5">
                  <c:v>1.224211498438099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D2F-5149-B3DB-9EB4156E4F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0"/>
        <c:overlap val="-27"/>
        <c:axId val="522719584"/>
        <c:axId val="522897136"/>
      </c:barChart>
      <c:catAx>
        <c:axId val="5227195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2897136"/>
        <c:crosses val="autoZero"/>
        <c:auto val="1"/>
        <c:lblAlgn val="ctr"/>
        <c:lblOffset val="100"/>
        <c:noMultiLvlLbl val="0"/>
      </c:catAx>
      <c:valAx>
        <c:axId val="522897136"/>
        <c:scaling>
          <c:orientation val="minMax"/>
          <c:min val="1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Geomean speedup over baseline</a:t>
                </a:r>
              </a:p>
            </c:rich>
          </c:tx>
          <c:layout>
            <c:manualLayout>
              <c:xMode val="edge"/>
              <c:yMode val="edge"/>
              <c:x val="1.2720040423687519E-2"/>
              <c:y val="5.3010907188178878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2719584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0.29694571297078548"/>
          <c:y val="0.2191029174158097"/>
          <c:w val="0.3213868449742569"/>
          <c:h val="0.14300837452052756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US"/>
    </a:p>
  </c:txPr>
  <c:externalData r:id="rId4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POWER7!$CP$16</c:f>
              <c:strCache>
                <c:ptCount val="1"/>
                <c:pt idx="0">
                  <c:v>POWER7 </c:v>
                </c:pt>
              </c:strCache>
            </c:strRef>
          </c:tx>
          <c:spPr>
            <a:pattFill prst="shingle">
              <a:fgClr>
                <a:sysClr val="window" lastClr="FFFFFF">
                  <a:lumMod val="65000"/>
                </a:sysClr>
              </a:fgClr>
              <a:bgClr>
                <a:sysClr val="window" lastClr="FFFFFF"/>
              </a:bgClr>
            </a:patt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POWER7!$CO$17:$CO$23</c:f>
              <c:strCache>
                <c:ptCount val="7"/>
                <c:pt idx="0">
                  <c:v>SPEC06</c:v>
                </c:pt>
                <c:pt idx="1">
                  <c:v>SPEC17</c:v>
                </c:pt>
                <c:pt idx="2">
                  <c:v>PARSEC</c:v>
                </c:pt>
                <c:pt idx="3">
                  <c:v>Ligra</c:v>
                </c:pt>
                <c:pt idx="4">
                  <c:v>Cloudsuite</c:v>
                </c:pt>
                <c:pt idx="5">
                  <c:v>Mix</c:v>
                </c:pt>
                <c:pt idx="6">
                  <c:v>GEOMEAN</c:v>
                </c:pt>
              </c:strCache>
            </c:strRef>
          </c:cat>
          <c:val>
            <c:numRef>
              <c:f>POWER7!$CP$17:$CP$23</c:f>
              <c:numCache>
                <c:formatCode>General</c:formatCode>
                <c:ptCount val="7"/>
                <c:pt idx="0">
                  <c:v>1.287282757756409</c:v>
                </c:pt>
                <c:pt idx="1">
                  <c:v>1.1381562578488227</c:v>
                </c:pt>
                <c:pt idx="2">
                  <c:v>1.134278950452565</c:v>
                </c:pt>
                <c:pt idx="3">
                  <c:v>1.2931278337235559</c:v>
                </c:pt>
                <c:pt idx="4">
                  <c:v>1.0385958989553938</c:v>
                </c:pt>
                <c:pt idx="5">
                  <c:v>1.3155427363832968</c:v>
                </c:pt>
                <c:pt idx="6">
                  <c:v>1.2344511526439532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893-D945-9F6B-EFF7232BE554}"/>
            </c:ext>
          </c:extLst>
        </c:ser>
        <c:ser>
          <c:idx val="1"/>
          <c:order val="1"/>
          <c:tx>
            <c:strRef>
              <c:f>POWER7!$CQ$16</c:f>
              <c:strCache>
                <c:ptCount val="1"/>
                <c:pt idx="0">
                  <c:v>Pythia </c:v>
                </c:pt>
              </c:strCache>
            </c:strRef>
          </c:tx>
          <c:spPr>
            <a:solidFill>
              <a:schemeClr val="tx1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POWER7!$CO$17:$CO$23</c:f>
              <c:strCache>
                <c:ptCount val="7"/>
                <c:pt idx="0">
                  <c:v>SPEC06</c:v>
                </c:pt>
                <c:pt idx="1">
                  <c:v>SPEC17</c:v>
                </c:pt>
                <c:pt idx="2">
                  <c:v>PARSEC</c:v>
                </c:pt>
                <c:pt idx="3">
                  <c:v>Ligra</c:v>
                </c:pt>
                <c:pt idx="4">
                  <c:v>Cloudsuite</c:v>
                </c:pt>
                <c:pt idx="5">
                  <c:v>Mix</c:v>
                </c:pt>
                <c:pt idx="6">
                  <c:v>GEOMEAN</c:v>
                </c:pt>
              </c:strCache>
            </c:strRef>
          </c:cat>
          <c:val>
            <c:numRef>
              <c:f>POWER7!$CQ$17:$CQ$23</c:f>
              <c:numCache>
                <c:formatCode>General</c:formatCode>
                <c:ptCount val="7"/>
                <c:pt idx="0">
                  <c:v>1.378624803119932</c:v>
                </c:pt>
                <c:pt idx="1">
                  <c:v>1.2234099294761154</c:v>
                </c:pt>
                <c:pt idx="2">
                  <c:v>1.2156334546205314</c:v>
                </c:pt>
                <c:pt idx="3">
                  <c:v>1.3212056467557087</c:v>
                </c:pt>
                <c:pt idx="4">
                  <c:v>1.0506761990541975</c:v>
                </c:pt>
                <c:pt idx="5">
                  <c:v>1.4085714194996928</c:v>
                </c:pt>
                <c:pt idx="6">
                  <c:v>1.2990200378862116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893-D945-9F6B-EFF7232BE5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0"/>
        <c:overlap val="-27"/>
        <c:axId val="522719584"/>
        <c:axId val="522897136"/>
      </c:barChart>
      <c:catAx>
        <c:axId val="5227195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2897136"/>
        <c:crosses val="autoZero"/>
        <c:auto val="1"/>
        <c:lblAlgn val="ctr"/>
        <c:lblOffset val="100"/>
        <c:noMultiLvlLbl val="0"/>
      </c:catAx>
      <c:valAx>
        <c:axId val="522897136"/>
        <c:scaling>
          <c:orientation val="minMax"/>
          <c:min val="1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Geomean speedup over baseline</a:t>
                </a:r>
              </a:p>
            </c:rich>
          </c:tx>
          <c:layout>
            <c:manualLayout>
              <c:xMode val="edge"/>
              <c:yMode val="edge"/>
              <c:x val="5.8754420171363972E-3"/>
              <c:y val="5.3010907188178878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2719584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0.24497539832142784"/>
          <c:y val="0.23502612492654845"/>
          <c:w val="0.27629127295615002"/>
          <c:h val="0.12177743117287589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US"/>
    </a:p>
  </c:txPr>
  <c:externalData r:id="rId4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tx>
            <c:strRef>
              <c:f>'ST-sensitivity'!$BL$18</c:f>
              <c:strCache>
                <c:ptCount val="1"/>
                <c:pt idx="0">
                  <c:v>Stride-L1+Streamer-L2</c:v>
                </c:pt>
              </c:strCache>
            </c:strRef>
          </c:tx>
          <c:spPr>
            <a:ln w="25400" cap="rnd">
              <a:solidFill>
                <a:schemeClr val="bg2">
                  <a:lumMod val="50000"/>
                </a:schemeClr>
              </a:solidFill>
              <a:prstDash val="sysDash"/>
              <a:round/>
            </a:ln>
            <a:effectLst/>
          </c:spPr>
          <c:marker>
            <c:symbol val="triangle"/>
            <c:size val="8"/>
            <c:spPr>
              <a:solidFill>
                <a:schemeClr val="bg1"/>
              </a:solidFill>
              <a:ln w="19050">
                <a:solidFill>
                  <a:schemeClr val="tx2"/>
                </a:solidFill>
              </a:ln>
              <a:effectLst/>
            </c:spPr>
          </c:marker>
          <c:xVal>
            <c:numRef>
              <c:f>'ST-sensitivity'!$BK$19:$BK$25</c:f>
              <c:numCache>
                <c:formatCode>General</c:formatCode>
                <c:ptCount val="7"/>
                <c:pt idx="0">
                  <c:v>150</c:v>
                </c:pt>
                <c:pt idx="1">
                  <c:v>300</c:v>
                </c:pt>
                <c:pt idx="2">
                  <c:v>600</c:v>
                </c:pt>
                <c:pt idx="3">
                  <c:v>1200</c:v>
                </c:pt>
                <c:pt idx="4">
                  <c:v>2400</c:v>
                </c:pt>
                <c:pt idx="5">
                  <c:v>4800</c:v>
                </c:pt>
                <c:pt idx="6">
                  <c:v>9600</c:v>
                </c:pt>
              </c:numCache>
            </c:numRef>
          </c:xVal>
          <c:yVal>
            <c:numRef>
              <c:f>'ST-sensitivity'!$BL$19:$BL$25</c:f>
              <c:numCache>
                <c:formatCode>General</c:formatCode>
                <c:ptCount val="7"/>
                <c:pt idx="0">
                  <c:v>0.93660156810374728</c:v>
                </c:pt>
                <c:pt idx="1">
                  <c:v>1.0830030642947432</c:v>
                </c:pt>
                <c:pt idx="2">
                  <c:v>1.1578728711298052</c:v>
                </c:pt>
                <c:pt idx="3">
                  <c:v>1.1974876577366884</c:v>
                </c:pt>
                <c:pt idx="4">
                  <c:v>1.2104844965343264</c:v>
                </c:pt>
                <c:pt idx="5">
                  <c:v>1.2136207220523194</c:v>
                </c:pt>
                <c:pt idx="6">
                  <c:v>1.2152175803008594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A839-EF4C-B91C-21145AABC168}"/>
            </c:ext>
          </c:extLst>
        </c:ser>
        <c:ser>
          <c:idx val="1"/>
          <c:order val="1"/>
          <c:tx>
            <c:strRef>
              <c:f>'ST-sensitivity'!$BM$18</c:f>
              <c:strCache>
                <c:ptCount val="1"/>
                <c:pt idx="0">
                  <c:v>IPCP</c:v>
                </c:pt>
              </c:strCache>
            </c:strRef>
          </c:tx>
          <c:spPr>
            <a:ln w="25400" cap="rnd">
              <a:solidFill>
                <a:schemeClr val="accent2"/>
              </a:solidFill>
              <a:prstDash val="dash"/>
              <a:round/>
            </a:ln>
            <a:effectLst/>
          </c:spPr>
          <c:marker>
            <c:symbol val="circle"/>
            <c:size val="8"/>
            <c:spPr>
              <a:solidFill>
                <a:schemeClr val="accent2"/>
              </a:solidFill>
              <a:ln w="19050">
                <a:solidFill>
                  <a:schemeClr val="tx2"/>
                </a:solidFill>
              </a:ln>
              <a:effectLst/>
            </c:spPr>
          </c:marker>
          <c:xVal>
            <c:numRef>
              <c:f>'ST-sensitivity'!$BK$19:$BK$25</c:f>
              <c:numCache>
                <c:formatCode>General</c:formatCode>
                <c:ptCount val="7"/>
                <c:pt idx="0">
                  <c:v>150</c:v>
                </c:pt>
                <c:pt idx="1">
                  <c:v>300</c:v>
                </c:pt>
                <c:pt idx="2">
                  <c:v>600</c:v>
                </c:pt>
                <c:pt idx="3">
                  <c:v>1200</c:v>
                </c:pt>
                <c:pt idx="4">
                  <c:v>2400</c:v>
                </c:pt>
                <c:pt idx="5">
                  <c:v>4800</c:v>
                </c:pt>
                <c:pt idx="6">
                  <c:v>9600</c:v>
                </c:pt>
              </c:numCache>
            </c:numRef>
          </c:xVal>
          <c:yVal>
            <c:numRef>
              <c:f>'ST-sensitivity'!$BM$19:$BM$25</c:f>
              <c:numCache>
                <c:formatCode>General</c:formatCode>
                <c:ptCount val="7"/>
                <c:pt idx="0">
                  <c:v>0.85928283482155465</c:v>
                </c:pt>
                <c:pt idx="1">
                  <c:v>1.0123692248992513</c:v>
                </c:pt>
                <c:pt idx="2">
                  <c:v>1.1209850609923822</c:v>
                </c:pt>
                <c:pt idx="3">
                  <c:v>1.1950861986515764</c:v>
                </c:pt>
                <c:pt idx="4">
                  <c:v>1.2213314116567158</c:v>
                </c:pt>
                <c:pt idx="5">
                  <c:v>1.2284673626846498</c:v>
                </c:pt>
                <c:pt idx="6">
                  <c:v>1.2301262835031304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A839-EF4C-B91C-21145AABC168}"/>
            </c:ext>
          </c:extLst>
        </c:ser>
        <c:ser>
          <c:idx val="2"/>
          <c:order val="2"/>
          <c:tx>
            <c:strRef>
              <c:f>'ST-sensitivity'!$BN$18</c:f>
              <c:strCache>
                <c:ptCount val="1"/>
                <c:pt idx="0">
                  <c:v>Stride-L1+Pythia-L2</c:v>
                </c:pt>
              </c:strCache>
            </c:strRef>
          </c:tx>
          <c:spPr>
            <a:ln w="31750" cap="rnd">
              <a:solidFill>
                <a:schemeClr val="tx1"/>
              </a:solidFill>
              <a:round/>
            </a:ln>
            <a:effectLst/>
          </c:spPr>
          <c:marker>
            <c:symbol val="diamond"/>
            <c:size val="12"/>
            <c:spPr>
              <a:solidFill>
                <a:srgbClr val="FFFF00"/>
              </a:solidFill>
              <a:ln w="25400">
                <a:solidFill>
                  <a:schemeClr val="tx1"/>
                </a:solidFill>
              </a:ln>
              <a:effectLst/>
            </c:spPr>
          </c:marker>
          <c:xVal>
            <c:numRef>
              <c:f>'ST-sensitivity'!$BK$19:$BK$25</c:f>
              <c:numCache>
                <c:formatCode>General</c:formatCode>
                <c:ptCount val="7"/>
                <c:pt idx="0">
                  <c:v>150</c:v>
                </c:pt>
                <c:pt idx="1">
                  <c:v>300</c:v>
                </c:pt>
                <c:pt idx="2">
                  <c:v>600</c:v>
                </c:pt>
                <c:pt idx="3">
                  <c:v>1200</c:v>
                </c:pt>
                <c:pt idx="4">
                  <c:v>2400</c:v>
                </c:pt>
                <c:pt idx="5">
                  <c:v>4800</c:v>
                </c:pt>
                <c:pt idx="6">
                  <c:v>9600</c:v>
                </c:pt>
              </c:numCache>
            </c:numRef>
          </c:xVal>
          <c:yVal>
            <c:numRef>
              <c:f>'ST-sensitivity'!$BN$19:$BN$25</c:f>
              <c:numCache>
                <c:formatCode>General</c:formatCode>
                <c:ptCount val="7"/>
                <c:pt idx="0">
                  <c:v>1.0013839882042279</c:v>
                </c:pt>
                <c:pt idx="1">
                  <c:v>1.129629608831566</c:v>
                </c:pt>
                <c:pt idx="2">
                  <c:v>1.1872540845765733</c:v>
                </c:pt>
                <c:pt idx="3">
                  <c:v>1.2214159290453488</c:v>
                </c:pt>
                <c:pt idx="4">
                  <c:v>1.234140595014523</c:v>
                </c:pt>
                <c:pt idx="5">
                  <c:v>1.2375769660894722</c:v>
                </c:pt>
                <c:pt idx="6">
                  <c:v>1.2386464792248746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A839-EF4C-B91C-21145AABC1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40047328"/>
        <c:axId val="672263632"/>
      </c:scatterChart>
      <c:valAx>
        <c:axId val="740047328"/>
        <c:scaling>
          <c:logBase val="2"/>
          <c:orientation val="minMax"/>
          <c:max val="12800"/>
          <c:min val="100"/>
        </c:scaling>
        <c:delete val="0"/>
        <c:axPos val="b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dirty="0"/>
                  <a:t>DRAM MTPS (in log scale)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2263632"/>
        <c:crosses val="autoZero"/>
        <c:crossBetween val="midCat"/>
        <c:majorUnit val="2"/>
      </c:valAx>
      <c:valAx>
        <c:axId val="672263632"/>
        <c:scaling>
          <c:orientation val="minMax"/>
          <c:max val="1.25"/>
          <c:min val="0.85000000000000009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Geomean speedup</a:t>
                </a:r>
              </a:p>
              <a:p>
                <a:pPr>
                  <a:defRPr/>
                </a:pPr>
                <a:r>
                  <a:rPr lang="en-GB"/>
                  <a:t>over no prefetching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0047328"/>
        <c:crosses val="autoZero"/>
        <c:crossBetween val="midCat"/>
      </c:valAx>
      <c:spPr>
        <a:noFill/>
        <a:ln>
          <a:solidFill>
            <a:schemeClr val="tx1"/>
          </a:solidFill>
        </a:ln>
        <a:effectLst/>
      </c:spPr>
    </c:plotArea>
    <c:legend>
      <c:legendPos val="b"/>
      <c:layout>
        <c:manualLayout>
          <c:xMode val="edge"/>
          <c:yMode val="edge"/>
          <c:x val="0.45541197609087919"/>
          <c:y val="0.43465139759069471"/>
          <c:w val="0.43550957587694694"/>
          <c:h val="0.2455849490536848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2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ST!$CV$4</c:f>
              <c:strCache>
                <c:ptCount val="1"/>
                <c:pt idx="0">
                  <c:v>SPP </c:v>
                </c:pt>
              </c:strCache>
            </c:strRef>
          </c:tx>
          <c:spPr>
            <a:ln w="22225" cap="rnd">
              <a:solidFill>
                <a:schemeClr val="accent2"/>
              </a:solidFill>
              <a:prstDash val="solid"/>
              <a:round/>
            </a:ln>
            <a:effectLst/>
          </c:spPr>
          <c:marker>
            <c:symbol val="none"/>
          </c:marker>
          <c:val>
            <c:numRef>
              <c:f>ST!$CV$5:$CV$154</c:f>
              <c:numCache>
                <c:formatCode>General</c:formatCode>
                <c:ptCount val="150"/>
                <c:pt idx="0">
                  <c:v>1.0026696168739027</c:v>
                </c:pt>
                <c:pt idx="1">
                  <c:v>1.0157897872847523</c:v>
                </c:pt>
                <c:pt idx="2">
                  <c:v>1.0032627285883438</c:v>
                </c:pt>
                <c:pt idx="3">
                  <c:v>1.003353382658221</c:v>
                </c:pt>
                <c:pt idx="4">
                  <c:v>1.000630031501575</c:v>
                </c:pt>
                <c:pt idx="5">
                  <c:v>1.0041629636559239</c:v>
                </c:pt>
                <c:pt idx="6">
                  <c:v>1.0068310227745494</c:v>
                </c:pt>
                <c:pt idx="7">
                  <c:v>1.0066479400749062</c:v>
                </c:pt>
                <c:pt idx="8">
                  <c:v>1.0065783201449137</c:v>
                </c:pt>
                <c:pt idx="9">
                  <c:v>1.0066577896138482</c:v>
                </c:pt>
                <c:pt idx="10">
                  <c:v>1.0074568469505178</c:v>
                </c:pt>
                <c:pt idx="11">
                  <c:v>1.0093128263016791</c:v>
                </c:pt>
                <c:pt idx="12">
                  <c:v>1.0108575124745889</c:v>
                </c:pt>
                <c:pt idx="13">
                  <c:v>1.0123423178146838</c:v>
                </c:pt>
                <c:pt idx="14">
                  <c:v>1.014533258803801</c:v>
                </c:pt>
                <c:pt idx="15">
                  <c:v>1.01603347752492</c:v>
                </c:pt>
                <c:pt idx="16">
                  <c:v>1.0049349671699219</c:v>
                </c:pt>
                <c:pt idx="17">
                  <c:v>1.0237992460214682</c:v>
                </c:pt>
                <c:pt idx="18">
                  <c:v>1.00337039306662</c:v>
                </c:pt>
                <c:pt idx="19">
                  <c:v>1.0235739509432762</c:v>
                </c:pt>
                <c:pt idx="20">
                  <c:v>1.0246617197730248</c:v>
                </c:pt>
                <c:pt idx="21">
                  <c:v>1.0256128034269396</c:v>
                </c:pt>
                <c:pt idx="22">
                  <c:v>1.0258067314365025</c:v>
                </c:pt>
                <c:pt idx="23">
                  <c:v>1.0240617433414043</c:v>
                </c:pt>
                <c:pt idx="24">
                  <c:v>1.0221141781681304</c:v>
                </c:pt>
                <c:pt idx="25">
                  <c:v>1.0257494828491154</c:v>
                </c:pt>
                <c:pt idx="26">
                  <c:v>1.0265757990595799</c:v>
                </c:pt>
                <c:pt idx="27">
                  <c:v>1.0307326598183206</c:v>
                </c:pt>
                <c:pt idx="28">
                  <c:v>1.0316273720529041</c:v>
                </c:pt>
                <c:pt idx="29">
                  <c:v>1.0309508318616971</c:v>
                </c:pt>
                <c:pt idx="30">
                  <c:v>1.0204793028322441</c:v>
                </c:pt>
                <c:pt idx="31">
                  <c:v>1.0210098746410814</c:v>
                </c:pt>
                <c:pt idx="32">
                  <c:v>1.0423481443728861</c:v>
                </c:pt>
                <c:pt idx="33">
                  <c:v>1.0336553064819876</c:v>
                </c:pt>
                <c:pt idx="34">
                  <c:v>1.0360647461584578</c:v>
                </c:pt>
                <c:pt idx="35">
                  <c:v>1.0333333333333334</c:v>
                </c:pt>
                <c:pt idx="36">
                  <c:v>1.0371969341467231</c:v>
                </c:pt>
                <c:pt idx="37">
                  <c:v>1.0364617666446936</c:v>
                </c:pt>
                <c:pt idx="38">
                  <c:v>1.0410538832217286</c:v>
                </c:pt>
                <c:pt idx="39">
                  <c:v>1.0380585001366824</c:v>
                </c:pt>
                <c:pt idx="40">
                  <c:v>1.0401684970663458</c:v>
                </c:pt>
                <c:pt idx="41">
                  <c:v>1.0487699344789219</c:v>
                </c:pt>
                <c:pt idx="42">
                  <c:v>1.0116438356164383</c:v>
                </c:pt>
                <c:pt idx="43">
                  <c:v>1.0074362007774209</c:v>
                </c:pt>
                <c:pt idx="44">
                  <c:v>1.0432436296058039</c:v>
                </c:pt>
                <c:pt idx="45">
                  <c:v>1.05624058926464</c:v>
                </c:pt>
                <c:pt idx="46">
                  <c:v>1.0456656598135698</c:v>
                </c:pt>
                <c:pt idx="47">
                  <c:v>1.0442950490072882</c:v>
                </c:pt>
                <c:pt idx="48">
                  <c:v>1.0002251600244461</c:v>
                </c:pt>
                <c:pt idx="49">
                  <c:v>1.041324056504322</c:v>
                </c:pt>
                <c:pt idx="50">
                  <c:v>1.0440842245989304</c:v>
                </c:pt>
                <c:pt idx="51">
                  <c:v>1.0319427381015973</c:v>
                </c:pt>
                <c:pt idx="52">
                  <c:v>1.0257806826434277</c:v>
                </c:pt>
                <c:pt idx="53">
                  <c:v>1.0068240123140071</c:v>
                </c:pt>
                <c:pt idx="54">
                  <c:v>1.0547686496694997</c:v>
                </c:pt>
                <c:pt idx="55">
                  <c:v>1.016607935264944</c:v>
                </c:pt>
                <c:pt idx="56">
                  <c:v>1.0511080677290836</c:v>
                </c:pt>
                <c:pt idx="57">
                  <c:v>1.054548862784304</c:v>
                </c:pt>
                <c:pt idx="58">
                  <c:v>1.0501959645812164</c:v>
                </c:pt>
                <c:pt idx="59">
                  <c:v>1.0730705853750775</c:v>
                </c:pt>
                <c:pt idx="60">
                  <c:v>1.0610815717805733</c:v>
                </c:pt>
                <c:pt idx="61">
                  <c:v>1.0522199659733273</c:v>
                </c:pt>
                <c:pt idx="62">
                  <c:v>1.0563801844725431</c:v>
                </c:pt>
                <c:pt idx="63">
                  <c:v>1.0516495250941382</c:v>
                </c:pt>
                <c:pt idx="64">
                  <c:v>1.0534697534610826</c:v>
                </c:pt>
                <c:pt idx="65">
                  <c:v>1.0152313774126036</c:v>
                </c:pt>
                <c:pt idx="66">
                  <c:v>1.0563708759954493</c:v>
                </c:pt>
                <c:pt idx="67">
                  <c:v>1.059749077490775</c:v>
                </c:pt>
                <c:pt idx="68">
                  <c:v>1.0557581325906571</c:v>
                </c:pt>
                <c:pt idx="69">
                  <c:v>1.0606791121564016</c:v>
                </c:pt>
                <c:pt idx="70">
                  <c:v>1.0127012928101611</c:v>
                </c:pt>
                <c:pt idx="71">
                  <c:v>1.0593863754550183</c:v>
                </c:pt>
                <c:pt idx="72">
                  <c:v>1.0563189548731429</c:v>
                </c:pt>
                <c:pt idx="73">
                  <c:v>1.0868787599588097</c:v>
                </c:pt>
                <c:pt idx="74">
                  <c:v>0.97752036909786988</c:v>
                </c:pt>
                <c:pt idx="75">
                  <c:v>1.0172719935431802</c:v>
                </c:pt>
                <c:pt idx="76">
                  <c:v>0.98425538061534024</c:v>
                </c:pt>
                <c:pt idx="77">
                  <c:v>1.1912369654644601</c:v>
                </c:pt>
                <c:pt idx="78">
                  <c:v>1.1883805879283353</c:v>
                </c:pt>
                <c:pt idx="79">
                  <c:v>1.1762229913010942</c:v>
                </c:pt>
                <c:pt idx="80">
                  <c:v>1.1779867427162014</c:v>
                </c:pt>
                <c:pt idx="81">
                  <c:v>1.0964800498400022</c:v>
                </c:pt>
                <c:pt idx="82">
                  <c:v>1.1693996626386085</c:v>
                </c:pt>
                <c:pt idx="83">
                  <c:v>1.0407111196762382</c:v>
                </c:pt>
                <c:pt idx="84">
                  <c:v>1.18570790704898</c:v>
                </c:pt>
                <c:pt idx="85">
                  <c:v>1.0068410323739763</c:v>
                </c:pt>
                <c:pt idx="86">
                  <c:v>1.1640583402065086</c:v>
                </c:pt>
                <c:pt idx="87">
                  <c:v>0.98700933771398924</c:v>
                </c:pt>
                <c:pt idx="88">
                  <c:v>1.2388986767145485</c:v>
                </c:pt>
                <c:pt idx="89">
                  <c:v>0.98299319727891155</c:v>
                </c:pt>
                <c:pt idx="90">
                  <c:v>1.1775157955893389</c:v>
                </c:pt>
                <c:pt idx="91">
                  <c:v>1.2679233915718047</c:v>
                </c:pt>
                <c:pt idx="92">
                  <c:v>1.3111326234269118</c:v>
                </c:pt>
                <c:pt idx="93">
                  <c:v>1.3006428436377386</c:v>
                </c:pt>
                <c:pt idx="94">
                  <c:v>1.3116690165400766</c:v>
                </c:pt>
                <c:pt idx="95">
                  <c:v>1.3357510774729315</c:v>
                </c:pt>
                <c:pt idx="96">
                  <c:v>1.4164852255054432</c:v>
                </c:pt>
                <c:pt idx="97">
                  <c:v>1.3543790821495549</c:v>
                </c:pt>
                <c:pt idx="98">
                  <c:v>1.2947646947646947</c:v>
                </c:pt>
                <c:pt idx="99">
                  <c:v>1.3837783582174672</c:v>
                </c:pt>
                <c:pt idx="100">
                  <c:v>1.3845022572848737</c:v>
                </c:pt>
                <c:pt idx="101">
                  <c:v>1.3845890762337973</c:v>
                </c:pt>
                <c:pt idx="102">
                  <c:v>1.3871888885081496</c:v>
                </c:pt>
                <c:pt idx="103">
                  <c:v>1.0441632313936025</c:v>
                </c:pt>
                <c:pt idx="104">
                  <c:v>1.0594385562875968</c:v>
                </c:pt>
                <c:pt idx="105">
                  <c:v>1.2156583543271631</c:v>
                </c:pt>
                <c:pt idx="106">
                  <c:v>1.1865870561893592</c:v>
                </c:pt>
                <c:pt idx="107">
                  <c:v>1.391206032991509</c:v>
                </c:pt>
                <c:pt idx="108">
                  <c:v>1.3958635418422976</c:v>
                </c:pt>
                <c:pt idx="109">
                  <c:v>1.3969210990058407</c:v>
                </c:pt>
                <c:pt idx="110">
                  <c:v>1.4014591289375509</c:v>
                </c:pt>
                <c:pt idx="111">
                  <c:v>1.3753440165518318</c:v>
                </c:pt>
                <c:pt idx="112">
                  <c:v>1.4033509427289406</c:v>
                </c:pt>
                <c:pt idx="113">
                  <c:v>1.3995766673859209</c:v>
                </c:pt>
                <c:pt idx="114">
                  <c:v>1.4000513953846945</c:v>
                </c:pt>
                <c:pt idx="115">
                  <c:v>1.4000508682935102</c:v>
                </c:pt>
                <c:pt idx="116">
                  <c:v>1.4043062200956937</c:v>
                </c:pt>
                <c:pt idx="117">
                  <c:v>1.4045366865065037</c:v>
                </c:pt>
                <c:pt idx="118">
                  <c:v>1.3792952642758964</c:v>
                </c:pt>
                <c:pt idx="119">
                  <c:v>1.4009700089082451</c:v>
                </c:pt>
                <c:pt idx="120">
                  <c:v>1.4087397217769042</c:v>
                </c:pt>
                <c:pt idx="121">
                  <c:v>1.3096171171171171</c:v>
                </c:pt>
                <c:pt idx="122">
                  <c:v>1.4116805572832443</c:v>
                </c:pt>
                <c:pt idx="123">
                  <c:v>1.4229977750154077</c:v>
                </c:pt>
                <c:pt idx="124">
                  <c:v>1.4250654107796965</c:v>
                </c:pt>
                <c:pt idx="125">
                  <c:v>1.4276000796236734</c:v>
                </c:pt>
                <c:pt idx="126">
                  <c:v>1.3354590454167721</c:v>
                </c:pt>
                <c:pt idx="127">
                  <c:v>1.2799078536249537</c:v>
                </c:pt>
                <c:pt idx="128">
                  <c:v>1.4116946789680613</c:v>
                </c:pt>
                <c:pt idx="129">
                  <c:v>1.4325183488382964</c:v>
                </c:pt>
                <c:pt idx="130">
                  <c:v>1.1363427389230505</c:v>
                </c:pt>
                <c:pt idx="131">
                  <c:v>1.4651627363087116</c:v>
                </c:pt>
                <c:pt idx="132">
                  <c:v>1.6461178904618685</c:v>
                </c:pt>
                <c:pt idx="133">
                  <c:v>1.2316952462480941</c:v>
                </c:pt>
                <c:pt idx="134">
                  <c:v>1.4253552452736933</c:v>
                </c:pt>
                <c:pt idx="135">
                  <c:v>0.99985278963639024</c:v>
                </c:pt>
                <c:pt idx="136">
                  <c:v>1.5016538960767074</c:v>
                </c:pt>
                <c:pt idx="137">
                  <c:v>1.608689103475976</c:v>
                </c:pt>
                <c:pt idx="138">
                  <c:v>1.6119478733505779</c:v>
                </c:pt>
                <c:pt idx="139">
                  <c:v>1.7139023144794499</c:v>
                </c:pt>
                <c:pt idx="140">
                  <c:v>1.7126982084847706</c:v>
                </c:pt>
                <c:pt idx="141">
                  <c:v>1.7851061923111391</c:v>
                </c:pt>
                <c:pt idx="142">
                  <c:v>1.7944312885563884</c:v>
                </c:pt>
                <c:pt idx="143">
                  <c:v>1.7799506456629031</c:v>
                </c:pt>
                <c:pt idx="144">
                  <c:v>1.8044395945208629</c:v>
                </c:pt>
                <c:pt idx="145">
                  <c:v>1.784118068833652</c:v>
                </c:pt>
                <c:pt idx="146">
                  <c:v>1.7912213930761691</c:v>
                </c:pt>
                <c:pt idx="147">
                  <c:v>1.8081441656710477</c:v>
                </c:pt>
                <c:pt idx="148">
                  <c:v>1.9313949068795135</c:v>
                </c:pt>
                <c:pt idx="149">
                  <c:v>2.0784826580432441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7EA-2848-90F2-835C794FC0B6}"/>
            </c:ext>
          </c:extLst>
        </c:ser>
        <c:ser>
          <c:idx val="1"/>
          <c:order val="1"/>
          <c:tx>
            <c:strRef>
              <c:f>ST!$CW$4</c:f>
              <c:strCache>
                <c:ptCount val="1"/>
                <c:pt idx="0">
                  <c:v>Bingo </c:v>
                </c:pt>
              </c:strCache>
            </c:strRef>
          </c:tx>
          <c:spPr>
            <a:ln w="22225" cap="rnd">
              <a:solidFill>
                <a:schemeClr val="accent5"/>
              </a:solidFill>
              <a:prstDash val="solid"/>
              <a:round/>
            </a:ln>
            <a:effectLst/>
          </c:spPr>
          <c:marker>
            <c:symbol val="none"/>
          </c:marker>
          <c:val>
            <c:numRef>
              <c:f>ST!$CW$5:$CW$154</c:f>
              <c:numCache>
                <c:formatCode>General</c:formatCode>
                <c:ptCount val="150"/>
                <c:pt idx="0">
                  <c:v>1.0197936458308281</c:v>
                </c:pt>
                <c:pt idx="1">
                  <c:v>0.87797175713519637</c:v>
                </c:pt>
                <c:pt idx="2">
                  <c:v>1.0074463886330747</c:v>
                </c:pt>
                <c:pt idx="3">
                  <c:v>1.0077447170916058</c:v>
                </c:pt>
                <c:pt idx="4">
                  <c:v>1.0107805390269513</c:v>
                </c:pt>
                <c:pt idx="5">
                  <c:v>1.0135647130361569</c:v>
                </c:pt>
                <c:pt idx="6">
                  <c:v>1.0045092802598206</c:v>
                </c:pt>
                <c:pt idx="7">
                  <c:v>1.0147940074906368</c:v>
                </c:pt>
                <c:pt idx="8">
                  <c:v>1.0151110687386786</c:v>
                </c:pt>
                <c:pt idx="9">
                  <c:v>1.0156458055925432</c:v>
                </c:pt>
                <c:pt idx="10">
                  <c:v>1.0159263521288837</c:v>
                </c:pt>
                <c:pt idx="11">
                  <c:v>1.0187197215559005</c:v>
                </c:pt>
                <c:pt idx="12">
                  <c:v>1.0200979486231749</c:v>
                </c:pt>
                <c:pt idx="13">
                  <c:v>1.0210545421544606</c:v>
                </c:pt>
                <c:pt idx="14">
                  <c:v>1.0250139742873112</c:v>
                </c:pt>
                <c:pt idx="15">
                  <c:v>1.0271769794997179</c:v>
                </c:pt>
                <c:pt idx="16">
                  <c:v>1.0466730793358705</c:v>
                </c:pt>
                <c:pt idx="17">
                  <c:v>1.0250942473164695</c:v>
                </c:pt>
                <c:pt idx="18">
                  <c:v>1.0449093933292479</c:v>
                </c:pt>
                <c:pt idx="19">
                  <c:v>1.0253237043871091</c:v>
                </c:pt>
                <c:pt idx="20">
                  <c:v>1.0368834570056744</c:v>
                </c:pt>
                <c:pt idx="21">
                  <c:v>1.0273381722989052</c:v>
                </c:pt>
                <c:pt idx="22">
                  <c:v>1.0366065232477446</c:v>
                </c:pt>
                <c:pt idx="23">
                  <c:v>1.0248789346246971</c:v>
                </c:pt>
                <c:pt idx="24">
                  <c:v>1.0274466750313678</c:v>
                </c:pt>
                <c:pt idx="25">
                  <c:v>1.0284973293402082</c:v>
                </c:pt>
                <c:pt idx="26">
                  <c:v>1.0307124575918101</c:v>
                </c:pt>
                <c:pt idx="27">
                  <c:v>1.0416843535104847</c:v>
                </c:pt>
                <c:pt idx="28">
                  <c:v>1.0316273720529041</c:v>
                </c:pt>
                <c:pt idx="29">
                  <c:v>1.033088577005298</c:v>
                </c:pt>
                <c:pt idx="30">
                  <c:v>1.0343891402714931</c:v>
                </c:pt>
                <c:pt idx="31">
                  <c:v>1.0346662931577841</c:v>
                </c:pt>
                <c:pt idx="32">
                  <c:v>1.0501783811332994</c:v>
                </c:pt>
                <c:pt idx="33">
                  <c:v>1.0366624141911183</c:v>
                </c:pt>
                <c:pt idx="34">
                  <c:v>1.0367589057520588</c:v>
                </c:pt>
                <c:pt idx="35">
                  <c:v>0.99687987519500787</c:v>
                </c:pt>
                <c:pt idx="36">
                  <c:v>1.0383544501798843</c:v>
                </c:pt>
                <c:pt idx="37">
                  <c:v>1.0488628872775214</c:v>
                </c:pt>
                <c:pt idx="38">
                  <c:v>1.0418987420990049</c:v>
                </c:pt>
                <c:pt idx="39">
                  <c:v>1.0415211250493575</c:v>
                </c:pt>
                <c:pt idx="40">
                  <c:v>1.0432676395366332</c:v>
                </c:pt>
                <c:pt idx="41">
                  <c:v>1.0508406477932994</c:v>
                </c:pt>
                <c:pt idx="42">
                  <c:v>0.82143581938102483</c:v>
                </c:pt>
                <c:pt idx="43">
                  <c:v>1.065123091656808</c:v>
                </c:pt>
                <c:pt idx="44">
                  <c:v>1.0444230013223259</c:v>
                </c:pt>
                <c:pt idx="45">
                  <c:v>1.0696699629674844</c:v>
                </c:pt>
                <c:pt idx="46">
                  <c:v>1.0348825879372503</c:v>
                </c:pt>
                <c:pt idx="47">
                  <c:v>1.0352161347072129</c:v>
                </c:pt>
                <c:pt idx="48">
                  <c:v>0.99295570780661957</c:v>
                </c:pt>
                <c:pt idx="49">
                  <c:v>1.0443058944007708</c:v>
                </c:pt>
                <c:pt idx="50">
                  <c:v>1.0440173796791443</c:v>
                </c:pt>
                <c:pt idx="51">
                  <c:v>0.98621868489931097</c:v>
                </c:pt>
                <c:pt idx="52">
                  <c:v>0.97940657744579318</c:v>
                </c:pt>
                <c:pt idx="53">
                  <c:v>1.0707029245767061</c:v>
                </c:pt>
                <c:pt idx="54">
                  <c:v>1.0487397399578704</c:v>
                </c:pt>
                <c:pt idx="55">
                  <c:v>1.0557622030801359</c:v>
                </c:pt>
                <c:pt idx="56">
                  <c:v>1.0462213645418326</c:v>
                </c:pt>
                <c:pt idx="57">
                  <c:v>1.0421144713821546</c:v>
                </c:pt>
                <c:pt idx="58">
                  <c:v>1.0370155320075485</c:v>
                </c:pt>
                <c:pt idx="59">
                  <c:v>1.0840109133147842</c:v>
                </c:pt>
                <c:pt idx="60">
                  <c:v>1.0550836467384257</c:v>
                </c:pt>
                <c:pt idx="61">
                  <c:v>1.0446462872509741</c:v>
                </c:pt>
                <c:pt idx="62">
                  <c:v>1.0466678883391363</c:v>
                </c:pt>
                <c:pt idx="63">
                  <c:v>1.0436688585398752</c:v>
                </c:pt>
                <c:pt idx="64">
                  <c:v>1.0431226336021271</c:v>
                </c:pt>
                <c:pt idx="65">
                  <c:v>1.0655375552282769</c:v>
                </c:pt>
                <c:pt idx="66">
                  <c:v>1.0419795221843002</c:v>
                </c:pt>
                <c:pt idx="67">
                  <c:v>1.0419188191881918</c:v>
                </c:pt>
                <c:pt idx="68">
                  <c:v>1.0429527118206094</c:v>
                </c:pt>
                <c:pt idx="69">
                  <c:v>1.0431574305453475</c:v>
                </c:pt>
                <c:pt idx="70">
                  <c:v>1.0748922658199138</c:v>
                </c:pt>
                <c:pt idx="71">
                  <c:v>0.88646212515167278</c:v>
                </c:pt>
                <c:pt idx="72">
                  <c:v>1.1700322619189867</c:v>
                </c:pt>
                <c:pt idx="73">
                  <c:v>0.94780770689935501</c:v>
                </c:pt>
                <c:pt idx="74">
                  <c:v>0.85893786198095601</c:v>
                </c:pt>
                <c:pt idx="75">
                  <c:v>1.1271993543179986</c:v>
                </c:pt>
                <c:pt idx="76">
                  <c:v>1.057345081612018</c:v>
                </c:pt>
                <c:pt idx="77">
                  <c:v>1.2452884339424091</c:v>
                </c:pt>
                <c:pt idx="78">
                  <c:v>1.2014843161129469</c:v>
                </c:pt>
                <c:pt idx="79">
                  <c:v>1.1887880771988899</c:v>
                </c:pt>
                <c:pt idx="80">
                  <c:v>1.190658239556035</c:v>
                </c:pt>
                <c:pt idx="81">
                  <c:v>1.174496644295302</c:v>
                </c:pt>
                <c:pt idx="82">
                  <c:v>1.1883416751928768</c:v>
                </c:pt>
                <c:pt idx="83">
                  <c:v>1.0809886297937947</c:v>
                </c:pt>
                <c:pt idx="84">
                  <c:v>1.1239735202189824</c:v>
                </c:pt>
                <c:pt idx="85">
                  <c:v>1.1890958090039043</c:v>
                </c:pt>
                <c:pt idx="86">
                  <c:v>1.1658018646315109</c:v>
                </c:pt>
                <c:pt idx="87">
                  <c:v>1.1224061905585336</c:v>
                </c:pt>
                <c:pt idx="88">
                  <c:v>1.2330216946798525</c:v>
                </c:pt>
                <c:pt idx="89">
                  <c:v>0.81438289601554903</c:v>
                </c:pt>
                <c:pt idx="90">
                  <c:v>1.0298724248953011</c:v>
                </c:pt>
                <c:pt idx="91">
                  <c:v>1.2330278720233376</c:v>
                </c:pt>
                <c:pt idx="92">
                  <c:v>1.3065101645692159</c:v>
                </c:pt>
                <c:pt idx="93">
                  <c:v>1.3082057099640763</c:v>
                </c:pt>
                <c:pt idx="94">
                  <c:v>1.3206591773927017</c:v>
                </c:pt>
                <c:pt idx="95">
                  <c:v>1.3426889519604752</c:v>
                </c:pt>
                <c:pt idx="96">
                  <c:v>1.467019180922758</c:v>
                </c:pt>
                <c:pt idx="97">
                  <c:v>1.3975986721562372</c:v>
                </c:pt>
                <c:pt idx="98">
                  <c:v>1.2235116235116235</c:v>
                </c:pt>
                <c:pt idx="99">
                  <c:v>1.378120972249153</c:v>
                </c:pt>
                <c:pt idx="100">
                  <c:v>1.3790072506726252</c:v>
                </c:pt>
                <c:pt idx="101">
                  <c:v>1.3789117274872602</c:v>
                </c:pt>
                <c:pt idx="102">
                  <c:v>1.3814435344778353</c:v>
                </c:pt>
                <c:pt idx="103">
                  <c:v>1.357651871025469</c:v>
                </c:pt>
                <c:pt idx="104">
                  <c:v>1.3071469492981955</c:v>
                </c:pt>
                <c:pt idx="105">
                  <c:v>1.4044811177236605</c:v>
                </c:pt>
                <c:pt idx="106">
                  <c:v>1.3238085083697622</c:v>
                </c:pt>
                <c:pt idx="107">
                  <c:v>1.3853154996777732</c:v>
                </c:pt>
                <c:pt idx="108">
                  <c:v>1.3898611813634576</c:v>
                </c:pt>
                <c:pt idx="109">
                  <c:v>1.3905039511454442</c:v>
                </c:pt>
                <c:pt idx="110">
                  <c:v>1.3948367585704509</c:v>
                </c:pt>
                <c:pt idx="111">
                  <c:v>1.3426697636289111</c:v>
                </c:pt>
                <c:pt idx="112">
                  <c:v>1.3967529453371943</c:v>
                </c:pt>
                <c:pt idx="113">
                  <c:v>1.4042415461915476</c:v>
                </c:pt>
                <c:pt idx="114">
                  <c:v>1.4059207483168012</c:v>
                </c:pt>
                <c:pt idx="115">
                  <c:v>1.4097864944680734</c:v>
                </c:pt>
                <c:pt idx="116">
                  <c:v>1.409204339217951</c:v>
                </c:pt>
                <c:pt idx="117">
                  <c:v>1.4095912030780975</c:v>
                </c:pt>
                <c:pt idx="118">
                  <c:v>1.3720479820067475</c:v>
                </c:pt>
                <c:pt idx="119">
                  <c:v>1.4109104792070248</c:v>
                </c:pt>
                <c:pt idx="120">
                  <c:v>1.413559497336712</c:v>
                </c:pt>
                <c:pt idx="121">
                  <c:v>1.0121734234234234</c:v>
                </c:pt>
                <c:pt idx="122">
                  <c:v>1.4173404652319941</c:v>
                </c:pt>
                <c:pt idx="123">
                  <c:v>1.4275104198222102</c:v>
                </c:pt>
                <c:pt idx="124">
                  <c:v>1.4301622187336471</c:v>
                </c:pt>
                <c:pt idx="125">
                  <c:v>1.4325032216157321</c:v>
                </c:pt>
                <c:pt idx="126">
                  <c:v>1.4293998627018822</c:v>
                </c:pt>
                <c:pt idx="127">
                  <c:v>1.5661706296668962</c:v>
                </c:pt>
                <c:pt idx="128">
                  <c:v>1.4290659607462288</c:v>
                </c:pt>
                <c:pt idx="129">
                  <c:v>1.3933429947174045</c:v>
                </c:pt>
                <c:pt idx="130">
                  <c:v>1.4754037124303201</c:v>
                </c:pt>
                <c:pt idx="131">
                  <c:v>1.4685733775092575</c:v>
                </c:pt>
                <c:pt idx="132">
                  <c:v>1.6857531464914466</c:v>
                </c:pt>
                <c:pt idx="133">
                  <c:v>1.4444905165725905</c:v>
                </c:pt>
                <c:pt idx="134">
                  <c:v>1.4941801556901027</c:v>
                </c:pt>
                <c:pt idx="135">
                  <c:v>0.68614750478433673</c:v>
                </c:pt>
                <c:pt idx="136">
                  <c:v>1.5843905706988235</c:v>
                </c:pt>
                <c:pt idx="137">
                  <c:v>1.5430020250029286</c:v>
                </c:pt>
                <c:pt idx="138">
                  <c:v>1.5796634032939327</c:v>
                </c:pt>
                <c:pt idx="139">
                  <c:v>1.7139498153404031</c:v>
                </c:pt>
                <c:pt idx="140">
                  <c:v>1.684008233894053</c:v>
                </c:pt>
                <c:pt idx="141">
                  <c:v>2.0190279893658332</c:v>
                </c:pt>
                <c:pt idx="142">
                  <c:v>1.7502677265117121</c:v>
                </c:pt>
                <c:pt idx="143">
                  <c:v>1.7435095666283551</c:v>
                </c:pt>
                <c:pt idx="144">
                  <c:v>2.0796025615254288</c:v>
                </c:pt>
                <c:pt idx="145">
                  <c:v>1.7607851338432119</c:v>
                </c:pt>
                <c:pt idx="146">
                  <c:v>1.7569844936761458</c:v>
                </c:pt>
                <c:pt idx="147">
                  <c:v>1.756853179344219</c:v>
                </c:pt>
                <c:pt idx="148">
                  <c:v>1.7188936111399054</c:v>
                </c:pt>
                <c:pt idx="149">
                  <c:v>1.9180140764694693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7EA-2848-90F2-835C794FC0B6}"/>
            </c:ext>
          </c:extLst>
        </c:ser>
        <c:ser>
          <c:idx val="2"/>
          <c:order val="2"/>
          <c:tx>
            <c:strRef>
              <c:f>ST!$CX$4</c:f>
              <c:strCache>
                <c:ptCount val="1"/>
                <c:pt idx="0">
                  <c:v>MLOP </c:v>
                </c:pt>
              </c:strCache>
            </c:strRef>
          </c:tx>
          <c:spPr>
            <a:ln w="22225" cap="rnd">
              <a:solidFill>
                <a:srgbClr val="92D050"/>
              </a:solidFill>
              <a:prstDash val="solid"/>
              <a:round/>
            </a:ln>
            <a:effectLst/>
          </c:spPr>
          <c:marker>
            <c:symbol val="none"/>
          </c:marker>
          <c:val>
            <c:numRef>
              <c:f>ST!$CX$5:$CX$154</c:f>
              <c:numCache>
                <c:formatCode>General</c:formatCode>
                <c:ptCount val="150"/>
                <c:pt idx="0">
                  <c:v>1.0012987325332499</c:v>
                </c:pt>
                <c:pt idx="1">
                  <c:v>0.96377286539951135</c:v>
                </c:pt>
                <c:pt idx="2">
                  <c:v>1.0050256545191423</c:v>
                </c:pt>
                <c:pt idx="3">
                  <c:v>1.0043913344333848</c:v>
                </c:pt>
                <c:pt idx="4">
                  <c:v>1.0012600630031501</c:v>
                </c:pt>
                <c:pt idx="5">
                  <c:v>1.0101033724683099</c:v>
                </c:pt>
                <c:pt idx="6">
                  <c:v>1.008146229516997</c:v>
                </c:pt>
                <c:pt idx="7">
                  <c:v>1.0126872659176029</c:v>
                </c:pt>
                <c:pt idx="8">
                  <c:v>1.0132996472494995</c:v>
                </c:pt>
                <c:pt idx="9">
                  <c:v>1.0138386912687845</c:v>
                </c:pt>
                <c:pt idx="10">
                  <c:v>1.0135327963176064</c:v>
                </c:pt>
                <c:pt idx="11">
                  <c:v>1.0166972390762428</c:v>
                </c:pt>
                <c:pt idx="12">
                  <c:v>1.0177416374052857</c:v>
                </c:pt>
                <c:pt idx="13">
                  <c:v>1.0190579907432618</c:v>
                </c:pt>
                <c:pt idx="14">
                  <c:v>1.0224986025712688</c:v>
                </c:pt>
                <c:pt idx="15">
                  <c:v>1.0236505548241488</c:v>
                </c:pt>
                <c:pt idx="16">
                  <c:v>1.0210781648613609</c:v>
                </c:pt>
                <c:pt idx="17">
                  <c:v>1.0293821404932515</c:v>
                </c:pt>
                <c:pt idx="18">
                  <c:v>1.0195220169832793</c:v>
                </c:pt>
                <c:pt idx="19">
                  <c:v>1.0282505646931568</c:v>
                </c:pt>
                <c:pt idx="20">
                  <c:v>1.0326931470973373</c:v>
                </c:pt>
                <c:pt idx="21">
                  <c:v>1.0303129462160876</c:v>
                </c:pt>
                <c:pt idx="22">
                  <c:v>1.0350884802220681</c:v>
                </c:pt>
                <c:pt idx="23">
                  <c:v>1.0289043583535107</c:v>
                </c:pt>
                <c:pt idx="24">
                  <c:v>1.0284190715181933</c:v>
                </c:pt>
                <c:pt idx="25">
                  <c:v>1.0308746796751984</c:v>
                </c:pt>
                <c:pt idx="26">
                  <c:v>1.0318135825248498</c:v>
                </c:pt>
                <c:pt idx="27">
                  <c:v>1.0393072417013329</c:v>
                </c:pt>
                <c:pt idx="28">
                  <c:v>1.0365001059289973</c:v>
                </c:pt>
                <c:pt idx="29">
                  <c:v>1.0372091582241225</c:v>
                </c:pt>
                <c:pt idx="30">
                  <c:v>1.0266465560583209</c:v>
                </c:pt>
                <c:pt idx="31">
                  <c:v>1.0273128370334057</c:v>
                </c:pt>
                <c:pt idx="32">
                  <c:v>1.048186072371774</c:v>
                </c:pt>
                <c:pt idx="33">
                  <c:v>1.0389405260919751</c:v>
                </c:pt>
                <c:pt idx="34">
                  <c:v>1.0404190199728647</c:v>
                </c:pt>
                <c:pt idx="35">
                  <c:v>1.0039001560062402</c:v>
                </c:pt>
                <c:pt idx="36">
                  <c:v>1.0424526826216174</c:v>
                </c:pt>
                <c:pt idx="37">
                  <c:v>1.0452373104812129</c:v>
                </c:pt>
                <c:pt idx="38">
                  <c:v>1.0451530133299956</c:v>
                </c:pt>
                <c:pt idx="39">
                  <c:v>1.0435258026303798</c:v>
                </c:pt>
                <c:pt idx="40">
                  <c:v>1.0442304799157516</c:v>
                </c:pt>
                <c:pt idx="41">
                  <c:v>1.0571455062430462</c:v>
                </c:pt>
                <c:pt idx="42">
                  <c:v>0.97161339421613402</c:v>
                </c:pt>
                <c:pt idx="43">
                  <c:v>1</c:v>
                </c:pt>
                <c:pt idx="44">
                  <c:v>1.0501054286837497</c:v>
                </c:pt>
                <c:pt idx="45">
                  <c:v>1.0672689537297033</c:v>
                </c:pt>
                <c:pt idx="46">
                  <c:v>1.0514469453376207</c:v>
                </c:pt>
                <c:pt idx="47">
                  <c:v>1.0502638853983413</c:v>
                </c:pt>
                <c:pt idx="48">
                  <c:v>0.97243397986426061</c:v>
                </c:pt>
                <c:pt idx="49">
                  <c:v>1.0468058191018343</c:v>
                </c:pt>
                <c:pt idx="50">
                  <c:v>1.0516377005347592</c:v>
                </c:pt>
                <c:pt idx="51">
                  <c:v>0.96570696009828549</c:v>
                </c:pt>
                <c:pt idx="52">
                  <c:v>0.97209254071999174</c:v>
                </c:pt>
                <c:pt idx="53">
                  <c:v>1.0097998973832736</c:v>
                </c:pt>
                <c:pt idx="54">
                  <c:v>1.0621776712428272</c:v>
                </c:pt>
                <c:pt idx="55">
                  <c:v>1.0236230749151658</c:v>
                </c:pt>
                <c:pt idx="56">
                  <c:v>1.0525398406374502</c:v>
                </c:pt>
                <c:pt idx="57">
                  <c:v>1.0594851287178206</c:v>
                </c:pt>
                <c:pt idx="58">
                  <c:v>1.0536217157787779</c:v>
                </c:pt>
                <c:pt idx="59">
                  <c:v>1.0426537723871525</c:v>
                </c:pt>
                <c:pt idx="60">
                  <c:v>1.0682466606147063</c:v>
                </c:pt>
                <c:pt idx="61">
                  <c:v>1.0541408265188519</c:v>
                </c:pt>
                <c:pt idx="62">
                  <c:v>1.0592205729643882</c:v>
                </c:pt>
                <c:pt idx="63">
                  <c:v>1.0603046141741133</c:v>
                </c:pt>
                <c:pt idx="64">
                  <c:v>1.0601751495707969</c:v>
                </c:pt>
                <c:pt idx="65">
                  <c:v>1.0257731958762886</c:v>
                </c:pt>
                <c:pt idx="66">
                  <c:v>1.0592718998862343</c:v>
                </c:pt>
                <c:pt idx="67">
                  <c:v>1.0637638376383765</c:v>
                </c:pt>
                <c:pt idx="68">
                  <c:v>1.0617588790950072</c:v>
                </c:pt>
                <c:pt idx="69">
                  <c:v>1.0651183301484639</c:v>
                </c:pt>
                <c:pt idx="70">
                  <c:v>1.0247675209798139</c:v>
                </c:pt>
                <c:pt idx="71">
                  <c:v>0.98540474952331425</c:v>
                </c:pt>
                <c:pt idx="72">
                  <c:v>1.0620145776078382</c:v>
                </c:pt>
                <c:pt idx="73">
                  <c:v>0.94601918595198098</c:v>
                </c:pt>
                <c:pt idx="74">
                  <c:v>1.0464317267105134</c:v>
                </c:pt>
                <c:pt idx="75">
                  <c:v>1.0920903954802261</c:v>
                </c:pt>
                <c:pt idx="76">
                  <c:v>0.9292936588184314</c:v>
                </c:pt>
                <c:pt idx="77">
                  <c:v>1.2079020376925287</c:v>
                </c:pt>
                <c:pt idx="78">
                  <c:v>1.1978315069287411</c:v>
                </c:pt>
                <c:pt idx="79">
                  <c:v>1.1850777912886228</c:v>
                </c:pt>
                <c:pt idx="80">
                  <c:v>1.1871126869122859</c:v>
                </c:pt>
                <c:pt idx="81">
                  <c:v>1.0989720499532749</c:v>
                </c:pt>
                <c:pt idx="82">
                  <c:v>1.192544866299809</c:v>
                </c:pt>
                <c:pt idx="83">
                  <c:v>0.98622085180188857</c:v>
                </c:pt>
                <c:pt idx="84">
                  <c:v>1.2248063520413117</c:v>
                </c:pt>
                <c:pt idx="85">
                  <c:v>1.1373734581764157</c:v>
                </c:pt>
                <c:pt idx="86">
                  <c:v>1.1626697848261174</c:v>
                </c:pt>
                <c:pt idx="87">
                  <c:v>1.0343895901781082</c:v>
                </c:pt>
                <c:pt idx="88">
                  <c:v>1.2442869819060969</c:v>
                </c:pt>
                <c:pt idx="89">
                  <c:v>1.1426141885325558</c:v>
                </c:pt>
                <c:pt idx="90">
                  <c:v>1.1458277857125565</c:v>
                </c:pt>
                <c:pt idx="91">
                  <c:v>1.2465833782541142</c:v>
                </c:pt>
                <c:pt idx="92">
                  <c:v>1.3132381413359147</c:v>
                </c:pt>
                <c:pt idx="93">
                  <c:v>1.3136887880506711</c:v>
                </c:pt>
                <c:pt idx="94">
                  <c:v>1.3234032231166901</c:v>
                </c:pt>
                <c:pt idx="95">
                  <c:v>1.4265741616734993</c:v>
                </c:pt>
                <c:pt idx="96">
                  <c:v>1.3008398133748056</c:v>
                </c:pt>
                <c:pt idx="97">
                  <c:v>1.3586255954818822</c:v>
                </c:pt>
                <c:pt idx="98">
                  <c:v>1.3206199206199207</c:v>
                </c:pt>
                <c:pt idx="99">
                  <c:v>1.3864815849805527</c:v>
                </c:pt>
                <c:pt idx="100">
                  <c:v>1.3873523644489032</c:v>
                </c:pt>
                <c:pt idx="101">
                  <c:v>1.3873593488149389</c:v>
                </c:pt>
                <c:pt idx="102">
                  <c:v>1.3899644770357173</c:v>
                </c:pt>
                <c:pt idx="103">
                  <c:v>1.1265458728789186</c:v>
                </c:pt>
                <c:pt idx="104">
                  <c:v>1.1280435405327986</c:v>
                </c:pt>
                <c:pt idx="105">
                  <c:v>1.1900397969987953</c:v>
                </c:pt>
                <c:pt idx="106">
                  <c:v>1.1780929025837865</c:v>
                </c:pt>
                <c:pt idx="107">
                  <c:v>1.3939308286318361</c:v>
                </c:pt>
                <c:pt idx="108">
                  <c:v>1.3987747990782893</c:v>
                </c:pt>
                <c:pt idx="109">
                  <c:v>1.3993372272158002</c:v>
                </c:pt>
                <c:pt idx="110">
                  <c:v>1.4038762941215426</c:v>
                </c:pt>
                <c:pt idx="111">
                  <c:v>1.4067105186110516</c:v>
                </c:pt>
                <c:pt idx="112">
                  <c:v>1.4057823655533699</c:v>
                </c:pt>
                <c:pt idx="113">
                  <c:v>1.4147940363531744</c:v>
                </c:pt>
                <c:pt idx="114">
                  <c:v>1.4154083363313976</c:v>
                </c:pt>
                <c:pt idx="115">
                  <c:v>1.4179112913481513</c:v>
                </c:pt>
                <c:pt idx="116">
                  <c:v>1.4197636528625639</c:v>
                </c:pt>
                <c:pt idx="117">
                  <c:v>1.4196796055414005</c:v>
                </c:pt>
                <c:pt idx="118">
                  <c:v>1.4216752051314092</c:v>
                </c:pt>
                <c:pt idx="119">
                  <c:v>1.4185885380580023</c:v>
                </c:pt>
                <c:pt idx="120">
                  <c:v>1.4239851062729481</c:v>
                </c:pt>
                <c:pt idx="121">
                  <c:v>1.4518806306306304</c:v>
                </c:pt>
                <c:pt idx="122">
                  <c:v>1.4271675581539993</c:v>
                </c:pt>
                <c:pt idx="123">
                  <c:v>1.4376743165745685</c:v>
                </c:pt>
                <c:pt idx="124">
                  <c:v>1.4403976975405548</c:v>
                </c:pt>
                <c:pt idx="125">
                  <c:v>1.4425085647832874</c:v>
                </c:pt>
                <c:pt idx="126">
                  <c:v>1.3993026700870759</c:v>
                </c:pt>
                <c:pt idx="127">
                  <c:v>1.4323730339458773</c:v>
                </c:pt>
                <c:pt idx="128">
                  <c:v>1.4487555019501575</c:v>
                </c:pt>
                <c:pt idx="129">
                  <c:v>1.3691272030293116</c:v>
                </c:pt>
                <c:pt idx="130">
                  <c:v>1.2405034193437159</c:v>
                </c:pt>
                <c:pt idx="131">
                  <c:v>1.47996491911908</c:v>
                </c:pt>
                <c:pt idx="132">
                  <c:v>1.4539951341928317</c:v>
                </c:pt>
                <c:pt idx="133">
                  <c:v>1.238824536529253</c:v>
                </c:pt>
                <c:pt idx="134">
                  <c:v>1.5237859878907698</c:v>
                </c:pt>
                <c:pt idx="135">
                  <c:v>1.4545856028264388</c:v>
                </c:pt>
                <c:pt idx="136">
                  <c:v>1.6046979022735837</c:v>
                </c:pt>
                <c:pt idx="137">
                  <c:v>1.5148193396147474</c:v>
                </c:pt>
                <c:pt idx="138">
                  <c:v>1.5068760027504009</c:v>
                </c:pt>
                <c:pt idx="139">
                  <c:v>1.6025246707596574</c:v>
                </c:pt>
                <c:pt idx="140">
                  <c:v>1.6232832652536102</c:v>
                </c:pt>
                <c:pt idx="141">
                  <c:v>2.0241359739522657</c:v>
                </c:pt>
                <c:pt idx="142">
                  <c:v>1.8554276836754702</c:v>
                </c:pt>
                <c:pt idx="143">
                  <c:v>1.6939016969778919</c:v>
                </c:pt>
                <c:pt idx="144">
                  <c:v>2.0923814720156217</c:v>
                </c:pt>
                <c:pt idx="145">
                  <c:v>1.8507259799235181</c:v>
                </c:pt>
                <c:pt idx="146">
                  <c:v>1.6755970682577408</c:v>
                </c:pt>
                <c:pt idx="147">
                  <c:v>1.6459909730519051</c:v>
                </c:pt>
                <c:pt idx="148">
                  <c:v>1.968280294392039</c:v>
                </c:pt>
                <c:pt idx="149">
                  <c:v>2.0213524824044131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7EA-2848-90F2-835C794FC0B6}"/>
            </c:ext>
          </c:extLst>
        </c:ser>
        <c:ser>
          <c:idx val="3"/>
          <c:order val="3"/>
          <c:tx>
            <c:strRef>
              <c:f>ST!$CY$4</c:f>
              <c:strCache>
                <c:ptCount val="1"/>
                <c:pt idx="0">
                  <c:v>Pythia </c:v>
                </c:pt>
              </c:strCache>
            </c:strRef>
          </c:tx>
          <c:spPr>
            <a:ln w="31750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val>
            <c:numRef>
              <c:f>ST!$CY$5:$CY$154</c:f>
              <c:numCache>
                <c:formatCode>General</c:formatCode>
                <c:ptCount val="150"/>
                <c:pt idx="0">
                  <c:v>0.97828230597176469</c:v>
                </c:pt>
                <c:pt idx="1">
                  <c:v>1.0034558779717571</c:v>
                </c:pt>
                <c:pt idx="2">
                  <c:v>1.0071569530324957</c:v>
                </c:pt>
                <c:pt idx="3">
                  <c:v>1.0075584180550381</c:v>
                </c:pt>
                <c:pt idx="4">
                  <c:v>1.008960448022401</c:v>
                </c:pt>
                <c:pt idx="5">
                  <c:v>1.0095888488703868</c:v>
                </c:pt>
                <c:pt idx="6">
                  <c:v>1.0114745078040075</c:v>
                </c:pt>
                <c:pt idx="7">
                  <c:v>1.0115168539325843</c:v>
                </c:pt>
                <c:pt idx="8">
                  <c:v>1.0130136333301554</c:v>
                </c:pt>
                <c:pt idx="9">
                  <c:v>1.0134106905078943</c:v>
                </c:pt>
                <c:pt idx="10">
                  <c:v>1.0142232451093212</c:v>
                </c:pt>
                <c:pt idx="11">
                  <c:v>1.0170264804101408</c:v>
                </c:pt>
                <c:pt idx="12">
                  <c:v>1.0170486046941416</c:v>
                </c:pt>
                <c:pt idx="13">
                  <c:v>1.0195571285960614</c:v>
                </c:pt>
                <c:pt idx="14">
                  <c:v>1.0222191168250419</c:v>
                </c:pt>
                <c:pt idx="15">
                  <c:v>1.0237445928154973</c:v>
                </c:pt>
                <c:pt idx="16">
                  <c:v>1.029358872485467</c:v>
                </c:pt>
                <c:pt idx="17">
                  <c:v>1.0296986963653629</c:v>
                </c:pt>
                <c:pt idx="18">
                  <c:v>1.0308150223233825</c:v>
                </c:pt>
                <c:pt idx="19">
                  <c:v>1.0317818852798015</c:v>
                </c:pt>
                <c:pt idx="20">
                  <c:v>1.0330423395896988</c:v>
                </c:pt>
                <c:pt idx="21">
                  <c:v>1.0331984769157545</c:v>
                </c:pt>
                <c:pt idx="22">
                  <c:v>1.0332668285912561</c:v>
                </c:pt>
                <c:pt idx="23">
                  <c:v>1.0334745762711863</c:v>
                </c:pt>
                <c:pt idx="24">
                  <c:v>1.0339084065244668</c:v>
                </c:pt>
                <c:pt idx="25">
                  <c:v>1.0349501373923244</c:v>
                </c:pt>
                <c:pt idx="26">
                  <c:v>1.0366049639902388</c:v>
                </c:pt>
                <c:pt idx="27">
                  <c:v>1.0390101027251888</c:v>
                </c:pt>
                <c:pt idx="28">
                  <c:v>1.0399806301262069</c:v>
                </c:pt>
                <c:pt idx="29">
                  <c:v>1.0416085757660254</c:v>
                </c:pt>
                <c:pt idx="30">
                  <c:v>1.0416624769565945</c:v>
                </c:pt>
                <c:pt idx="31">
                  <c:v>1.0416695847048114</c:v>
                </c:pt>
                <c:pt idx="32">
                  <c:v>1.0420238150396144</c:v>
                </c:pt>
                <c:pt idx="33">
                  <c:v>1.0420691331024845</c:v>
                </c:pt>
                <c:pt idx="34">
                  <c:v>1.0425646041712682</c:v>
                </c:pt>
                <c:pt idx="35">
                  <c:v>1.0436817472698907</c:v>
                </c:pt>
                <c:pt idx="36">
                  <c:v>1.0455185358986392</c:v>
                </c:pt>
                <c:pt idx="37">
                  <c:v>1.0463909030982201</c:v>
                </c:pt>
                <c:pt idx="38">
                  <c:v>1.0465924025283184</c:v>
                </c:pt>
                <c:pt idx="39">
                  <c:v>1.0467150624183701</c:v>
                </c:pt>
                <c:pt idx="40">
                  <c:v>1.046998646005717</c:v>
                </c:pt>
                <c:pt idx="41">
                  <c:v>1.0596179997527506</c:v>
                </c:pt>
                <c:pt idx="42">
                  <c:v>1.0597412480974124</c:v>
                </c:pt>
                <c:pt idx="43">
                  <c:v>1.0601092896174862</c:v>
                </c:pt>
                <c:pt idx="44">
                  <c:v>1.0645080590400628</c:v>
                </c:pt>
                <c:pt idx="45">
                  <c:v>1.0651935050665364</c:v>
                </c:pt>
                <c:pt idx="46">
                  <c:v>1.0677839488128877</c:v>
                </c:pt>
                <c:pt idx="47">
                  <c:v>1.0678248303593867</c:v>
                </c:pt>
                <c:pt idx="48">
                  <c:v>1.0680304931004536</c:v>
                </c:pt>
                <c:pt idx="49">
                  <c:v>1.0688533477907292</c:v>
                </c:pt>
                <c:pt idx="50">
                  <c:v>1.0689171122994652</c:v>
                </c:pt>
                <c:pt idx="51">
                  <c:v>1.0699214785534963</c:v>
                </c:pt>
                <c:pt idx="52">
                  <c:v>1.0701317564062662</c:v>
                </c:pt>
                <c:pt idx="53">
                  <c:v>1.074089276552078</c:v>
                </c:pt>
                <c:pt idx="54">
                  <c:v>1.0753613713953658</c:v>
                </c:pt>
                <c:pt idx="55">
                  <c:v>1.0770360219263901</c:v>
                </c:pt>
                <c:pt idx="56">
                  <c:v>1.0815176792828685</c:v>
                </c:pt>
                <c:pt idx="57">
                  <c:v>1.0821357160709824</c:v>
                </c:pt>
                <c:pt idx="58">
                  <c:v>1.0822760923210917</c:v>
                </c:pt>
                <c:pt idx="59">
                  <c:v>1.0832275318079905</c:v>
                </c:pt>
                <c:pt idx="60">
                  <c:v>1.0839385293736221</c:v>
                </c:pt>
                <c:pt idx="61">
                  <c:v>1.0843806596783931</c:v>
                </c:pt>
                <c:pt idx="62">
                  <c:v>1.0844175676501131</c:v>
                </c:pt>
                <c:pt idx="63">
                  <c:v>1.0846119260383296</c:v>
                </c:pt>
                <c:pt idx="64">
                  <c:v>1.0850313592878407</c:v>
                </c:pt>
                <c:pt idx="65">
                  <c:v>1.0852259514766296</c:v>
                </c:pt>
                <c:pt idx="66">
                  <c:v>1.0860637087599543</c:v>
                </c:pt>
                <c:pt idx="67">
                  <c:v>1.0861107011070112</c:v>
                </c:pt>
                <c:pt idx="68">
                  <c:v>1.0870826035774785</c:v>
                </c:pt>
                <c:pt idx="69">
                  <c:v>1.0887843598412466</c:v>
                </c:pt>
                <c:pt idx="70">
                  <c:v>1.09217509639374</c:v>
                </c:pt>
                <c:pt idx="71">
                  <c:v>1.1012653839486912</c:v>
                </c:pt>
                <c:pt idx="72">
                  <c:v>1.1063050145377782</c:v>
                </c:pt>
                <c:pt idx="73">
                  <c:v>1.1173920112731017</c:v>
                </c:pt>
                <c:pt idx="74">
                  <c:v>1.1189751644252477</c:v>
                </c:pt>
                <c:pt idx="75">
                  <c:v>1.1206618240516546</c:v>
                </c:pt>
                <c:pt idx="76">
                  <c:v>1.143218257980644</c:v>
                </c:pt>
                <c:pt idx="77">
                  <c:v>1.1520137759494882</c:v>
                </c:pt>
                <c:pt idx="78">
                  <c:v>1.1566649272337217</c:v>
                </c:pt>
                <c:pt idx="79">
                  <c:v>1.1566738378075014</c:v>
                </c:pt>
                <c:pt idx="80">
                  <c:v>1.1656543856944659</c:v>
                </c:pt>
                <c:pt idx="81">
                  <c:v>1.1760824625492028</c:v>
                </c:pt>
                <c:pt idx="82">
                  <c:v>1.1801288609905152</c:v>
                </c:pt>
                <c:pt idx="83">
                  <c:v>1.1825978030449027</c:v>
                </c:pt>
                <c:pt idx="84">
                  <c:v>1.1888140397196716</c:v>
                </c:pt>
                <c:pt idx="85">
                  <c:v>1.1934491932418891</c:v>
                </c:pt>
                <c:pt idx="86">
                  <c:v>1.1943768727227171</c:v>
                </c:pt>
                <c:pt idx="87">
                  <c:v>1.2027710530866333</c:v>
                </c:pt>
                <c:pt idx="88">
                  <c:v>1.2441841025706972</c:v>
                </c:pt>
                <c:pt idx="89">
                  <c:v>1.2662779397473274</c:v>
                </c:pt>
                <c:pt idx="90">
                  <c:v>1.2743469946016606</c:v>
                </c:pt>
                <c:pt idx="91">
                  <c:v>1.281082537971272</c:v>
                </c:pt>
                <c:pt idx="92">
                  <c:v>1.3131292352371733</c:v>
                </c:pt>
                <c:pt idx="93">
                  <c:v>1.3150122896577801</c:v>
                </c:pt>
                <c:pt idx="94">
                  <c:v>1.3267082063643669</c:v>
                </c:pt>
                <c:pt idx="95">
                  <c:v>1.3394302533375382</c:v>
                </c:pt>
                <c:pt idx="96">
                  <c:v>1.3434525660964229</c:v>
                </c:pt>
                <c:pt idx="97">
                  <c:v>1.3450238192752906</c:v>
                </c:pt>
                <c:pt idx="98">
                  <c:v>1.3531468531468531</c:v>
                </c:pt>
                <c:pt idx="99">
                  <c:v>1.3864587729403579</c:v>
                </c:pt>
                <c:pt idx="100">
                  <c:v>1.3872953623056226</c:v>
                </c:pt>
                <c:pt idx="101">
                  <c:v>1.3873593488149389</c:v>
                </c:pt>
                <c:pt idx="102">
                  <c:v>1.3899073661606642</c:v>
                </c:pt>
                <c:pt idx="103">
                  <c:v>1.3921963378391333</c:v>
                </c:pt>
                <c:pt idx="104">
                  <c:v>1.3927957605270698</c:v>
                </c:pt>
                <c:pt idx="105">
                  <c:v>1.3928462764856937</c:v>
                </c:pt>
                <c:pt idx="106">
                  <c:v>1.3931833528805488</c:v>
                </c:pt>
                <c:pt idx="107">
                  <c:v>1.3938742976019536</c:v>
                </c:pt>
                <c:pt idx="108">
                  <c:v>1.3987073568257178</c:v>
                </c:pt>
                <c:pt idx="109">
                  <c:v>1.3992707282742418</c:v>
                </c:pt>
                <c:pt idx="110">
                  <c:v>1.4038100704178713</c:v>
                </c:pt>
                <c:pt idx="111">
                  <c:v>1.4041145355532567</c:v>
                </c:pt>
                <c:pt idx="112">
                  <c:v>1.4057160540217943</c:v>
                </c:pt>
                <c:pt idx="113">
                  <c:v>1.4141261572290209</c:v>
                </c:pt>
                <c:pt idx="114">
                  <c:v>1.4152849874081308</c:v>
                </c:pt>
                <c:pt idx="115">
                  <c:v>1.4190982181967191</c:v>
                </c:pt>
                <c:pt idx="116">
                  <c:v>1.419155254908431</c:v>
                </c:pt>
                <c:pt idx="117">
                  <c:v>1.4195455061221542</c:v>
                </c:pt>
                <c:pt idx="118">
                  <c:v>1.4199466866591697</c:v>
                </c:pt>
                <c:pt idx="119">
                  <c:v>1.4200449654275251</c:v>
                </c:pt>
                <c:pt idx="120">
                  <c:v>1.4238403061488341</c:v>
                </c:pt>
                <c:pt idx="121">
                  <c:v>1.4262612612612613</c:v>
                </c:pt>
                <c:pt idx="122">
                  <c:v>1.4270638968362566</c:v>
                </c:pt>
                <c:pt idx="123">
                  <c:v>1.437538519392882</c:v>
                </c:pt>
                <c:pt idx="124">
                  <c:v>1.4402825745682888</c:v>
                </c:pt>
                <c:pt idx="125">
                  <c:v>1.4424352271893892</c:v>
                </c:pt>
                <c:pt idx="126">
                  <c:v>1.4472847490696246</c:v>
                </c:pt>
                <c:pt idx="127">
                  <c:v>1.4583487793253191</c:v>
                </c:pt>
                <c:pt idx="128">
                  <c:v>1.47275261978979</c:v>
                </c:pt>
                <c:pt idx="129">
                  <c:v>1.4756439624140996</c:v>
                </c:pt>
                <c:pt idx="130">
                  <c:v>1.4764094017585199</c:v>
                </c:pt>
                <c:pt idx="131">
                  <c:v>1.4804034301305788</c:v>
                </c:pt>
                <c:pt idx="132">
                  <c:v>1.4860251719315722</c:v>
                </c:pt>
                <c:pt idx="133">
                  <c:v>1.4892324977929965</c:v>
                </c:pt>
                <c:pt idx="134">
                  <c:v>1.5160756209069566</c:v>
                </c:pt>
                <c:pt idx="135">
                  <c:v>1.5752981009863092</c:v>
                </c:pt>
                <c:pt idx="136">
                  <c:v>1.5811665201189131</c:v>
                </c:pt>
                <c:pt idx="137">
                  <c:v>1.6230314795909828</c:v>
                </c:pt>
                <c:pt idx="138">
                  <c:v>1.6321174814184209</c:v>
                </c:pt>
                <c:pt idx="139">
                  <c:v>1.7233787362395945</c:v>
                </c:pt>
                <c:pt idx="140">
                  <c:v>1.7967900678652986</c:v>
                </c:pt>
                <c:pt idx="141">
                  <c:v>1.8117513516742836</c:v>
                </c:pt>
                <c:pt idx="142">
                  <c:v>1.8270863813933846</c:v>
                </c:pt>
                <c:pt idx="143">
                  <c:v>1.8528835102427152</c:v>
                </c:pt>
                <c:pt idx="144">
                  <c:v>1.8544065703701578</c:v>
                </c:pt>
                <c:pt idx="145">
                  <c:v>1.8556853489483747</c:v>
                </c:pt>
                <c:pt idx="146">
                  <c:v>1.8734564310525355</c:v>
                </c:pt>
                <c:pt idx="147">
                  <c:v>1.8749170317270676</c:v>
                </c:pt>
                <c:pt idx="148">
                  <c:v>2.0124218237103073</c:v>
                </c:pt>
                <c:pt idx="149">
                  <c:v>2.1995751696151165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7EA-2848-90F2-835C794FC0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47317824"/>
        <c:axId val="347984224"/>
      </c:lineChart>
      <c:catAx>
        <c:axId val="34731782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Workload</a:t>
                </a:r>
                <a:r>
                  <a:rPr lang="en-US" baseline="0" dirty="0"/>
                  <a:t> number</a:t>
                </a:r>
                <a:endParaRPr lang="en-US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7984224"/>
        <c:crosses val="autoZero"/>
        <c:auto val="1"/>
        <c:lblAlgn val="ctr"/>
        <c:lblOffset val="100"/>
        <c:noMultiLvlLbl val="0"/>
      </c:catAx>
      <c:valAx>
        <c:axId val="347984224"/>
        <c:scaling>
          <c:orientation val="minMax"/>
          <c:min val="0.60000000000000009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Speedup over</a:t>
                </a:r>
                <a:r>
                  <a:rPr lang="en-GB" baseline="0"/>
                  <a:t> no prefetching</a:t>
                </a:r>
                <a:endParaRPr lang="en-GB"/>
              </a:p>
            </c:rich>
          </c:tx>
          <c:layout>
            <c:manualLayout>
              <c:xMode val="edge"/>
              <c:yMode val="edge"/>
              <c:x val="8.1860462717876937E-3"/>
              <c:y val="3.6593396521186199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GB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7317824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0.1399390644466367"/>
          <c:y val="0.13650112217219806"/>
          <c:w val="0.47432422952599462"/>
          <c:h val="6.3139811949418145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20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'4C'!$AV$4</c:f>
              <c:strCache>
                <c:ptCount val="1"/>
                <c:pt idx="0">
                  <c:v>SPP</c:v>
                </c:pt>
              </c:strCache>
            </c:strRef>
          </c:tx>
          <c:spPr>
            <a:ln w="2222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val>
            <c:numRef>
              <c:f>'4C'!$AV$5:$AV$270</c:f>
              <c:numCache>
                <c:formatCode>0.00</c:formatCode>
                <c:ptCount val="266"/>
                <c:pt idx="0">
                  <c:v>0.9606631047006986</c:v>
                </c:pt>
                <c:pt idx="1">
                  <c:v>0.90716723080982209</c:v>
                </c:pt>
                <c:pt idx="2">
                  <c:v>1.0005322917219013</c:v>
                </c:pt>
                <c:pt idx="3">
                  <c:v>0.95881387803594864</c:v>
                </c:pt>
                <c:pt idx="4">
                  <c:v>0.99276139839636923</c:v>
                </c:pt>
                <c:pt idx="5">
                  <c:v>1.0009546475853677</c:v>
                </c:pt>
                <c:pt idx="6">
                  <c:v>0.98761439490374092</c:v>
                </c:pt>
                <c:pt idx="7">
                  <c:v>0.99739665225110374</c:v>
                </c:pt>
                <c:pt idx="8">
                  <c:v>1.0117330340506505</c:v>
                </c:pt>
                <c:pt idx="9">
                  <c:v>1.0030143941973149</c:v>
                </c:pt>
                <c:pt idx="10">
                  <c:v>1.0040708106805218</c:v>
                </c:pt>
                <c:pt idx="11">
                  <c:v>1.0011981360234015</c:v>
                </c:pt>
                <c:pt idx="12">
                  <c:v>1.005163931157671</c:v>
                </c:pt>
                <c:pt idx="13">
                  <c:v>1.0061729377025534</c:v>
                </c:pt>
                <c:pt idx="14">
                  <c:v>1.0095211505476616</c:v>
                </c:pt>
                <c:pt idx="15">
                  <c:v>1.0070976826400031</c:v>
                </c:pt>
                <c:pt idx="16">
                  <c:v>1.0114164462705628</c:v>
                </c:pt>
                <c:pt idx="17">
                  <c:v>1.0134515225683978</c:v>
                </c:pt>
                <c:pt idx="18">
                  <c:v>1.0159997963146943</c:v>
                </c:pt>
                <c:pt idx="19">
                  <c:v>1.0030142811951914</c:v>
                </c:pt>
                <c:pt idx="20">
                  <c:v>1.002899752968109</c:v>
                </c:pt>
                <c:pt idx="21">
                  <c:v>1.0202449586236926</c:v>
                </c:pt>
                <c:pt idx="22">
                  <c:v>0.99471092433066588</c:v>
                </c:pt>
                <c:pt idx="23">
                  <c:v>1.0191971941382192</c:v>
                </c:pt>
                <c:pt idx="24">
                  <c:v>1.0203466824802825</c:v>
                </c:pt>
                <c:pt idx="25">
                  <c:v>0.97643370574098287</c:v>
                </c:pt>
                <c:pt idx="26">
                  <c:v>0.9963614328501037</c:v>
                </c:pt>
                <c:pt idx="27">
                  <c:v>1.0265486519198226</c:v>
                </c:pt>
                <c:pt idx="28">
                  <c:v>1.0254425276594465</c:v>
                </c:pt>
                <c:pt idx="29">
                  <c:v>1.0285190341895072</c:v>
                </c:pt>
                <c:pt idx="30">
                  <c:v>1.0248079492771005</c:v>
                </c:pt>
                <c:pt idx="31">
                  <c:v>1.0252532277526329</c:v>
                </c:pt>
                <c:pt idx="32">
                  <c:v>1.015426162032554</c:v>
                </c:pt>
                <c:pt idx="33">
                  <c:v>1.0292568690130044</c:v>
                </c:pt>
                <c:pt idx="34">
                  <c:v>1.0177095942156118</c:v>
                </c:pt>
                <c:pt idx="35">
                  <c:v>1.0312098369476208</c:v>
                </c:pt>
                <c:pt idx="36">
                  <c:v>1.0369016931786244</c:v>
                </c:pt>
                <c:pt idx="37">
                  <c:v>0.99817201121851784</c:v>
                </c:pt>
                <c:pt idx="38">
                  <c:v>1.0427502881645263</c:v>
                </c:pt>
                <c:pt idx="39">
                  <c:v>1.0346815835619301</c:v>
                </c:pt>
                <c:pt idx="40">
                  <c:v>1.0353366475392947</c:v>
                </c:pt>
                <c:pt idx="41">
                  <c:v>1.0078803780013528</c:v>
                </c:pt>
                <c:pt idx="42">
                  <c:v>1.0393169634458823</c:v>
                </c:pt>
                <c:pt idx="43">
                  <c:v>1.0389620069969312</c:v>
                </c:pt>
                <c:pt idx="44">
                  <c:v>1.0174473337618291</c:v>
                </c:pt>
                <c:pt idx="45">
                  <c:v>1.0446595168979722</c:v>
                </c:pt>
                <c:pt idx="46">
                  <c:v>1.0384647766197712</c:v>
                </c:pt>
                <c:pt idx="47">
                  <c:v>1.048853994961243</c:v>
                </c:pt>
                <c:pt idx="48">
                  <c:v>1.0437620235276377</c:v>
                </c:pt>
                <c:pt idx="49">
                  <c:v>1.049976182967048</c:v>
                </c:pt>
                <c:pt idx="50">
                  <c:v>1.0305637084508255</c:v>
                </c:pt>
                <c:pt idx="51">
                  <c:v>1.0362329229598326</c:v>
                </c:pt>
                <c:pt idx="52">
                  <c:v>1.0388769637905899</c:v>
                </c:pt>
                <c:pt idx="53">
                  <c:v>1.0391593063706932</c:v>
                </c:pt>
                <c:pt idx="54">
                  <c:v>1.039119428334671</c:v>
                </c:pt>
                <c:pt idx="55">
                  <c:v>1.0027813814419233</c:v>
                </c:pt>
                <c:pt idx="56">
                  <c:v>1.059594744320022</c:v>
                </c:pt>
                <c:pt idx="57">
                  <c:v>1.0333843993271328</c:v>
                </c:pt>
                <c:pt idx="58">
                  <c:v>1.048844924864712</c:v>
                </c:pt>
                <c:pt idx="59">
                  <c:v>1.0356138730324844</c:v>
                </c:pt>
                <c:pt idx="60">
                  <c:v>1.0416275487235629</c:v>
                </c:pt>
                <c:pt idx="61">
                  <c:v>1.0429310004011147</c:v>
                </c:pt>
                <c:pt idx="62">
                  <c:v>1.0423872674713115</c:v>
                </c:pt>
                <c:pt idx="63">
                  <c:v>1.039919643495987</c:v>
                </c:pt>
                <c:pt idx="64">
                  <c:v>1.0427927219049884</c:v>
                </c:pt>
                <c:pt idx="65">
                  <c:v>1.0424434635810598</c:v>
                </c:pt>
                <c:pt idx="66">
                  <c:v>1.0622405022058097</c:v>
                </c:pt>
                <c:pt idx="67">
                  <c:v>1.0121334690797972</c:v>
                </c:pt>
                <c:pt idx="68">
                  <c:v>1.0480062982013096</c:v>
                </c:pt>
                <c:pt idx="69">
                  <c:v>1.0426143185414092</c:v>
                </c:pt>
                <c:pt idx="70">
                  <c:v>1.0675097511533231</c:v>
                </c:pt>
                <c:pt idx="71">
                  <c:v>1.0868221073344275</c:v>
                </c:pt>
                <c:pt idx="72">
                  <c:v>1.0494426308461848</c:v>
                </c:pt>
                <c:pt idx="73">
                  <c:v>1.0865898014460074</c:v>
                </c:pt>
                <c:pt idx="74">
                  <c:v>1.0901902432770443</c:v>
                </c:pt>
                <c:pt idx="75">
                  <c:v>0.99199143022958292</c:v>
                </c:pt>
                <c:pt idx="76">
                  <c:v>1.0042386560612317</c:v>
                </c:pt>
                <c:pt idx="77">
                  <c:v>1.0587351224497024</c:v>
                </c:pt>
                <c:pt idx="78">
                  <c:v>1.0479650437309953</c:v>
                </c:pt>
                <c:pt idx="79">
                  <c:v>1.0843124058139793</c:v>
                </c:pt>
                <c:pt idx="80">
                  <c:v>1.0825706041748322</c:v>
                </c:pt>
                <c:pt idx="81">
                  <c:v>1.0908849839331476</c:v>
                </c:pt>
                <c:pt idx="82">
                  <c:v>1.1178368573357527</c:v>
                </c:pt>
                <c:pt idx="83">
                  <c:v>0.97908872410428671</c:v>
                </c:pt>
                <c:pt idx="84">
                  <c:v>0.96959889718439518</c:v>
                </c:pt>
                <c:pt idx="85">
                  <c:v>1.1663648633748682</c:v>
                </c:pt>
                <c:pt idx="86">
                  <c:v>1.1094983266388643</c:v>
                </c:pt>
                <c:pt idx="87">
                  <c:v>1.0981978396356895</c:v>
                </c:pt>
                <c:pt idx="88">
                  <c:v>1.0318266849754223</c:v>
                </c:pt>
                <c:pt idx="89">
                  <c:v>0.87730357447121199</c:v>
                </c:pt>
                <c:pt idx="90">
                  <c:v>1.0081256666265723</c:v>
                </c:pt>
                <c:pt idx="91">
                  <c:v>1.0665174699424314</c:v>
                </c:pt>
                <c:pt idx="92">
                  <c:v>1.1479728235352229</c:v>
                </c:pt>
                <c:pt idx="93">
                  <c:v>0.98056995360081534</c:v>
                </c:pt>
                <c:pt idx="94">
                  <c:v>1.1542018122085065</c:v>
                </c:pt>
                <c:pt idx="95">
                  <c:v>1.2288941131386428</c:v>
                </c:pt>
                <c:pt idx="96">
                  <c:v>1.1522704927752705</c:v>
                </c:pt>
                <c:pt idx="97">
                  <c:v>1.1542230902060997</c:v>
                </c:pt>
                <c:pt idx="98">
                  <c:v>1.2214714801362017</c:v>
                </c:pt>
                <c:pt idx="99">
                  <c:v>1.1513636569924794</c:v>
                </c:pt>
                <c:pt idx="100">
                  <c:v>1.158667811220828</c:v>
                </c:pt>
                <c:pt idx="101">
                  <c:v>1.1417080598970706</c:v>
                </c:pt>
                <c:pt idx="102">
                  <c:v>1.1866421917498857</c:v>
                </c:pt>
                <c:pt idx="103">
                  <c:v>1.1431054682630202</c:v>
                </c:pt>
                <c:pt idx="104">
                  <c:v>1.1697004352681259</c:v>
                </c:pt>
                <c:pt idx="105">
                  <c:v>1.1007444526735015</c:v>
                </c:pt>
                <c:pt idx="106">
                  <c:v>1.0761351905274137</c:v>
                </c:pt>
                <c:pt idx="107">
                  <c:v>1.1706119231522962</c:v>
                </c:pt>
                <c:pt idx="108">
                  <c:v>1.0146853870939965</c:v>
                </c:pt>
                <c:pt idx="109">
                  <c:v>1.2267816236457429</c:v>
                </c:pt>
                <c:pt idx="110">
                  <c:v>1.1702182983870364</c:v>
                </c:pt>
                <c:pt idx="111">
                  <c:v>1.2496105448776917</c:v>
                </c:pt>
                <c:pt idx="112">
                  <c:v>1.148756657571061</c:v>
                </c:pt>
                <c:pt idx="113">
                  <c:v>1.219812498984356</c:v>
                </c:pt>
                <c:pt idx="114">
                  <c:v>1.0832850602591055</c:v>
                </c:pt>
                <c:pt idx="115">
                  <c:v>1.1896322358749487</c:v>
                </c:pt>
                <c:pt idx="116">
                  <c:v>1.2003496237284943</c:v>
                </c:pt>
                <c:pt idx="117">
                  <c:v>1.1409078986673846</c:v>
                </c:pt>
                <c:pt idx="118">
                  <c:v>1.2077160916947536</c:v>
                </c:pt>
                <c:pt idx="119">
                  <c:v>1.1129630229801304</c:v>
                </c:pt>
                <c:pt idx="120">
                  <c:v>1.3215056542424195</c:v>
                </c:pt>
                <c:pt idx="121">
                  <c:v>1.1660917316019883</c:v>
                </c:pt>
                <c:pt idx="122">
                  <c:v>1.0932225518028311</c:v>
                </c:pt>
                <c:pt idx="123">
                  <c:v>1.1450371113753888</c:v>
                </c:pt>
                <c:pt idx="124">
                  <c:v>1.0919985797453549</c:v>
                </c:pt>
                <c:pt idx="125">
                  <c:v>1.1748599567883109</c:v>
                </c:pt>
                <c:pt idx="126">
                  <c:v>1.3181876219294673</c:v>
                </c:pt>
                <c:pt idx="127">
                  <c:v>1.1431934632129201</c:v>
                </c:pt>
                <c:pt idx="128">
                  <c:v>1.1533991141972917</c:v>
                </c:pt>
                <c:pt idx="129">
                  <c:v>1.2762495246480761</c:v>
                </c:pt>
                <c:pt idx="130">
                  <c:v>1.1582946616240684</c:v>
                </c:pt>
                <c:pt idx="131">
                  <c:v>1.1665625968246573</c:v>
                </c:pt>
                <c:pt idx="132">
                  <c:v>1.2147736438578747</c:v>
                </c:pt>
                <c:pt idx="133">
                  <c:v>1.3143573366021741</c:v>
                </c:pt>
                <c:pt idx="134">
                  <c:v>1.2868957867998072</c:v>
                </c:pt>
                <c:pt idx="135">
                  <c:v>1.1636695276640638</c:v>
                </c:pt>
                <c:pt idx="136">
                  <c:v>1.2044688609888901</c:v>
                </c:pt>
                <c:pt idx="137">
                  <c:v>1.2045294068863739</c:v>
                </c:pt>
                <c:pt idx="138">
                  <c:v>1.19310312802859</c:v>
                </c:pt>
                <c:pt idx="139">
                  <c:v>1.1570633254890275</c:v>
                </c:pt>
                <c:pt idx="140">
                  <c:v>1.1092315033339921</c:v>
                </c:pt>
                <c:pt idx="141">
                  <c:v>1.3607261389205954</c:v>
                </c:pt>
                <c:pt idx="142">
                  <c:v>1.2547355354535807</c:v>
                </c:pt>
                <c:pt idx="143">
                  <c:v>1.2803761464509786</c:v>
                </c:pt>
                <c:pt idx="144">
                  <c:v>1.1756388794070614</c:v>
                </c:pt>
                <c:pt idx="145">
                  <c:v>1.3092238233392541</c:v>
                </c:pt>
                <c:pt idx="146">
                  <c:v>1.2926572500008349</c:v>
                </c:pt>
                <c:pt idx="147">
                  <c:v>1.2792872112231646</c:v>
                </c:pt>
                <c:pt idx="148">
                  <c:v>1.1877199730208234</c:v>
                </c:pt>
                <c:pt idx="149">
                  <c:v>1.2610110511163362</c:v>
                </c:pt>
                <c:pt idx="150">
                  <c:v>1.3530406352400295</c:v>
                </c:pt>
                <c:pt idx="151">
                  <c:v>1.2032916743968649</c:v>
                </c:pt>
                <c:pt idx="152">
                  <c:v>1.3458875212140711</c:v>
                </c:pt>
                <c:pt idx="153">
                  <c:v>1.3523219840277836</c:v>
                </c:pt>
                <c:pt idx="154">
                  <c:v>1.2884650181152484</c:v>
                </c:pt>
                <c:pt idx="155">
                  <c:v>1.2706903648208694</c:v>
                </c:pt>
                <c:pt idx="156">
                  <c:v>1.352916766358917</c:v>
                </c:pt>
                <c:pt idx="157">
                  <c:v>1.1841456681793248</c:v>
                </c:pt>
                <c:pt idx="158">
                  <c:v>1.2935346858350578</c:v>
                </c:pt>
                <c:pt idx="159">
                  <c:v>1.240304443206899</c:v>
                </c:pt>
                <c:pt idx="160">
                  <c:v>1.373646731380826</c:v>
                </c:pt>
                <c:pt idx="161">
                  <c:v>1.3735988575706968</c:v>
                </c:pt>
                <c:pt idx="162">
                  <c:v>1.3782020079751813</c:v>
                </c:pt>
                <c:pt idx="163">
                  <c:v>1.3782299464199113</c:v>
                </c:pt>
                <c:pt idx="164">
                  <c:v>1.3805850406863116</c:v>
                </c:pt>
                <c:pt idx="165">
                  <c:v>1.1980055705860955</c:v>
                </c:pt>
                <c:pt idx="166">
                  <c:v>1.2043145332616376</c:v>
                </c:pt>
                <c:pt idx="167">
                  <c:v>1.3829989260456956</c:v>
                </c:pt>
                <c:pt idx="168">
                  <c:v>1.3913123405201648</c:v>
                </c:pt>
                <c:pt idx="169">
                  <c:v>1.3935369695246953</c:v>
                </c:pt>
                <c:pt idx="170">
                  <c:v>1.3976975000575256</c:v>
                </c:pt>
                <c:pt idx="171">
                  <c:v>1.3855569051032763</c:v>
                </c:pt>
                <c:pt idx="172">
                  <c:v>1.4010949042148366</c:v>
                </c:pt>
                <c:pt idx="173">
                  <c:v>1.3779804872150911</c:v>
                </c:pt>
                <c:pt idx="174">
                  <c:v>1.4887577122197719</c:v>
                </c:pt>
                <c:pt idx="175">
                  <c:v>1.0602574063378751</c:v>
                </c:pt>
                <c:pt idx="176">
                  <c:v>1.4218545214880176</c:v>
                </c:pt>
                <c:pt idx="177">
                  <c:v>1.0671311309673523</c:v>
                </c:pt>
                <c:pt idx="178">
                  <c:v>1.2010428387784702</c:v>
                </c:pt>
                <c:pt idx="179">
                  <c:v>1.3861066066086325</c:v>
                </c:pt>
                <c:pt idx="180">
                  <c:v>1.4038416108001694</c:v>
                </c:pt>
                <c:pt idx="181">
                  <c:v>1.3731023363916728</c:v>
                </c:pt>
                <c:pt idx="182">
                  <c:v>1.4045511830327528</c:v>
                </c:pt>
                <c:pt idx="183">
                  <c:v>1.3565372758396819</c:v>
                </c:pt>
                <c:pt idx="184">
                  <c:v>1.4052463355974996</c:v>
                </c:pt>
                <c:pt idx="185">
                  <c:v>1.3405705892553907</c:v>
                </c:pt>
                <c:pt idx="186">
                  <c:v>1.407838069765593</c:v>
                </c:pt>
                <c:pt idx="187">
                  <c:v>1.2783083814132854</c:v>
                </c:pt>
                <c:pt idx="188">
                  <c:v>1.4080456022049204</c:v>
                </c:pt>
                <c:pt idx="189">
                  <c:v>1.4085046494483346</c:v>
                </c:pt>
                <c:pt idx="190">
                  <c:v>1.4113633714140346</c:v>
                </c:pt>
                <c:pt idx="191">
                  <c:v>1.4143108583574673</c:v>
                </c:pt>
                <c:pt idx="192">
                  <c:v>1.328974238734927</c:v>
                </c:pt>
                <c:pt idx="193">
                  <c:v>1.2714199147833729</c:v>
                </c:pt>
                <c:pt idx="194">
                  <c:v>1.4211858753451634</c:v>
                </c:pt>
                <c:pt idx="195">
                  <c:v>1.3677696370958179</c:v>
                </c:pt>
                <c:pt idx="196">
                  <c:v>1.2858343889729764</c:v>
                </c:pt>
                <c:pt idx="197">
                  <c:v>1.2516143898157772</c:v>
                </c:pt>
                <c:pt idx="198">
                  <c:v>1.4107969503366782</c:v>
                </c:pt>
                <c:pt idx="199">
                  <c:v>1.3786449238029155</c:v>
                </c:pt>
                <c:pt idx="200">
                  <c:v>1.1898755970060473</c:v>
                </c:pt>
                <c:pt idx="201">
                  <c:v>1.4902589048509949</c:v>
                </c:pt>
                <c:pt idx="202">
                  <c:v>1.2991511071070172</c:v>
                </c:pt>
                <c:pt idx="203">
                  <c:v>1.4136205153152237</c:v>
                </c:pt>
                <c:pt idx="204">
                  <c:v>1.4598136957063896</c:v>
                </c:pt>
                <c:pt idx="205">
                  <c:v>1.4607213300194317</c:v>
                </c:pt>
                <c:pt idx="206">
                  <c:v>1.4661210082325531</c:v>
                </c:pt>
                <c:pt idx="207">
                  <c:v>1.4148189679587004</c:v>
                </c:pt>
                <c:pt idx="208">
                  <c:v>1.375055780249687</c:v>
                </c:pt>
                <c:pt idx="209">
                  <c:v>1.3916550534126051</c:v>
                </c:pt>
                <c:pt idx="210">
                  <c:v>1.3458855435166512</c:v>
                </c:pt>
                <c:pt idx="211">
                  <c:v>1.4427448162897181</c:v>
                </c:pt>
                <c:pt idx="212">
                  <c:v>1.4367165983187691</c:v>
                </c:pt>
                <c:pt idx="213">
                  <c:v>1.3983582215420205</c:v>
                </c:pt>
                <c:pt idx="214">
                  <c:v>1.5002080478159587</c:v>
                </c:pt>
                <c:pt idx="215">
                  <c:v>1.400539109111788</c:v>
                </c:pt>
                <c:pt idx="216">
                  <c:v>1.3790717631211611</c:v>
                </c:pt>
                <c:pt idx="217">
                  <c:v>1.4544024448895698</c:v>
                </c:pt>
                <c:pt idx="218">
                  <c:v>1.4745177871581372</c:v>
                </c:pt>
                <c:pt idx="219">
                  <c:v>1.4502027283690324</c:v>
                </c:pt>
                <c:pt idx="220">
                  <c:v>1.4289917043110782</c:v>
                </c:pt>
                <c:pt idx="221">
                  <c:v>1.442714756902693</c:v>
                </c:pt>
                <c:pt idx="222">
                  <c:v>1.1459994486339851</c:v>
                </c:pt>
                <c:pt idx="223">
                  <c:v>1.3663401560202486</c:v>
                </c:pt>
                <c:pt idx="224">
                  <c:v>1.5032580989503224</c:v>
                </c:pt>
                <c:pt idx="225">
                  <c:v>1.5317572872355887</c:v>
                </c:pt>
                <c:pt idx="226">
                  <c:v>1.53211478478709</c:v>
                </c:pt>
                <c:pt idx="227">
                  <c:v>1.5138754455530365</c:v>
                </c:pt>
                <c:pt idx="228">
                  <c:v>1.4944870107938921</c:v>
                </c:pt>
                <c:pt idx="229">
                  <c:v>1.6491897578118329</c:v>
                </c:pt>
                <c:pt idx="230">
                  <c:v>1.4535294084773485</c:v>
                </c:pt>
                <c:pt idx="231">
                  <c:v>1.5602403856839331</c:v>
                </c:pt>
                <c:pt idx="232">
                  <c:v>1.2583585891861437</c:v>
                </c:pt>
                <c:pt idx="233">
                  <c:v>1.4484377857452475</c:v>
                </c:pt>
                <c:pt idx="234">
                  <c:v>1.5824612801870233</c:v>
                </c:pt>
                <c:pt idx="235">
                  <c:v>1.2375122777624876</c:v>
                </c:pt>
                <c:pt idx="236">
                  <c:v>1.6064375857192832</c:v>
                </c:pt>
                <c:pt idx="237">
                  <c:v>1.4719094492017231</c:v>
                </c:pt>
                <c:pt idx="238">
                  <c:v>1.5739521656285191</c:v>
                </c:pt>
                <c:pt idx="239">
                  <c:v>1.5439623667500817</c:v>
                </c:pt>
                <c:pt idx="240">
                  <c:v>1.6864704270443864</c:v>
                </c:pt>
                <c:pt idx="241">
                  <c:v>1.547791287197869</c:v>
                </c:pt>
                <c:pt idx="242">
                  <c:v>1.6626065230464071</c:v>
                </c:pt>
                <c:pt idx="243">
                  <c:v>1.6375205366186394</c:v>
                </c:pt>
                <c:pt idx="244">
                  <c:v>1.5620485691218784</c:v>
                </c:pt>
                <c:pt idx="245">
                  <c:v>1.6381938046496278</c:v>
                </c:pt>
                <c:pt idx="246">
                  <c:v>1.7546689729260525</c:v>
                </c:pt>
                <c:pt idx="247">
                  <c:v>1.7078929504034344</c:v>
                </c:pt>
                <c:pt idx="248">
                  <c:v>1.6206278806872778</c:v>
                </c:pt>
                <c:pt idx="249">
                  <c:v>1.6844148677130646</c:v>
                </c:pt>
                <c:pt idx="250">
                  <c:v>1.8109484374334699</c:v>
                </c:pt>
                <c:pt idx="251">
                  <c:v>1.6021118496221693</c:v>
                </c:pt>
                <c:pt idx="252">
                  <c:v>1.8602681111950905</c:v>
                </c:pt>
                <c:pt idx="253">
                  <c:v>1.8396505831783878</c:v>
                </c:pt>
                <c:pt idx="254">
                  <c:v>1.862743918425481</c:v>
                </c:pt>
                <c:pt idx="255">
                  <c:v>1.8593063765701261</c:v>
                </c:pt>
                <c:pt idx="256">
                  <c:v>1.8975935223255647</c:v>
                </c:pt>
                <c:pt idx="257">
                  <c:v>1.8277974549864078</c:v>
                </c:pt>
                <c:pt idx="258">
                  <c:v>1.7210641454295583</c:v>
                </c:pt>
                <c:pt idx="259">
                  <c:v>2.0040743628285087</c:v>
                </c:pt>
                <c:pt idx="260">
                  <c:v>1.9137963306093315</c:v>
                </c:pt>
                <c:pt idx="261">
                  <c:v>2.0088748659753302</c:v>
                </c:pt>
                <c:pt idx="262">
                  <c:v>1.9546421023531133</c:v>
                </c:pt>
                <c:pt idx="263">
                  <c:v>1.9521379107859316</c:v>
                </c:pt>
                <c:pt idx="264">
                  <c:v>1.9614945125057794</c:v>
                </c:pt>
                <c:pt idx="265">
                  <c:v>2.094360643140043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FB2-BE45-8DBE-E1D885D84FB2}"/>
            </c:ext>
          </c:extLst>
        </c:ser>
        <c:ser>
          <c:idx val="1"/>
          <c:order val="1"/>
          <c:tx>
            <c:strRef>
              <c:f>'4C'!$AW$4</c:f>
              <c:strCache>
                <c:ptCount val="1"/>
                <c:pt idx="0">
                  <c:v>Bingo</c:v>
                </c:pt>
              </c:strCache>
            </c:strRef>
          </c:tx>
          <c:spPr>
            <a:ln w="2222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val>
            <c:numRef>
              <c:f>'4C'!$AW$5:$AW$270</c:f>
              <c:numCache>
                <c:formatCode>0.00</c:formatCode>
                <c:ptCount val="266"/>
                <c:pt idx="0">
                  <c:v>0.53655845497857013</c:v>
                </c:pt>
                <c:pt idx="1">
                  <c:v>0.81660168765360963</c:v>
                </c:pt>
                <c:pt idx="2">
                  <c:v>1.0167637779234058</c:v>
                </c:pt>
                <c:pt idx="3">
                  <c:v>0.53797674475593604</c:v>
                </c:pt>
                <c:pt idx="4">
                  <c:v>0.44033850858946588</c:v>
                </c:pt>
                <c:pt idx="5">
                  <c:v>0.23301171909947857</c:v>
                </c:pt>
                <c:pt idx="6">
                  <c:v>0.89530385707469085</c:v>
                </c:pt>
                <c:pt idx="7">
                  <c:v>0.98468080438499572</c:v>
                </c:pt>
                <c:pt idx="8">
                  <c:v>0.7049051647842115</c:v>
                </c:pt>
                <c:pt idx="9">
                  <c:v>1.0067427237595952</c:v>
                </c:pt>
                <c:pt idx="10">
                  <c:v>1.0083290929055411</c:v>
                </c:pt>
                <c:pt idx="11">
                  <c:v>1.0130521797479082</c:v>
                </c:pt>
                <c:pt idx="12">
                  <c:v>1.0157838275405779</c:v>
                </c:pt>
                <c:pt idx="13">
                  <c:v>1.0181327294594869</c:v>
                </c:pt>
                <c:pt idx="14">
                  <c:v>1.0197352756210214</c:v>
                </c:pt>
                <c:pt idx="15">
                  <c:v>1.0202515629066058</c:v>
                </c:pt>
                <c:pt idx="16">
                  <c:v>1.02243848021632</c:v>
                </c:pt>
                <c:pt idx="17">
                  <c:v>1.0255051238301671</c:v>
                </c:pt>
                <c:pt idx="18">
                  <c:v>1.0268679915936889</c:v>
                </c:pt>
                <c:pt idx="19">
                  <c:v>1.0348464389895544</c:v>
                </c:pt>
                <c:pt idx="20">
                  <c:v>1.0302321137573123</c:v>
                </c:pt>
                <c:pt idx="21">
                  <c:v>1.035121380073897</c:v>
                </c:pt>
                <c:pt idx="22">
                  <c:v>0.93770521793641537</c:v>
                </c:pt>
                <c:pt idx="23">
                  <c:v>1.0332196671078808</c:v>
                </c:pt>
                <c:pt idx="24">
                  <c:v>1.0338381026041463</c:v>
                </c:pt>
                <c:pt idx="25">
                  <c:v>0.82252633725861291</c:v>
                </c:pt>
                <c:pt idx="26">
                  <c:v>0.20566693763729313</c:v>
                </c:pt>
                <c:pt idx="27">
                  <c:v>1.0248265439587045</c:v>
                </c:pt>
                <c:pt idx="28">
                  <c:v>1.0267378212539193</c:v>
                </c:pt>
                <c:pt idx="29">
                  <c:v>1.0264834819912168</c:v>
                </c:pt>
                <c:pt idx="30">
                  <c:v>1.0248004011107346</c:v>
                </c:pt>
                <c:pt idx="31">
                  <c:v>1.0277896235595858</c:v>
                </c:pt>
                <c:pt idx="32">
                  <c:v>1.0292918771933437</c:v>
                </c:pt>
                <c:pt idx="33">
                  <c:v>1.0297863723206895</c:v>
                </c:pt>
                <c:pt idx="34">
                  <c:v>1.0318506137930343</c:v>
                </c:pt>
                <c:pt idx="35">
                  <c:v>1.0304159701822917</c:v>
                </c:pt>
                <c:pt idx="36">
                  <c:v>1.0320991974710354</c:v>
                </c:pt>
                <c:pt idx="37">
                  <c:v>0.44932384965192279</c:v>
                </c:pt>
                <c:pt idx="38">
                  <c:v>1.0375119825096843</c:v>
                </c:pt>
                <c:pt idx="39">
                  <c:v>1.0321988331367558</c:v>
                </c:pt>
                <c:pt idx="40">
                  <c:v>1.049350138622001</c:v>
                </c:pt>
                <c:pt idx="41">
                  <c:v>0.27060173601026039</c:v>
                </c:pt>
                <c:pt idx="42">
                  <c:v>1.1060068119879116</c:v>
                </c:pt>
                <c:pt idx="43">
                  <c:v>1.0381050683819784</c:v>
                </c:pt>
                <c:pt idx="44">
                  <c:v>0.29229627478497677</c:v>
                </c:pt>
                <c:pt idx="45">
                  <c:v>1.0429575414414065</c:v>
                </c:pt>
                <c:pt idx="46">
                  <c:v>1.0538465147860383</c:v>
                </c:pt>
                <c:pt idx="47">
                  <c:v>1.046403472831142</c:v>
                </c:pt>
                <c:pt idx="48">
                  <c:v>1.0463138717276277</c:v>
                </c:pt>
                <c:pt idx="49">
                  <c:v>1.0438588649704588</c:v>
                </c:pt>
                <c:pt idx="50">
                  <c:v>1.034663327573059</c:v>
                </c:pt>
                <c:pt idx="51">
                  <c:v>1.0277029598268517</c:v>
                </c:pt>
                <c:pt idx="52">
                  <c:v>1.0297769722913721</c:v>
                </c:pt>
                <c:pt idx="53">
                  <c:v>1.0416801949417915</c:v>
                </c:pt>
                <c:pt idx="54">
                  <c:v>1.0393893444179163</c:v>
                </c:pt>
                <c:pt idx="55">
                  <c:v>0.9618371046570191</c:v>
                </c:pt>
                <c:pt idx="56">
                  <c:v>1.0735952379778164</c:v>
                </c:pt>
                <c:pt idx="57">
                  <c:v>1.0269185572273238</c:v>
                </c:pt>
                <c:pt idx="58">
                  <c:v>1.0433477048359165</c:v>
                </c:pt>
                <c:pt idx="59">
                  <c:v>1.0270542848901039</c:v>
                </c:pt>
                <c:pt idx="60">
                  <c:v>1.031623400033743</c:v>
                </c:pt>
                <c:pt idx="61">
                  <c:v>1.0295062069898306</c:v>
                </c:pt>
                <c:pt idx="62">
                  <c:v>1.0347493144590842</c:v>
                </c:pt>
                <c:pt idx="63">
                  <c:v>1.0319984556832571</c:v>
                </c:pt>
                <c:pt idx="64">
                  <c:v>1.0336909843055426</c:v>
                </c:pt>
                <c:pt idx="65">
                  <c:v>1.0338041056660652</c:v>
                </c:pt>
                <c:pt idx="66">
                  <c:v>1.0623190254434609</c:v>
                </c:pt>
                <c:pt idx="67">
                  <c:v>1.0183524255627054</c:v>
                </c:pt>
                <c:pt idx="68">
                  <c:v>1.0375307679562706</c:v>
                </c:pt>
                <c:pt idx="69">
                  <c:v>1.0400357714142905</c:v>
                </c:pt>
                <c:pt idx="70">
                  <c:v>1.0843418645766558</c:v>
                </c:pt>
                <c:pt idx="71">
                  <c:v>1.089443399245535</c:v>
                </c:pt>
                <c:pt idx="72">
                  <c:v>1.0370145871589966</c:v>
                </c:pt>
                <c:pt idx="73">
                  <c:v>1.0895956154661872</c:v>
                </c:pt>
                <c:pt idx="74">
                  <c:v>1.0986872432217194</c:v>
                </c:pt>
                <c:pt idx="75">
                  <c:v>0.99625250990089143</c:v>
                </c:pt>
                <c:pt idx="76">
                  <c:v>1.0048854183074685</c:v>
                </c:pt>
                <c:pt idx="77">
                  <c:v>1.0552213779869319</c:v>
                </c:pt>
                <c:pt idx="78">
                  <c:v>0.32231445572925999</c:v>
                </c:pt>
                <c:pt idx="79">
                  <c:v>1.078902605158093</c:v>
                </c:pt>
                <c:pt idx="80">
                  <c:v>0.65622231298351452</c:v>
                </c:pt>
                <c:pt idx="81">
                  <c:v>1.1123531400425579</c:v>
                </c:pt>
                <c:pt idx="82">
                  <c:v>1.120316596850915</c:v>
                </c:pt>
                <c:pt idx="83">
                  <c:v>1.0117361039317951</c:v>
                </c:pt>
                <c:pt idx="84">
                  <c:v>0.76351817153287826</c:v>
                </c:pt>
                <c:pt idx="85">
                  <c:v>1.2036025516758666</c:v>
                </c:pt>
                <c:pt idx="86">
                  <c:v>1.1622024601721928</c:v>
                </c:pt>
                <c:pt idx="87">
                  <c:v>1.0392905795851901</c:v>
                </c:pt>
                <c:pt idx="88">
                  <c:v>0.79639335334911809</c:v>
                </c:pt>
                <c:pt idx="89">
                  <c:v>0.78879013113212382</c:v>
                </c:pt>
                <c:pt idx="90">
                  <c:v>0.99621796777407634</c:v>
                </c:pt>
                <c:pt idx="91">
                  <c:v>1.2150072207490523</c:v>
                </c:pt>
                <c:pt idx="92">
                  <c:v>1.1974234134763155</c:v>
                </c:pt>
                <c:pt idx="93">
                  <c:v>1.1648423341081873</c:v>
                </c:pt>
                <c:pt idx="94">
                  <c:v>1.1389380491392371</c:v>
                </c:pt>
                <c:pt idx="95">
                  <c:v>1.2439793528535572</c:v>
                </c:pt>
                <c:pt idx="96">
                  <c:v>1.1734190106731637</c:v>
                </c:pt>
                <c:pt idx="97">
                  <c:v>1.1821733132795069</c:v>
                </c:pt>
                <c:pt idx="98">
                  <c:v>1.2076190249812484</c:v>
                </c:pt>
                <c:pt idx="99">
                  <c:v>0.62552883286723948</c:v>
                </c:pt>
                <c:pt idx="100">
                  <c:v>1.2272375860580442</c:v>
                </c:pt>
                <c:pt idx="101">
                  <c:v>1.1229750725985324</c:v>
                </c:pt>
                <c:pt idx="102">
                  <c:v>0.68312182718515047</c:v>
                </c:pt>
                <c:pt idx="103">
                  <c:v>1.1501091295096437</c:v>
                </c:pt>
                <c:pt idx="104">
                  <c:v>1.2335071304383594</c:v>
                </c:pt>
                <c:pt idx="105">
                  <c:v>1.1461238800489619</c:v>
                </c:pt>
                <c:pt idx="106">
                  <c:v>1.0963438470376177</c:v>
                </c:pt>
                <c:pt idx="107">
                  <c:v>1.2208182245417163</c:v>
                </c:pt>
                <c:pt idx="108">
                  <c:v>0.84647183846225871</c:v>
                </c:pt>
                <c:pt idx="109">
                  <c:v>1.0806447349587618</c:v>
                </c:pt>
                <c:pt idx="110">
                  <c:v>1.2283019297682141</c:v>
                </c:pt>
                <c:pt idx="111">
                  <c:v>1.2450862817656689</c:v>
                </c:pt>
                <c:pt idx="112">
                  <c:v>1.1736367808738466</c:v>
                </c:pt>
                <c:pt idx="113">
                  <c:v>1.2638136886331197</c:v>
                </c:pt>
                <c:pt idx="114">
                  <c:v>1.1067004474214994</c:v>
                </c:pt>
                <c:pt idx="115">
                  <c:v>1.2500377634380322</c:v>
                </c:pt>
                <c:pt idx="116">
                  <c:v>1.1813526365015761</c:v>
                </c:pt>
                <c:pt idx="117">
                  <c:v>1.2115819272283517</c:v>
                </c:pt>
                <c:pt idx="118">
                  <c:v>0.87042845053077733</c:v>
                </c:pt>
                <c:pt idx="119">
                  <c:v>1.185430968685107</c:v>
                </c:pt>
                <c:pt idx="120">
                  <c:v>0.99365005351887348</c:v>
                </c:pt>
                <c:pt idx="121">
                  <c:v>0.88637195183180129</c:v>
                </c:pt>
                <c:pt idx="122">
                  <c:v>1.1180474873256192</c:v>
                </c:pt>
                <c:pt idx="123">
                  <c:v>1.1411803756582333</c:v>
                </c:pt>
                <c:pt idx="124">
                  <c:v>1.2177440219224767</c:v>
                </c:pt>
                <c:pt idx="125">
                  <c:v>0.93487838761966024</c:v>
                </c:pt>
                <c:pt idx="126">
                  <c:v>1.353479470168127</c:v>
                </c:pt>
                <c:pt idx="127">
                  <c:v>1.1829398889292846</c:v>
                </c:pt>
                <c:pt idx="128">
                  <c:v>1.3121798689365187</c:v>
                </c:pt>
                <c:pt idx="129">
                  <c:v>1.3178351127051102</c:v>
                </c:pt>
                <c:pt idx="130">
                  <c:v>1.2785824298182134</c:v>
                </c:pt>
                <c:pt idx="131">
                  <c:v>1.3034429922555775</c:v>
                </c:pt>
                <c:pt idx="132">
                  <c:v>1.2978982156343379</c:v>
                </c:pt>
                <c:pt idx="133">
                  <c:v>1.3090346409639795</c:v>
                </c:pt>
                <c:pt idx="134">
                  <c:v>1.0686857385252855</c:v>
                </c:pt>
                <c:pt idx="135">
                  <c:v>1.2842893082738669</c:v>
                </c:pt>
                <c:pt idx="136">
                  <c:v>1.2807554954615128</c:v>
                </c:pt>
                <c:pt idx="137">
                  <c:v>1.3694838504168476</c:v>
                </c:pt>
                <c:pt idx="138">
                  <c:v>1.3192009145520356</c:v>
                </c:pt>
                <c:pt idx="139">
                  <c:v>1.2253772501626818</c:v>
                </c:pt>
                <c:pt idx="140">
                  <c:v>1.1840477533701876</c:v>
                </c:pt>
                <c:pt idx="141">
                  <c:v>1.2547369794296555</c:v>
                </c:pt>
                <c:pt idx="142">
                  <c:v>1.0122555861225502</c:v>
                </c:pt>
                <c:pt idx="143">
                  <c:v>1.1744337161088436</c:v>
                </c:pt>
                <c:pt idx="144">
                  <c:v>1.2981844035496162</c:v>
                </c:pt>
                <c:pt idx="145">
                  <c:v>1.3404947235614602</c:v>
                </c:pt>
                <c:pt idx="146">
                  <c:v>1.3290278076656592</c:v>
                </c:pt>
                <c:pt idx="147">
                  <c:v>1.344626757165382</c:v>
                </c:pt>
                <c:pt idx="148">
                  <c:v>1.179817780243261</c:v>
                </c:pt>
                <c:pt idx="149">
                  <c:v>1.3453483430080038</c:v>
                </c:pt>
                <c:pt idx="150">
                  <c:v>1.3550447750022754</c:v>
                </c:pt>
                <c:pt idx="151">
                  <c:v>1.2320000132975344</c:v>
                </c:pt>
                <c:pt idx="152">
                  <c:v>1.3522823110909725</c:v>
                </c:pt>
                <c:pt idx="153">
                  <c:v>1.3455636084847173</c:v>
                </c:pt>
                <c:pt idx="154">
                  <c:v>1.345590713789933</c:v>
                </c:pt>
                <c:pt idx="155">
                  <c:v>1.3119926903826509</c:v>
                </c:pt>
                <c:pt idx="156">
                  <c:v>1.3715539804894084</c:v>
                </c:pt>
                <c:pt idx="157">
                  <c:v>1.3281027382755246</c:v>
                </c:pt>
                <c:pt idx="158">
                  <c:v>1.3992962717919086</c:v>
                </c:pt>
                <c:pt idx="159">
                  <c:v>1.3225785621498451</c:v>
                </c:pt>
                <c:pt idx="160">
                  <c:v>1.3672380714776831</c:v>
                </c:pt>
                <c:pt idx="161">
                  <c:v>1.3672355020759346</c:v>
                </c:pt>
                <c:pt idx="162">
                  <c:v>1.3717741072246241</c:v>
                </c:pt>
                <c:pt idx="163">
                  <c:v>1.371802933664531</c:v>
                </c:pt>
                <c:pt idx="164">
                  <c:v>1.3738134567017406</c:v>
                </c:pt>
                <c:pt idx="165">
                  <c:v>1.2182260523251127</c:v>
                </c:pt>
                <c:pt idx="166">
                  <c:v>1.1084802367314199</c:v>
                </c:pt>
                <c:pt idx="167">
                  <c:v>1.3023190350404295</c:v>
                </c:pt>
                <c:pt idx="168">
                  <c:v>1.3842712497667775</c:v>
                </c:pt>
                <c:pt idx="169">
                  <c:v>1.3858757422874459</c:v>
                </c:pt>
                <c:pt idx="170">
                  <c:v>1.3900039486851747</c:v>
                </c:pt>
                <c:pt idx="171">
                  <c:v>1.3919489842781583</c:v>
                </c:pt>
                <c:pt idx="172">
                  <c:v>1.3934593639524373</c:v>
                </c:pt>
                <c:pt idx="173">
                  <c:v>1.3626570548364421</c:v>
                </c:pt>
                <c:pt idx="174">
                  <c:v>1.5037871056910947</c:v>
                </c:pt>
                <c:pt idx="175">
                  <c:v>0.98064170415779073</c:v>
                </c:pt>
                <c:pt idx="176">
                  <c:v>1.4404427047992951</c:v>
                </c:pt>
                <c:pt idx="177">
                  <c:v>1.3311050144225007</c:v>
                </c:pt>
                <c:pt idx="178">
                  <c:v>1.4002524000177774</c:v>
                </c:pt>
                <c:pt idx="179">
                  <c:v>1.3801241323695574</c:v>
                </c:pt>
                <c:pt idx="180">
                  <c:v>1.4101648992483715</c:v>
                </c:pt>
                <c:pt idx="181">
                  <c:v>1.3035617602736915</c:v>
                </c:pt>
                <c:pt idx="182">
                  <c:v>1.4110601696761707</c:v>
                </c:pt>
                <c:pt idx="183">
                  <c:v>1.4046860727187842</c:v>
                </c:pt>
                <c:pt idx="184">
                  <c:v>1.4118629217928849</c:v>
                </c:pt>
                <c:pt idx="185">
                  <c:v>1.3606618504100083</c:v>
                </c:pt>
                <c:pt idx="186">
                  <c:v>1.4142548464617228</c:v>
                </c:pt>
                <c:pt idx="187">
                  <c:v>1.3976107802120719</c:v>
                </c:pt>
                <c:pt idx="188">
                  <c:v>1.4149753636706854</c:v>
                </c:pt>
                <c:pt idx="189">
                  <c:v>1.4153653159114481</c:v>
                </c:pt>
                <c:pt idx="190">
                  <c:v>1.4176350394622323</c:v>
                </c:pt>
                <c:pt idx="191">
                  <c:v>1.4207603734209719</c:v>
                </c:pt>
                <c:pt idx="192">
                  <c:v>1.3122754321010504</c:v>
                </c:pt>
                <c:pt idx="193">
                  <c:v>1.5124470330702307</c:v>
                </c:pt>
                <c:pt idx="194">
                  <c:v>1.4277824572839795</c:v>
                </c:pt>
                <c:pt idx="195">
                  <c:v>1.4361663931459663</c:v>
                </c:pt>
                <c:pt idx="196">
                  <c:v>1.4637570288108075</c:v>
                </c:pt>
                <c:pt idx="197">
                  <c:v>1.3738039024961906</c:v>
                </c:pt>
                <c:pt idx="198">
                  <c:v>1.4160107527236769</c:v>
                </c:pt>
                <c:pt idx="199">
                  <c:v>1.4609513259884355</c:v>
                </c:pt>
                <c:pt idx="200">
                  <c:v>1.2580759933587069</c:v>
                </c:pt>
                <c:pt idx="201">
                  <c:v>1.2956698081318214</c:v>
                </c:pt>
                <c:pt idx="202">
                  <c:v>1.3209448699076498</c:v>
                </c:pt>
                <c:pt idx="203">
                  <c:v>1.4701235098480674</c:v>
                </c:pt>
                <c:pt idx="204">
                  <c:v>1.4671939131016329</c:v>
                </c:pt>
                <c:pt idx="205">
                  <c:v>1.4690536993660861</c:v>
                </c:pt>
                <c:pt idx="206">
                  <c:v>1.4716692586336517</c:v>
                </c:pt>
                <c:pt idx="207">
                  <c:v>1.3850445302373915</c:v>
                </c:pt>
                <c:pt idx="208">
                  <c:v>1.4105765044715617</c:v>
                </c:pt>
                <c:pt idx="209">
                  <c:v>1.013756064484082</c:v>
                </c:pt>
                <c:pt idx="210">
                  <c:v>1.4512312266589462</c:v>
                </c:pt>
                <c:pt idx="211">
                  <c:v>1.2448043300420228</c:v>
                </c:pt>
                <c:pt idx="212">
                  <c:v>1.4517146834626584</c:v>
                </c:pt>
                <c:pt idx="213">
                  <c:v>1.4276779137070099</c:v>
                </c:pt>
                <c:pt idx="214">
                  <c:v>1.5086500727580576</c:v>
                </c:pt>
                <c:pt idx="215">
                  <c:v>1.4975039852151244</c:v>
                </c:pt>
                <c:pt idx="216">
                  <c:v>1.7945430836754079</c:v>
                </c:pt>
                <c:pt idx="217">
                  <c:v>1.4951558992853007</c:v>
                </c:pt>
                <c:pt idx="218">
                  <c:v>1.438367988581351</c:v>
                </c:pt>
                <c:pt idx="219">
                  <c:v>1.5998996030559169</c:v>
                </c:pt>
                <c:pt idx="220">
                  <c:v>1.4580601705540539</c:v>
                </c:pt>
                <c:pt idx="221">
                  <c:v>1.5312524376310805</c:v>
                </c:pt>
                <c:pt idx="222">
                  <c:v>1.5077411859653798</c:v>
                </c:pt>
                <c:pt idx="223">
                  <c:v>1.5033930812458234</c:v>
                </c:pt>
                <c:pt idx="224">
                  <c:v>1.4623911370269873</c:v>
                </c:pt>
                <c:pt idx="225">
                  <c:v>1.5907847612726644</c:v>
                </c:pt>
                <c:pt idx="226">
                  <c:v>1.5685295851242891</c:v>
                </c:pt>
                <c:pt idx="227">
                  <c:v>1.4333058518564725</c:v>
                </c:pt>
                <c:pt idx="228">
                  <c:v>1.4519904238505403</c:v>
                </c:pt>
                <c:pt idx="229">
                  <c:v>1.5828919328900171</c:v>
                </c:pt>
                <c:pt idx="230">
                  <c:v>1.6041390387840719</c:v>
                </c:pt>
                <c:pt idx="231">
                  <c:v>1.5592118322691992</c:v>
                </c:pt>
                <c:pt idx="232">
                  <c:v>1.5151870772563558</c:v>
                </c:pt>
                <c:pt idx="233">
                  <c:v>1.5569567274608527</c:v>
                </c:pt>
                <c:pt idx="234">
                  <c:v>1.5834726156362586</c:v>
                </c:pt>
                <c:pt idx="235">
                  <c:v>1.6932905984937299</c:v>
                </c:pt>
                <c:pt idx="236">
                  <c:v>1.6827621108053803</c:v>
                </c:pt>
                <c:pt idx="237">
                  <c:v>1.5858200936119584</c:v>
                </c:pt>
                <c:pt idx="238">
                  <c:v>1.6546152169901327</c:v>
                </c:pt>
                <c:pt idx="239">
                  <c:v>1.4486326997966135</c:v>
                </c:pt>
                <c:pt idx="240">
                  <c:v>1.6628661974212411</c:v>
                </c:pt>
                <c:pt idx="241">
                  <c:v>1.6846499798224388</c:v>
                </c:pt>
                <c:pt idx="242">
                  <c:v>1.5781684420755044</c:v>
                </c:pt>
                <c:pt idx="243">
                  <c:v>1.661727113780729</c:v>
                </c:pt>
                <c:pt idx="244">
                  <c:v>1.6891703145311601</c:v>
                </c:pt>
                <c:pt idx="245">
                  <c:v>1.6636324127355693</c:v>
                </c:pt>
                <c:pt idx="246">
                  <c:v>1.7855522054179978</c:v>
                </c:pt>
                <c:pt idx="247">
                  <c:v>1.6995185022410662</c:v>
                </c:pt>
                <c:pt idx="248">
                  <c:v>1.7342763076608783</c:v>
                </c:pt>
                <c:pt idx="249">
                  <c:v>1.805765346851915</c:v>
                </c:pt>
                <c:pt idx="250">
                  <c:v>1.7382837165826543</c:v>
                </c:pt>
                <c:pt idx="251">
                  <c:v>1.7394457542827015</c:v>
                </c:pt>
                <c:pt idx="252">
                  <c:v>1.9066761626959636</c:v>
                </c:pt>
                <c:pt idx="253">
                  <c:v>1.7799074265474886</c:v>
                </c:pt>
                <c:pt idx="254">
                  <c:v>1.6975007386057708</c:v>
                </c:pt>
                <c:pt idx="255">
                  <c:v>1.845535522922789</c:v>
                </c:pt>
                <c:pt idx="256">
                  <c:v>2.5601701660182221</c:v>
                </c:pt>
                <c:pt idx="257">
                  <c:v>1.8028799289201689</c:v>
                </c:pt>
                <c:pt idx="258">
                  <c:v>1.9293308816880452</c:v>
                </c:pt>
                <c:pt idx="259">
                  <c:v>1.7547404979048373</c:v>
                </c:pt>
                <c:pt idx="260">
                  <c:v>1.8549352265723573</c:v>
                </c:pt>
                <c:pt idx="261">
                  <c:v>1.8733900646563542</c:v>
                </c:pt>
                <c:pt idx="262">
                  <c:v>2.0378351484935031</c:v>
                </c:pt>
                <c:pt idx="263">
                  <c:v>1.915096826858433</c:v>
                </c:pt>
                <c:pt idx="264">
                  <c:v>2.0198260344760137</c:v>
                </c:pt>
                <c:pt idx="265">
                  <c:v>2.0527966873080965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FB2-BE45-8DBE-E1D885D84FB2}"/>
            </c:ext>
          </c:extLst>
        </c:ser>
        <c:ser>
          <c:idx val="2"/>
          <c:order val="2"/>
          <c:tx>
            <c:strRef>
              <c:f>'4C'!$AX$4</c:f>
              <c:strCache>
                <c:ptCount val="1"/>
                <c:pt idx="0">
                  <c:v>MLOP </c:v>
                </c:pt>
              </c:strCache>
            </c:strRef>
          </c:tx>
          <c:spPr>
            <a:ln w="22225" cap="rnd">
              <a:solidFill>
                <a:srgbClr val="92D050"/>
              </a:solidFill>
              <a:round/>
            </a:ln>
            <a:effectLst/>
          </c:spPr>
          <c:marker>
            <c:symbol val="none"/>
          </c:marker>
          <c:val>
            <c:numRef>
              <c:f>'4C'!$AX$5:$AX$270</c:f>
              <c:numCache>
                <c:formatCode>0.00</c:formatCode>
                <c:ptCount val="266"/>
                <c:pt idx="0">
                  <c:v>0.90497750190131454</c:v>
                </c:pt>
                <c:pt idx="1">
                  <c:v>0.78098405861815967</c:v>
                </c:pt>
                <c:pt idx="2">
                  <c:v>0.99886042106459738</c:v>
                </c:pt>
                <c:pt idx="3">
                  <c:v>0.86602972039133175</c:v>
                </c:pt>
                <c:pt idx="4">
                  <c:v>0.73238385614152335</c:v>
                </c:pt>
                <c:pt idx="5">
                  <c:v>0.85594201729934871</c:v>
                </c:pt>
                <c:pt idx="6">
                  <c:v>0.99865729862339592</c:v>
                </c:pt>
                <c:pt idx="7">
                  <c:v>1.0006729895794606</c:v>
                </c:pt>
                <c:pt idx="8">
                  <c:v>0.97857199046787091</c:v>
                </c:pt>
                <c:pt idx="9">
                  <c:v>1.0046441828023565</c:v>
                </c:pt>
                <c:pt idx="10">
                  <c:v>1.0055839737719512</c:v>
                </c:pt>
                <c:pt idx="11">
                  <c:v>1.0090978104594064</c:v>
                </c:pt>
                <c:pt idx="12">
                  <c:v>1.0122243007164331</c:v>
                </c:pt>
                <c:pt idx="13">
                  <c:v>1.0142832752680615</c:v>
                </c:pt>
                <c:pt idx="14">
                  <c:v>1.0181941978305726</c:v>
                </c:pt>
                <c:pt idx="15">
                  <c:v>1.0172833211330565</c:v>
                </c:pt>
                <c:pt idx="16">
                  <c:v>1.020132171335707</c:v>
                </c:pt>
                <c:pt idx="17">
                  <c:v>1.0234450248890294</c:v>
                </c:pt>
                <c:pt idx="18">
                  <c:v>1.0249596392752247</c:v>
                </c:pt>
                <c:pt idx="19">
                  <c:v>1.0035753444368578</c:v>
                </c:pt>
                <c:pt idx="20">
                  <c:v>1.0053944767511565</c:v>
                </c:pt>
                <c:pt idx="21">
                  <c:v>1.029468788402286</c:v>
                </c:pt>
                <c:pt idx="22">
                  <c:v>0.99696261386408203</c:v>
                </c:pt>
                <c:pt idx="23">
                  <c:v>1.0299693353668682</c:v>
                </c:pt>
                <c:pt idx="24">
                  <c:v>1.0310824428865679</c:v>
                </c:pt>
                <c:pt idx="25">
                  <c:v>0.91294957017887446</c:v>
                </c:pt>
                <c:pt idx="26">
                  <c:v>0.87251395792350339</c:v>
                </c:pt>
                <c:pt idx="27">
                  <c:v>1.0311868152015595</c:v>
                </c:pt>
                <c:pt idx="28">
                  <c:v>1.0266259340192252</c:v>
                </c:pt>
                <c:pt idx="29">
                  <c:v>1.0323429767961332</c:v>
                </c:pt>
                <c:pt idx="30">
                  <c:v>1.0278635892195997</c:v>
                </c:pt>
                <c:pt idx="31">
                  <c:v>1.0286271036407424</c:v>
                </c:pt>
                <c:pt idx="32">
                  <c:v>0.99007792315213894</c:v>
                </c:pt>
                <c:pt idx="33">
                  <c:v>1.0337800001810447</c:v>
                </c:pt>
                <c:pt idx="34">
                  <c:v>0.98646262232360604</c:v>
                </c:pt>
                <c:pt idx="35">
                  <c:v>1.0342356114395201</c:v>
                </c:pt>
                <c:pt idx="36">
                  <c:v>1.0394748442746962</c:v>
                </c:pt>
                <c:pt idx="37">
                  <c:v>1.055857511741694</c:v>
                </c:pt>
                <c:pt idx="38">
                  <c:v>1.0421691681628868</c:v>
                </c:pt>
                <c:pt idx="39">
                  <c:v>1.0403341859794792</c:v>
                </c:pt>
                <c:pt idx="40">
                  <c:v>1.0475148807704855</c:v>
                </c:pt>
                <c:pt idx="41">
                  <c:v>0.81550594622517625</c:v>
                </c:pt>
                <c:pt idx="42">
                  <c:v>0.98653477198576778</c:v>
                </c:pt>
                <c:pt idx="43">
                  <c:v>1.0433681164834041</c:v>
                </c:pt>
                <c:pt idx="44">
                  <c:v>0.78727262983146851</c:v>
                </c:pt>
                <c:pt idx="45">
                  <c:v>1.048237016230227</c:v>
                </c:pt>
                <c:pt idx="46">
                  <c:v>1.0494295850240156</c:v>
                </c:pt>
                <c:pt idx="47">
                  <c:v>1.0497977347213583</c:v>
                </c:pt>
                <c:pt idx="48">
                  <c:v>1.0472181897991975</c:v>
                </c:pt>
                <c:pt idx="49">
                  <c:v>1.0462816391727949</c:v>
                </c:pt>
                <c:pt idx="50">
                  <c:v>0.98796732885063776</c:v>
                </c:pt>
                <c:pt idx="51">
                  <c:v>1.0006911846768893</c:v>
                </c:pt>
                <c:pt idx="52">
                  <c:v>1.0045171346753263</c:v>
                </c:pt>
                <c:pt idx="53">
                  <c:v>1.0179803578318327</c:v>
                </c:pt>
                <c:pt idx="54">
                  <c:v>1.015668252664615</c:v>
                </c:pt>
                <c:pt idx="55">
                  <c:v>1.023620335747462</c:v>
                </c:pt>
                <c:pt idx="56">
                  <c:v>1.0704511785343305</c:v>
                </c:pt>
                <c:pt idx="57">
                  <c:v>0.98937441158129524</c:v>
                </c:pt>
                <c:pt idx="58">
                  <c:v>1.0231269034428168</c:v>
                </c:pt>
                <c:pt idx="59">
                  <c:v>0.9918070669066551</c:v>
                </c:pt>
                <c:pt idx="60">
                  <c:v>0.99736965952975953</c:v>
                </c:pt>
                <c:pt idx="61">
                  <c:v>0.99814699195695233</c:v>
                </c:pt>
                <c:pt idx="62">
                  <c:v>1.0022268652503745</c:v>
                </c:pt>
                <c:pt idx="63">
                  <c:v>0.99964420210134952</c:v>
                </c:pt>
                <c:pt idx="64">
                  <c:v>0.99962956577152551</c:v>
                </c:pt>
                <c:pt idx="65">
                  <c:v>1.0017410925450729</c:v>
                </c:pt>
                <c:pt idx="66">
                  <c:v>1.0713987373078639</c:v>
                </c:pt>
                <c:pt idx="67">
                  <c:v>1.0166125692269641</c:v>
                </c:pt>
                <c:pt idx="68">
                  <c:v>1.0080922667037406</c:v>
                </c:pt>
                <c:pt idx="69">
                  <c:v>0.99839949765614877</c:v>
                </c:pt>
                <c:pt idx="70">
                  <c:v>1.0803524987038411</c:v>
                </c:pt>
                <c:pt idx="71">
                  <c:v>1.088146778292445</c:v>
                </c:pt>
                <c:pt idx="72">
                  <c:v>1.0080069613203593</c:v>
                </c:pt>
                <c:pt idx="73">
                  <c:v>1.0886491269775678</c:v>
                </c:pt>
                <c:pt idx="74">
                  <c:v>1.0963080963226368</c:v>
                </c:pt>
                <c:pt idx="75">
                  <c:v>1.0086683197367783</c:v>
                </c:pt>
                <c:pt idx="76">
                  <c:v>1.0165640875336708</c:v>
                </c:pt>
                <c:pt idx="77">
                  <c:v>1.031659921622752</c:v>
                </c:pt>
                <c:pt idx="78">
                  <c:v>0.57122045203255178</c:v>
                </c:pt>
                <c:pt idx="79">
                  <c:v>1.0457884302478109</c:v>
                </c:pt>
                <c:pt idx="80">
                  <c:v>0.9569864674957459</c:v>
                </c:pt>
                <c:pt idx="81">
                  <c:v>1.1063344403722606</c:v>
                </c:pt>
                <c:pt idx="82">
                  <c:v>1.1192097195437958</c:v>
                </c:pt>
                <c:pt idx="83">
                  <c:v>0.96333263934072333</c:v>
                </c:pt>
                <c:pt idx="84">
                  <c:v>0.82717598509593782</c:v>
                </c:pt>
                <c:pt idx="85">
                  <c:v>1.202116201408747</c:v>
                </c:pt>
                <c:pt idx="86">
                  <c:v>1.14658791745858</c:v>
                </c:pt>
                <c:pt idx="87">
                  <c:v>1.124414062260894</c:v>
                </c:pt>
                <c:pt idx="88">
                  <c:v>0.81810186643635396</c:v>
                </c:pt>
                <c:pt idx="89">
                  <c:v>0.9706174012235933</c:v>
                </c:pt>
                <c:pt idx="90">
                  <c:v>0.99564040163706258</c:v>
                </c:pt>
                <c:pt idx="91">
                  <c:v>1.1530492039313649</c:v>
                </c:pt>
                <c:pt idx="92">
                  <c:v>1.1319657791061257</c:v>
                </c:pt>
                <c:pt idx="93">
                  <c:v>1.1158072469827172</c:v>
                </c:pt>
                <c:pt idx="94">
                  <c:v>1.137338518456372</c:v>
                </c:pt>
                <c:pt idx="95">
                  <c:v>1.2407026995857786</c:v>
                </c:pt>
                <c:pt idx="96">
                  <c:v>1.1761741733896049</c:v>
                </c:pt>
                <c:pt idx="97">
                  <c:v>1.1958680142846123</c:v>
                </c:pt>
                <c:pt idx="98">
                  <c:v>1.2294014562365754</c:v>
                </c:pt>
                <c:pt idx="99">
                  <c:v>1.0206578400033322</c:v>
                </c:pt>
                <c:pt idx="100">
                  <c:v>1.0944676240573561</c:v>
                </c:pt>
                <c:pt idx="101">
                  <c:v>1.1332921701644438</c:v>
                </c:pt>
                <c:pt idx="102">
                  <c:v>1.0613075825005263</c:v>
                </c:pt>
                <c:pt idx="103">
                  <c:v>1.215386070884541</c:v>
                </c:pt>
                <c:pt idx="104">
                  <c:v>1.1901780022339565</c:v>
                </c:pt>
                <c:pt idx="105">
                  <c:v>1.1074064808880406</c:v>
                </c:pt>
                <c:pt idx="106">
                  <c:v>1.1391940596263004</c:v>
                </c:pt>
                <c:pt idx="107">
                  <c:v>1.1781215773203932</c:v>
                </c:pt>
                <c:pt idx="108">
                  <c:v>1.0515019099225111</c:v>
                </c:pt>
                <c:pt idx="109">
                  <c:v>0.97543051809299586</c:v>
                </c:pt>
                <c:pt idx="110">
                  <c:v>1.1747993633496665</c:v>
                </c:pt>
                <c:pt idx="111">
                  <c:v>1.2554945409625258</c:v>
                </c:pt>
                <c:pt idx="112">
                  <c:v>1.1644262082226462</c:v>
                </c:pt>
                <c:pt idx="113">
                  <c:v>1.2694607674531946</c:v>
                </c:pt>
                <c:pt idx="114">
                  <c:v>1.134168335807838</c:v>
                </c:pt>
                <c:pt idx="115">
                  <c:v>1.2577313850719596</c:v>
                </c:pt>
                <c:pt idx="116">
                  <c:v>1.152067271872049</c:v>
                </c:pt>
                <c:pt idx="117">
                  <c:v>1.0406209108812223</c:v>
                </c:pt>
                <c:pt idx="118">
                  <c:v>1.0848326835690951</c:v>
                </c:pt>
                <c:pt idx="119">
                  <c:v>1.0705300902909636</c:v>
                </c:pt>
                <c:pt idx="120">
                  <c:v>1.2535285170872492</c:v>
                </c:pt>
                <c:pt idx="121">
                  <c:v>1.0828599433790258</c:v>
                </c:pt>
                <c:pt idx="122">
                  <c:v>1.2560877969807636</c:v>
                </c:pt>
                <c:pt idx="123">
                  <c:v>1.1772073683140525</c:v>
                </c:pt>
                <c:pt idx="124">
                  <c:v>1.1556133062811769</c:v>
                </c:pt>
                <c:pt idx="125">
                  <c:v>1.2237519971161628</c:v>
                </c:pt>
                <c:pt idx="126">
                  <c:v>1.2110944852393972</c:v>
                </c:pt>
                <c:pt idx="127">
                  <c:v>1.1902805915200489</c:v>
                </c:pt>
                <c:pt idx="128">
                  <c:v>1.2612549331997174</c:v>
                </c:pt>
                <c:pt idx="129">
                  <c:v>1.3643687121648227</c:v>
                </c:pt>
                <c:pt idx="130">
                  <c:v>1.1791534731269948</c:v>
                </c:pt>
                <c:pt idx="131">
                  <c:v>1.2173492024250552</c:v>
                </c:pt>
                <c:pt idx="132">
                  <c:v>1.1903694277075969</c:v>
                </c:pt>
                <c:pt idx="133">
                  <c:v>1.3157880388318397</c:v>
                </c:pt>
                <c:pt idx="134">
                  <c:v>1.3029063204633586</c:v>
                </c:pt>
                <c:pt idx="135">
                  <c:v>1.2705437451797041</c:v>
                </c:pt>
                <c:pt idx="136">
                  <c:v>1.3164433890525593</c:v>
                </c:pt>
                <c:pt idx="137">
                  <c:v>1.1819903661861992</c:v>
                </c:pt>
                <c:pt idx="138">
                  <c:v>1.2276642657676482</c:v>
                </c:pt>
                <c:pt idx="139">
                  <c:v>1.2785545941069967</c:v>
                </c:pt>
                <c:pt idx="140">
                  <c:v>1.2114954254402226</c:v>
                </c:pt>
                <c:pt idx="141">
                  <c:v>1.315168121976698</c:v>
                </c:pt>
                <c:pt idx="142">
                  <c:v>1.4021833588129273</c:v>
                </c:pt>
                <c:pt idx="143">
                  <c:v>1.36087105069762</c:v>
                </c:pt>
                <c:pt idx="144">
                  <c:v>1.2593160663032521</c:v>
                </c:pt>
                <c:pt idx="145">
                  <c:v>1.3381601242499823</c:v>
                </c:pt>
                <c:pt idx="146">
                  <c:v>1.3177112449064559</c:v>
                </c:pt>
                <c:pt idx="147">
                  <c:v>1.2188808145058976</c:v>
                </c:pt>
                <c:pt idx="148">
                  <c:v>1.1367305322466963</c:v>
                </c:pt>
                <c:pt idx="149">
                  <c:v>1.3417457457933162</c:v>
                </c:pt>
                <c:pt idx="150">
                  <c:v>1.3236092285176859</c:v>
                </c:pt>
                <c:pt idx="151">
                  <c:v>1.2309707755355361</c:v>
                </c:pt>
                <c:pt idx="152">
                  <c:v>1.3607416742929224</c:v>
                </c:pt>
                <c:pt idx="153">
                  <c:v>1.3485440745677959</c:v>
                </c:pt>
                <c:pt idx="154">
                  <c:v>1.3397299597555856</c:v>
                </c:pt>
                <c:pt idx="155">
                  <c:v>1.2948432408813253</c:v>
                </c:pt>
                <c:pt idx="156">
                  <c:v>1.32609952533755</c:v>
                </c:pt>
                <c:pt idx="157">
                  <c:v>1.2099936830696629</c:v>
                </c:pt>
                <c:pt idx="158">
                  <c:v>1.3161433152048347</c:v>
                </c:pt>
                <c:pt idx="159">
                  <c:v>1.2944511498304911</c:v>
                </c:pt>
                <c:pt idx="160">
                  <c:v>1.3755908094758527</c:v>
                </c:pt>
                <c:pt idx="161">
                  <c:v>1.3755711667560842</c:v>
                </c:pt>
                <c:pt idx="162">
                  <c:v>1.3800807173773761</c:v>
                </c:pt>
                <c:pt idx="163">
                  <c:v>1.3801662717538798</c:v>
                </c:pt>
                <c:pt idx="164">
                  <c:v>1.3823536144354052</c:v>
                </c:pt>
                <c:pt idx="165">
                  <c:v>1.2628679457284888</c:v>
                </c:pt>
                <c:pt idx="166">
                  <c:v>1.1759596528939718</c:v>
                </c:pt>
                <c:pt idx="167">
                  <c:v>1.3724536782546413</c:v>
                </c:pt>
                <c:pt idx="168">
                  <c:v>1.3930838075629843</c:v>
                </c:pt>
                <c:pt idx="169">
                  <c:v>1.3947935876126942</c:v>
                </c:pt>
                <c:pt idx="170">
                  <c:v>1.3990448389936032</c:v>
                </c:pt>
                <c:pt idx="171">
                  <c:v>1.4004653208580997</c:v>
                </c:pt>
                <c:pt idx="172">
                  <c:v>1.4025531046766548</c:v>
                </c:pt>
                <c:pt idx="173">
                  <c:v>1.4059340899718731</c:v>
                </c:pt>
                <c:pt idx="174">
                  <c:v>1.3268194429331519</c:v>
                </c:pt>
                <c:pt idx="175">
                  <c:v>1.1314593701468059</c:v>
                </c:pt>
                <c:pt idx="176">
                  <c:v>1.4351421467891643</c:v>
                </c:pt>
                <c:pt idx="177">
                  <c:v>1.1273531228625659</c:v>
                </c:pt>
                <c:pt idx="178">
                  <c:v>1.1075930870915891</c:v>
                </c:pt>
                <c:pt idx="179">
                  <c:v>1.4257598697011173</c:v>
                </c:pt>
                <c:pt idx="180">
                  <c:v>1.4202573889754695</c:v>
                </c:pt>
                <c:pt idx="181">
                  <c:v>1.3769158749090757</c:v>
                </c:pt>
                <c:pt idx="182">
                  <c:v>1.4213568068455937</c:v>
                </c:pt>
                <c:pt idx="183">
                  <c:v>1.4061066526708283</c:v>
                </c:pt>
                <c:pt idx="184">
                  <c:v>1.4216457563529288</c:v>
                </c:pt>
                <c:pt idx="185">
                  <c:v>1.3939842967929659</c:v>
                </c:pt>
                <c:pt idx="186">
                  <c:v>1.4243923187162779</c:v>
                </c:pt>
                <c:pt idx="187">
                  <c:v>1.3785747756427813</c:v>
                </c:pt>
                <c:pt idx="188">
                  <c:v>1.425037362875315</c:v>
                </c:pt>
                <c:pt idx="189">
                  <c:v>1.4254284850830783</c:v>
                </c:pt>
                <c:pt idx="190">
                  <c:v>1.4278812666990233</c:v>
                </c:pt>
                <c:pt idx="191">
                  <c:v>1.431046850644931</c:v>
                </c:pt>
                <c:pt idx="192">
                  <c:v>1.3665752617971434</c:v>
                </c:pt>
                <c:pt idx="193">
                  <c:v>1.1283205837488552</c:v>
                </c:pt>
                <c:pt idx="194">
                  <c:v>1.4383160893516143</c:v>
                </c:pt>
                <c:pt idx="195">
                  <c:v>1.354556647546775</c:v>
                </c:pt>
                <c:pt idx="196">
                  <c:v>1.2905332853656799</c:v>
                </c:pt>
                <c:pt idx="197">
                  <c:v>1.3176193036535977</c:v>
                </c:pt>
                <c:pt idx="198">
                  <c:v>1.4261113635677141</c:v>
                </c:pt>
                <c:pt idx="199">
                  <c:v>1.3910260772503293</c:v>
                </c:pt>
                <c:pt idx="200">
                  <c:v>1.4233259169669004</c:v>
                </c:pt>
                <c:pt idx="201">
                  <c:v>1.5712385203511214</c:v>
                </c:pt>
                <c:pt idx="202">
                  <c:v>1.3505089995973036</c:v>
                </c:pt>
                <c:pt idx="203">
                  <c:v>1.4013737253075964</c:v>
                </c:pt>
                <c:pt idx="204">
                  <c:v>1.4793833869884248</c:v>
                </c:pt>
                <c:pt idx="205">
                  <c:v>1.4805523877819615</c:v>
                </c:pt>
                <c:pt idx="206">
                  <c:v>1.4832224031083006</c:v>
                </c:pt>
                <c:pt idx="207">
                  <c:v>1.4805691145254865</c:v>
                </c:pt>
                <c:pt idx="208">
                  <c:v>1.409890081867829</c:v>
                </c:pt>
                <c:pt idx="209">
                  <c:v>1.442204560008334</c:v>
                </c:pt>
                <c:pt idx="210">
                  <c:v>1.3945531709448964</c:v>
                </c:pt>
                <c:pt idx="211">
                  <c:v>1.3096542024280955</c:v>
                </c:pt>
                <c:pt idx="212">
                  <c:v>1.474267622250828</c:v>
                </c:pt>
                <c:pt idx="213">
                  <c:v>1.4603767289267544</c:v>
                </c:pt>
                <c:pt idx="214">
                  <c:v>1.5783436707727712</c:v>
                </c:pt>
                <c:pt idx="215">
                  <c:v>1.4683352210524392</c:v>
                </c:pt>
                <c:pt idx="216">
                  <c:v>1.6718935360306459</c:v>
                </c:pt>
                <c:pt idx="217">
                  <c:v>1.4505457543738534</c:v>
                </c:pt>
                <c:pt idx="218">
                  <c:v>1.4359285672661994</c:v>
                </c:pt>
                <c:pt idx="219">
                  <c:v>1.4178758449213473</c:v>
                </c:pt>
                <c:pt idx="220">
                  <c:v>1.46810789376565</c:v>
                </c:pt>
                <c:pt idx="221">
                  <c:v>1.4567882885097223</c:v>
                </c:pt>
                <c:pt idx="222">
                  <c:v>1.2633210829336059</c:v>
                </c:pt>
                <c:pt idx="223">
                  <c:v>1.4839202305868511</c:v>
                </c:pt>
                <c:pt idx="224">
                  <c:v>1.5251603288003652</c:v>
                </c:pt>
                <c:pt idx="225">
                  <c:v>1.5386952691733498</c:v>
                </c:pt>
                <c:pt idx="226">
                  <c:v>1.5835125586151351</c:v>
                </c:pt>
                <c:pt idx="227">
                  <c:v>1.4204540847791449</c:v>
                </c:pt>
                <c:pt idx="228">
                  <c:v>1.5278339794784899</c:v>
                </c:pt>
                <c:pt idx="229">
                  <c:v>1.7140490875716596</c:v>
                </c:pt>
                <c:pt idx="230">
                  <c:v>1.5207482583665575</c:v>
                </c:pt>
                <c:pt idx="231">
                  <c:v>1.5427477840371162</c:v>
                </c:pt>
                <c:pt idx="232">
                  <c:v>1.363074746298188</c:v>
                </c:pt>
                <c:pt idx="233">
                  <c:v>1.522704224671904</c:v>
                </c:pt>
                <c:pt idx="234">
                  <c:v>1.6154632811284138</c:v>
                </c:pt>
                <c:pt idx="235">
                  <c:v>1.4232077069367715</c:v>
                </c:pt>
                <c:pt idx="236">
                  <c:v>1.6084519059212821</c:v>
                </c:pt>
                <c:pt idx="237">
                  <c:v>1.4934728491056952</c:v>
                </c:pt>
                <c:pt idx="238">
                  <c:v>1.6812940645677674</c:v>
                </c:pt>
                <c:pt idx="239">
                  <c:v>1.6861765890452849</c:v>
                </c:pt>
                <c:pt idx="240">
                  <c:v>1.7624729762376137</c:v>
                </c:pt>
                <c:pt idx="241">
                  <c:v>1.7142173592395862</c:v>
                </c:pt>
                <c:pt idx="242">
                  <c:v>1.6086039049736061</c:v>
                </c:pt>
                <c:pt idx="243">
                  <c:v>1.7011155537590033</c:v>
                </c:pt>
                <c:pt idx="244">
                  <c:v>1.5273031353682869</c:v>
                </c:pt>
                <c:pt idx="245">
                  <c:v>1.6985007482175933</c:v>
                </c:pt>
                <c:pt idx="246">
                  <c:v>1.6249134872009243</c:v>
                </c:pt>
                <c:pt idx="247">
                  <c:v>1.6779848227565777</c:v>
                </c:pt>
                <c:pt idx="248">
                  <c:v>1.7449416240010807</c:v>
                </c:pt>
                <c:pt idx="249">
                  <c:v>1.8134237902312174</c:v>
                </c:pt>
                <c:pt idx="250">
                  <c:v>1.8482821539473862</c:v>
                </c:pt>
                <c:pt idx="251">
                  <c:v>1.6759136266161152</c:v>
                </c:pt>
                <c:pt idx="252">
                  <c:v>1.881621552968991</c:v>
                </c:pt>
                <c:pt idx="253">
                  <c:v>1.9601251670519317</c:v>
                </c:pt>
                <c:pt idx="254">
                  <c:v>1.8749865901254334</c:v>
                </c:pt>
                <c:pt idx="255">
                  <c:v>1.8299661754248564</c:v>
                </c:pt>
                <c:pt idx="256">
                  <c:v>2.2893533630114202</c:v>
                </c:pt>
                <c:pt idx="257">
                  <c:v>1.8909450547518245</c:v>
                </c:pt>
                <c:pt idx="258">
                  <c:v>1.8560587073447459</c:v>
                </c:pt>
                <c:pt idx="259">
                  <c:v>1.8432337537499435</c:v>
                </c:pt>
                <c:pt idx="260">
                  <c:v>2.0187224285807703</c:v>
                </c:pt>
                <c:pt idx="261">
                  <c:v>1.9485941830406985</c:v>
                </c:pt>
                <c:pt idx="262">
                  <c:v>2.174168192506829</c:v>
                </c:pt>
                <c:pt idx="263">
                  <c:v>1.7918181940752951</c:v>
                </c:pt>
                <c:pt idx="264">
                  <c:v>1.8071434031759712</c:v>
                </c:pt>
                <c:pt idx="265">
                  <c:v>1.8496042379192472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FB2-BE45-8DBE-E1D885D84FB2}"/>
            </c:ext>
          </c:extLst>
        </c:ser>
        <c:ser>
          <c:idx val="3"/>
          <c:order val="3"/>
          <c:tx>
            <c:strRef>
              <c:f>'4C'!$AY$4</c:f>
              <c:strCache>
                <c:ptCount val="1"/>
                <c:pt idx="0">
                  <c:v>Pythia</c:v>
                </c:pt>
              </c:strCache>
            </c:strRef>
          </c:tx>
          <c:spPr>
            <a:ln w="31750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val>
            <c:numRef>
              <c:f>'4C'!$AY$5:$AY$270</c:f>
              <c:numCache>
                <c:formatCode>0.00</c:formatCode>
                <c:ptCount val="266"/>
                <c:pt idx="0">
                  <c:v>0.96487877481996742</c:v>
                </c:pt>
                <c:pt idx="1">
                  <c:v>0.96692297421811291</c:v>
                </c:pt>
                <c:pt idx="2">
                  <c:v>0.96821088593338556</c:v>
                </c:pt>
                <c:pt idx="3">
                  <c:v>0.97039818485468476</c:v>
                </c:pt>
                <c:pt idx="4">
                  <c:v>0.98789292605962864</c:v>
                </c:pt>
                <c:pt idx="5">
                  <c:v>0.99136123577279789</c:v>
                </c:pt>
                <c:pt idx="6">
                  <c:v>0.9968045854016454</c:v>
                </c:pt>
                <c:pt idx="7">
                  <c:v>1.003736858856092</c:v>
                </c:pt>
                <c:pt idx="8">
                  <c:v>1.0056638309866823</c:v>
                </c:pt>
                <c:pt idx="9">
                  <c:v>1.0062162864878079</c:v>
                </c:pt>
                <c:pt idx="10">
                  <c:v>1.0087575992929645</c:v>
                </c:pt>
                <c:pt idx="11">
                  <c:v>1.0107831762856423</c:v>
                </c:pt>
                <c:pt idx="12">
                  <c:v>1.0125051784334143</c:v>
                </c:pt>
                <c:pt idx="13">
                  <c:v>1.0155155478727262</c:v>
                </c:pt>
                <c:pt idx="14">
                  <c:v>1.0168442445351993</c:v>
                </c:pt>
                <c:pt idx="15">
                  <c:v>1.0169721157812963</c:v>
                </c:pt>
                <c:pt idx="16">
                  <c:v>1.0199117804290025</c:v>
                </c:pt>
                <c:pt idx="17">
                  <c:v>1.0230068144876623</c:v>
                </c:pt>
                <c:pt idx="18">
                  <c:v>1.0246454943854479</c:v>
                </c:pt>
                <c:pt idx="19">
                  <c:v>1.0248793648567911</c:v>
                </c:pt>
                <c:pt idx="20">
                  <c:v>1.0260846308726206</c:v>
                </c:pt>
                <c:pt idx="21">
                  <c:v>1.0294806875074327</c:v>
                </c:pt>
                <c:pt idx="22">
                  <c:v>1.0300695651671583</c:v>
                </c:pt>
                <c:pt idx="23">
                  <c:v>1.0301452071133474</c:v>
                </c:pt>
                <c:pt idx="24">
                  <c:v>1.0309332233859567</c:v>
                </c:pt>
                <c:pt idx="25">
                  <c:v>1.0326130094392361</c:v>
                </c:pt>
                <c:pt idx="26">
                  <c:v>1.0327768064361524</c:v>
                </c:pt>
                <c:pt idx="27">
                  <c:v>1.0333351354069327</c:v>
                </c:pt>
                <c:pt idx="28">
                  <c:v>1.0337176555780094</c:v>
                </c:pt>
                <c:pt idx="29">
                  <c:v>1.0344604587873645</c:v>
                </c:pt>
                <c:pt idx="30">
                  <c:v>1.0348582389240681</c:v>
                </c:pt>
                <c:pt idx="31">
                  <c:v>1.0361240150830267</c:v>
                </c:pt>
                <c:pt idx="32">
                  <c:v>1.037043157815237</c:v>
                </c:pt>
                <c:pt idx="33">
                  <c:v>1.0384746275395544</c:v>
                </c:pt>
                <c:pt idx="34">
                  <c:v>1.0387214168270087</c:v>
                </c:pt>
                <c:pt idx="35">
                  <c:v>1.0391336511378508</c:v>
                </c:pt>
                <c:pt idx="36">
                  <c:v>1.0404369865705003</c:v>
                </c:pt>
                <c:pt idx="37">
                  <c:v>1.0411147776338776</c:v>
                </c:pt>
                <c:pt idx="38">
                  <c:v>1.0440876753939305</c:v>
                </c:pt>
                <c:pt idx="39">
                  <c:v>1.0441758419971972</c:v>
                </c:pt>
                <c:pt idx="40">
                  <c:v>1.0444699434945952</c:v>
                </c:pt>
                <c:pt idx="41">
                  <c:v>1.044658877329016</c:v>
                </c:pt>
                <c:pt idx="42">
                  <c:v>1.0446921235517945</c:v>
                </c:pt>
                <c:pt idx="43">
                  <c:v>1.0451047724849825</c:v>
                </c:pt>
                <c:pt idx="44">
                  <c:v>1.0465213603066501</c:v>
                </c:pt>
                <c:pt idx="45">
                  <c:v>1.0481895909414154</c:v>
                </c:pt>
                <c:pt idx="46">
                  <c:v>1.0490851206781222</c:v>
                </c:pt>
                <c:pt idx="47">
                  <c:v>1.0511745028813326</c:v>
                </c:pt>
                <c:pt idx="48">
                  <c:v>1.0512791579870415</c:v>
                </c:pt>
                <c:pt idx="49">
                  <c:v>1.0520150705914768</c:v>
                </c:pt>
                <c:pt idx="50">
                  <c:v>1.0580490957060373</c:v>
                </c:pt>
                <c:pt idx="51">
                  <c:v>1.0585190261253874</c:v>
                </c:pt>
                <c:pt idx="52">
                  <c:v>1.0604259649277847</c:v>
                </c:pt>
                <c:pt idx="53">
                  <c:v>1.060762876862108</c:v>
                </c:pt>
                <c:pt idx="54">
                  <c:v>1.0633809908973741</c:v>
                </c:pt>
                <c:pt idx="55">
                  <c:v>1.0639381762792419</c:v>
                </c:pt>
                <c:pt idx="56">
                  <c:v>1.0682271686400424</c:v>
                </c:pt>
                <c:pt idx="57">
                  <c:v>1.068472214166329</c:v>
                </c:pt>
                <c:pt idx="58">
                  <c:v>1.0705741460508922</c:v>
                </c:pt>
                <c:pt idx="59">
                  <c:v>1.0719963628243312</c:v>
                </c:pt>
                <c:pt idx="60">
                  <c:v>1.0724533997515291</c:v>
                </c:pt>
                <c:pt idx="61">
                  <c:v>1.0726754380277006</c:v>
                </c:pt>
                <c:pt idx="62">
                  <c:v>1.0735703020661596</c:v>
                </c:pt>
                <c:pt idx="63">
                  <c:v>1.0746438981476016</c:v>
                </c:pt>
                <c:pt idx="64">
                  <c:v>1.075227044455946</c:v>
                </c:pt>
                <c:pt idx="65">
                  <c:v>1.075500998998602</c:v>
                </c:pt>
                <c:pt idx="66">
                  <c:v>1.0763559969207244</c:v>
                </c:pt>
                <c:pt idx="67">
                  <c:v>1.0768498025942861</c:v>
                </c:pt>
                <c:pt idx="68">
                  <c:v>1.0768593187788931</c:v>
                </c:pt>
                <c:pt idx="69">
                  <c:v>1.0778412616980682</c:v>
                </c:pt>
                <c:pt idx="70">
                  <c:v>1.0791151320364369</c:v>
                </c:pt>
                <c:pt idx="71">
                  <c:v>1.0795224441997766</c:v>
                </c:pt>
                <c:pt idx="72">
                  <c:v>1.0798893568823582</c:v>
                </c:pt>
                <c:pt idx="73">
                  <c:v>1.0804680347961271</c:v>
                </c:pt>
                <c:pt idx="74">
                  <c:v>1.0807120507378041</c:v>
                </c:pt>
                <c:pt idx="75">
                  <c:v>1.0807562716176335</c:v>
                </c:pt>
                <c:pt idx="76">
                  <c:v>1.0812808355171926</c:v>
                </c:pt>
                <c:pt idx="77">
                  <c:v>1.0820911004661071</c:v>
                </c:pt>
                <c:pt idx="78">
                  <c:v>1.0861860903296949</c:v>
                </c:pt>
                <c:pt idx="79">
                  <c:v>1.0969282660860493</c:v>
                </c:pt>
                <c:pt idx="80">
                  <c:v>1.1013357395393621</c:v>
                </c:pt>
                <c:pt idx="81">
                  <c:v>1.1015126190866298</c:v>
                </c:pt>
                <c:pt idx="82">
                  <c:v>1.1060810793436606</c:v>
                </c:pt>
                <c:pt idx="83">
                  <c:v>1.1181019563891725</c:v>
                </c:pt>
                <c:pt idx="84">
                  <c:v>1.1266398711353383</c:v>
                </c:pt>
                <c:pt idx="85">
                  <c:v>1.1358917847112096</c:v>
                </c:pt>
                <c:pt idx="86">
                  <c:v>1.1410812949423828</c:v>
                </c:pt>
                <c:pt idx="87">
                  <c:v>1.1413651141687076</c:v>
                </c:pt>
                <c:pt idx="88">
                  <c:v>1.1461519283696315</c:v>
                </c:pt>
                <c:pt idx="89">
                  <c:v>1.173244587688189</c:v>
                </c:pt>
                <c:pt idx="90">
                  <c:v>1.1830320464081496</c:v>
                </c:pt>
                <c:pt idx="91">
                  <c:v>1.1882166218206676</c:v>
                </c:pt>
                <c:pt idx="92">
                  <c:v>1.1889450901529237</c:v>
                </c:pt>
                <c:pt idx="93">
                  <c:v>1.1898219669142958</c:v>
                </c:pt>
                <c:pt idx="94">
                  <c:v>1.1997673960250672</c:v>
                </c:pt>
                <c:pt idx="95">
                  <c:v>1.1999470711099214</c:v>
                </c:pt>
                <c:pt idx="96">
                  <c:v>1.202847451721657</c:v>
                </c:pt>
                <c:pt idx="97">
                  <c:v>1.2104562781655184</c:v>
                </c:pt>
                <c:pt idx="98">
                  <c:v>1.2107341685110198</c:v>
                </c:pt>
                <c:pt idx="99">
                  <c:v>1.2192509261134432</c:v>
                </c:pt>
                <c:pt idx="100">
                  <c:v>1.2205231169987958</c:v>
                </c:pt>
                <c:pt idx="101">
                  <c:v>1.2205379587347245</c:v>
                </c:pt>
                <c:pt idx="102">
                  <c:v>1.2212335403112589</c:v>
                </c:pt>
                <c:pt idx="103">
                  <c:v>1.2232935925053683</c:v>
                </c:pt>
                <c:pt idx="104">
                  <c:v>1.227501658689097</c:v>
                </c:pt>
                <c:pt idx="105">
                  <c:v>1.2328337835783365</c:v>
                </c:pt>
                <c:pt idx="106">
                  <c:v>1.2329276209509119</c:v>
                </c:pt>
                <c:pt idx="107">
                  <c:v>1.2352803181023948</c:v>
                </c:pt>
                <c:pt idx="108">
                  <c:v>1.236528264937313</c:v>
                </c:pt>
                <c:pt idx="109">
                  <c:v>1.2435682515246291</c:v>
                </c:pt>
                <c:pt idx="110">
                  <c:v>1.2519951080766603</c:v>
                </c:pt>
                <c:pt idx="111">
                  <c:v>1.2554361229397917</c:v>
                </c:pt>
                <c:pt idx="112">
                  <c:v>1.2635448777059897</c:v>
                </c:pt>
                <c:pt idx="113">
                  <c:v>1.2698969297032916</c:v>
                </c:pt>
                <c:pt idx="114">
                  <c:v>1.2706822724996996</c:v>
                </c:pt>
                <c:pt idx="115">
                  <c:v>1.2709064528973701</c:v>
                </c:pt>
                <c:pt idx="116">
                  <c:v>1.2711470555895117</c:v>
                </c:pt>
                <c:pt idx="117">
                  <c:v>1.2825207289557274</c:v>
                </c:pt>
                <c:pt idx="118">
                  <c:v>1.2839696267015264</c:v>
                </c:pt>
                <c:pt idx="119">
                  <c:v>1.2873681316131618</c:v>
                </c:pt>
                <c:pt idx="120">
                  <c:v>1.2917785570311451</c:v>
                </c:pt>
                <c:pt idx="121">
                  <c:v>1.2935051783663136</c:v>
                </c:pt>
                <c:pt idx="122">
                  <c:v>1.2953298475960147</c:v>
                </c:pt>
                <c:pt idx="123">
                  <c:v>1.3011965635374312</c:v>
                </c:pt>
                <c:pt idx="124">
                  <c:v>1.3036831922033403</c:v>
                </c:pt>
                <c:pt idx="125">
                  <c:v>1.303863996850132</c:v>
                </c:pt>
                <c:pt idx="126">
                  <c:v>1.3042195299450685</c:v>
                </c:pt>
                <c:pt idx="127">
                  <c:v>1.3044277851144397</c:v>
                </c:pt>
                <c:pt idx="128">
                  <c:v>1.3072454862220975</c:v>
                </c:pt>
                <c:pt idx="129">
                  <c:v>1.3076270872673788</c:v>
                </c:pt>
                <c:pt idx="130">
                  <c:v>1.3098256337751959</c:v>
                </c:pt>
                <c:pt idx="131">
                  <c:v>1.3101073536286401</c:v>
                </c:pt>
                <c:pt idx="132">
                  <c:v>1.3122306836537254</c:v>
                </c:pt>
                <c:pt idx="133">
                  <c:v>1.3156213258794496</c:v>
                </c:pt>
                <c:pt idx="134">
                  <c:v>1.3213732700999741</c:v>
                </c:pt>
                <c:pt idx="135">
                  <c:v>1.3229464764665446</c:v>
                </c:pt>
                <c:pt idx="136">
                  <c:v>1.3307587028090135</c:v>
                </c:pt>
                <c:pt idx="137">
                  <c:v>1.3307625863460004</c:v>
                </c:pt>
                <c:pt idx="138">
                  <c:v>1.3309609402576399</c:v>
                </c:pt>
                <c:pt idx="139">
                  <c:v>1.3319784284041818</c:v>
                </c:pt>
                <c:pt idx="140">
                  <c:v>1.3322975069189658</c:v>
                </c:pt>
                <c:pt idx="141">
                  <c:v>1.3341927781418088</c:v>
                </c:pt>
                <c:pt idx="142">
                  <c:v>1.3400533360892104</c:v>
                </c:pt>
                <c:pt idx="143">
                  <c:v>1.3425007878115118</c:v>
                </c:pt>
                <c:pt idx="144">
                  <c:v>1.3428372661264218</c:v>
                </c:pt>
                <c:pt idx="145">
                  <c:v>1.3447385552625872</c:v>
                </c:pt>
                <c:pt idx="146">
                  <c:v>1.3551628457487757</c:v>
                </c:pt>
                <c:pt idx="147">
                  <c:v>1.3576018082168768</c:v>
                </c:pt>
                <c:pt idx="148">
                  <c:v>1.3587545098346914</c:v>
                </c:pt>
                <c:pt idx="149">
                  <c:v>1.3598297313477012</c:v>
                </c:pt>
                <c:pt idx="150">
                  <c:v>1.3622763805299263</c:v>
                </c:pt>
                <c:pt idx="151">
                  <c:v>1.3623903526326</c:v>
                </c:pt>
                <c:pt idx="152">
                  <c:v>1.3630024126322513</c:v>
                </c:pt>
                <c:pt idx="153">
                  <c:v>1.3637418035363209</c:v>
                </c:pt>
                <c:pt idx="154">
                  <c:v>1.3656071993237551</c:v>
                </c:pt>
                <c:pt idx="155">
                  <c:v>1.3673473217352481</c:v>
                </c:pt>
                <c:pt idx="156">
                  <c:v>1.368500644289304</c:v>
                </c:pt>
                <c:pt idx="157">
                  <c:v>1.3688036273649591</c:v>
                </c:pt>
                <c:pt idx="158">
                  <c:v>1.3720855561412326</c:v>
                </c:pt>
                <c:pt idx="159">
                  <c:v>1.3751502667788558</c:v>
                </c:pt>
                <c:pt idx="160">
                  <c:v>1.3753421488553463</c:v>
                </c:pt>
                <c:pt idx="161">
                  <c:v>1.3754468383140663</c:v>
                </c:pt>
                <c:pt idx="162">
                  <c:v>1.3799189556225284</c:v>
                </c:pt>
                <c:pt idx="163">
                  <c:v>1.3799337994990928</c:v>
                </c:pt>
                <c:pt idx="164">
                  <c:v>1.3822499105594712</c:v>
                </c:pt>
                <c:pt idx="165">
                  <c:v>1.3854221822883912</c:v>
                </c:pt>
                <c:pt idx="166">
                  <c:v>1.3865742307387479</c:v>
                </c:pt>
                <c:pt idx="167">
                  <c:v>1.3921441572553546</c:v>
                </c:pt>
                <c:pt idx="168">
                  <c:v>1.3929662698909355</c:v>
                </c:pt>
                <c:pt idx="169">
                  <c:v>1.3946969250421175</c:v>
                </c:pt>
                <c:pt idx="170">
                  <c:v>1.3989815971667428</c:v>
                </c:pt>
                <c:pt idx="171">
                  <c:v>1.4002798816814144</c:v>
                </c:pt>
                <c:pt idx="172">
                  <c:v>1.4027102239836449</c:v>
                </c:pt>
                <c:pt idx="173">
                  <c:v>1.4051897395623354</c:v>
                </c:pt>
                <c:pt idx="174">
                  <c:v>1.4072419450366571</c:v>
                </c:pt>
                <c:pt idx="175">
                  <c:v>1.4072640249669488</c:v>
                </c:pt>
                <c:pt idx="176">
                  <c:v>1.4107063427839293</c:v>
                </c:pt>
                <c:pt idx="177">
                  <c:v>1.411121922645908</c:v>
                </c:pt>
                <c:pt idx="178">
                  <c:v>1.4165773012799172</c:v>
                </c:pt>
                <c:pt idx="179">
                  <c:v>1.4170934801207704</c:v>
                </c:pt>
                <c:pt idx="180">
                  <c:v>1.4200406798000846</c:v>
                </c:pt>
                <c:pt idx="181">
                  <c:v>1.4203651544267411</c:v>
                </c:pt>
                <c:pt idx="182">
                  <c:v>1.4209798495701083</c:v>
                </c:pt>
                <c:pt idx="183">
                  <c:v>1.4209932680603619</c:v>
                </c:pt>
                <c:pt idx="184">
                  <c:v>1.4212144636323147</c:v>
                </c:pt>
                <c:pt idx="185">
                  <c:v>1.4235606274992667</c:v>
                </c:pt>
                <c:pt idx="186">
                  <c:v>1.4240663040425914</c:v>
                </c:pt>
                <c:pt idx="187">
                  <c:v>1.4242573386712256</c:v>
                </c:pt>
                <c:pt idx="188">
                  <c:v>1.4246128278499299</c:v>
                </c:pt>
                <c:pt idx="189">
                  <c:v>1.4249339910506518</c:v>
                </c:pt>
                <c:pt idx="190">
                  <c:v>1.4275986661713684</c:v>
                </c:pt>
                <c:pt idx="191">
                  <c:v>1.4307634987973368</c:v>
                </c:pt>
                <c:pt idx="192">
                  <c:v>1.4338415975256973</c:v>
                </c:pt>
                <c:pt idx="193">
                  <c:v>1.4367641198393519</c:v>
                </c:pt>
                <c:pt idx="194">
                  <c:v>1.4378301641516729</c:v>
                </c:pt>
                <c:pt idx="195">
                  <c:v>1.4380953705012256</c:v>
                </c:pt>
                <c:pt idx="196">
                  <c:v>1.4387604337580999</c:v>
                </c:pt>
                <c:pt idx="197">
                  <c:v>1.4433804580313778</c:v>
                </c:pt>
                <c:pt idx="198">
                  <c:v>1.4476589498340078</c:v>
                </c:pt>
                <c:pt idx="199">
                  <c:v>1.4599909878650232</c:v>
                </c:pt>
                <c:pt idx="200">
                  <c:v>1.4677764997718561</c:v>
                </c:pt>
                <c:pt idx="201">
                  <c:v>1.4714179267168355</c:v>
                </c:pt>
                <c:pt idx="202">
                  <c:v>1.4770814839755511</c:v>
                </c:pt>
                <c:pt idx="203">
                  <c:v>1.4795131091634235</c:v>
                </c:pt>
                <c:pt idx="204">
                  <c:v>1.4814217460780217</c:v>
                </c:pt>
                <c:pt idx="205">
                  <c:v>1.4827780592718907</c:v>
                </c:pt>
                <c:pt idx="206">
                  <c:v>1.4828268003477649</c:v>
                </c:pt>
                <c:pt idx="207">
                  <c:v>1.4878941009255602</c:v>
                </c:pt>
                <c:pt idx="208">
                  <c:v>1.4880983241628449</c:v>
                </c:pt>
                <c:pt idx="209">
                  <c:v>1.4925227313533584</c:v>
                </c:pt>
                <c:pt idx="210">
                  <c:v>1.4957855711693628</c:v>
                </c:pt>
                <c:pt idx="211">
                  <c:v>1.4963943005751099</c:v>
                </c:pt>
                <c:pt idx="212">
                  <c:v>1.496561762067012</c:v>
                </c:pt>
                <c:pt idx="213">
                  <c:v>1.4998932437521826</c:v>
                </c:pt>
                <c:pt idx="214">
                  <c:v>1.5113686551788443</c:v>
                </c:pt>
                <c:pt idx="215">
                  <c:v>1.5228593145610843</c:v>
                </c:pt>
                <c:pt idx="216">
                  <c:v>1.5249573320044807</c:v>
                </c:pt>
                <c:pt idx="217">
                  <c:v>1.5271399476370484</c:v>
                </c:pt>
                <c:pt idx="218">
                  <c:v>1.5289885094273852</c:v>
                </c:pt>
                <c:pt idx="219">
                  <c:v>1.5327970109097013</c:v>
                </c:pt>
                <c:pt idx="220">
                  <c:v>1.5430961387444513</c:v>
                </c:pt>
                <c:pt idx="221">
                  <c:v>1.5489359151765465</c:v>
                </c:pt>
                <c:pt idx="222">
                  <c:v>1.5511516838413684</c:v>
                </c:pt>
                <c:pt idx="223">
                  <c:v>1.5532991825592075</c:v>
                </c:pt>
                <c:pt idx="224">
                  <c:v>1.5637446233926469</c:v>
                </c:pt>
                <c:pt idx="225">
                  <c:v>1.5638004372321832</c:v>
                </c:pt>
                <c:pt idx="226">
                  <c:v>1.571452861937138</c:v>
                </c:pt>
                <c:pt idx="227">
                  <c:v>1.5728734639448267</c:v>
                </c:pt>
                <c:pt idx="228">
                  <c:v>1.5927802363067516</c:v>
                </c:pt>
                <c:pt idx="229">
                  <c:v>1.5960205703686079</c:v>
                </c:pt>
                <c:pt idx="230">
                  <c:v>1.603302674368086</c:v>
                </c:pt>
                <c:pt idx="231">
                  <c:v>1.6042253669300537</c:v>
                </c:pt>
                <c:pt idx="232">
                  <c:v>1.6060757614687782</c:v>
                </c:pt>
                <c:pt idx="233">
                  <c:v>1.6113830742968158</c:v>
                </c:pt>
                <c:pt idx="234">
                  <c:v>1.6209593700102045</c:v>
                </c:pt>
                <c:pt idx="235">
                  <c:v>1.623972586801758</c:v>
                </c:pt>
                <c:pt idx="236">
                  <c:v>1.6360619913843686</c:v>
                </c:pt>
                <c:pt idx="237">
                  <c:v>1.6464808054273368</c:v>
                </c:pt>
                <c:pt idx="238">
                  <c:v>1.6526805525788131</c:v>
                </c:pt>
                <c:pt idx="239">
                  <c:v>1.6553008837062078</c:v>
                </c:pt>
                <c:pt idx="240">
                  <c:v>1.6694743132338281</c:v>
                </c:pt>
                <c:pt idx="241">
                  <c:v>1.6819158469453677</c:v>
                </c:pt>
                <c:pt idx="242">
                  <c:v>1.691947538959822</c:v>
                </c:pt>
                <c:pt idx="243">
                  <c:v>1.702590610802023</c:v>
                </c:pt>
                <c:pt idx="244">
                  <c:v>1.7137780148862298</c:v>
                </c:pt>
                <c:pt idx="245">
                  <c:v>1.7158782723866599</c:v>
                </c:pt>
                <c:pt idx="246">
                  <c:v>1.7481446910167107</c:v>
                </c:pt>
                <c:pt idx="247">
                  <c:v>1.751456602594313</c:v>
                </c:pt>
                <c:pt idx="248">
                  <c:v>1.7527330602281903</c:v>
                </c:pt>
                <c:pt idx="249">
                  <c:v>1.772180632081108</c:v>
                </c:pt>
                <c:pt idx="250">
                  <c:v>1.7745519989733443</c:v>
                </c:pt>
                <c:pt idx="251">
                  <c:v>1.8034831592123222</c:v>
                </c:pt>
                <c:pt idx="252">
                  <c:v>1.8271407201252072</c:v>
                </c:pt>
                <c:pt idx="253">
                  <c:v>1.8322214456094001</c:v>
                </c:pt>
                <c:pt idx="254">
                  <c:v>1.8507451901118324</c:v>
                </c:pt>
                <c:pt idx="255">
                  <c:v>1.8876259052726407</c:v>
                </c:pt>
                <c:pt idx="256">
                  <c:v>1.8975918606409996</c:v>
                </c:pt>
                <c:pt idx="257">
                  <c:v>1.900742073052119</c:v>
                </c:pt>
                <c:pt idx="258">
                  <c:v>1.9194514094730075</c:v>
                </c:pt>
                <c:pt idx="259">
                  <c:v>1.9599901120803915</c:v>
                </c:pt>
                <c:pt idx="260">
                  <c:v>1.9918696767169692</c:v>
                </c:pt>
                <c:pt idx="261">
                  <c:v>1.9942334140873585</c:v>
                </c:pt>
                <c:pt idx="262">
                  <c:v>2.0077767763103198</c:v>
                </c:pt>
                <c:pt idx="263">
                  <c:v>2.0112144756004895</c:v>
                </c:pt>
                <c:pt idx="264">
                  <c:v>2.0273556130556569</c:v>
                </c:pt>
                <c:pt idx="265">
                  <c:v>2.1043522762938025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DFB2-BE45-8DBE-E1D885D84F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61764592"/>
        <c:axId val="481453056"/>
      </c:lineChart>
      <c:catAx>
        <c:axId val="46176459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Workload number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1453056"/>
        <c:crosses val="autoZero"/>
        <c:auto val="1"/>
        <c:lblAlgn val="ctr"/>
        <c:lblOffset val="100"/>
        <c:noMultiLvlLbl val="0"/>
      </c:catAx>
      <c:valAx>
        <c:axId val="4814530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Speedup over no prefetching</a:t>
                </a:r>
              </a:p>
            </c:rich>
          </c:tx>
          <c:layout>
            <c:manualLayout>
              <c:xMode val="edge"/>
              <c:yMode val="edge"/>
              <c:x val="6.8217052264897453E-3"/>
              <c:y val="8.7511264177630069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1764592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0.1566784547881549"/>
          <c:y val="0.19648920924008256"/>
          <c:w val="0.42262129018749806"/>
          <c:h val="5.8084593100857201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8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'bw-awareness'!$AI$26</c:f>
              <c:strCache>
                <c:ptCount val="1"/>
                <c:pt idx="0">
                  <c:v>Memory BW-oblivious Pythia</c:v>
                </c:pt>
              </c:strCache>
            </c:strRef>
          </c:tx>
          <c:spPr>
            <a:pattFill prst="ltDnDiag">
              <a:fgClr>
                <a:schemeClr val="accent6">
                  <a:lumMod val="60000"/>
                  <a:lumOff val="40000"/>
                </a:schemeClr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0.1540965244655466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F8A-E74E-A1A2-DC4AA444BB68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'bw-awareness'!$AH$27:$AH$33</c:f>
              <c:numCache>
                <c:formatCode>General</c:formatCode>
                <c:ptCount val="7"/>
                <c:pt idx="0">
                  <c:v>150</c:v>
                </c:pt>
                <c:pt idx="1">
                  <c:v>300</c:v>
                </c:pt>
                <c:pt idx="2">
                  <c:v>600</c:v>
                </c:pt>
                <c:pt idx="3">
                  <c:v>1200</c:v>
                </c:pt>
                <c:pt idx="4">
                  <c:v>2400</c:v>
                </c:pt>
                <c:pt idx="5">
                  <c:v>4800</c:v>
                </c:pt>
                <c:pt idx="6">
                  <c:v>9600</c:v>
                </c:pt>
              </c:numCache>
            </c:numRef>
          </c:cat>
          <c:val>
            <c:numRef>
              <c:f>'bw-awareness'!$AI$27:$AI$33</c:f>
              <c:numCache>
                <c:formatCode>0.00%</c:formatCode>
                <c:ptCount val="7"/>
                <c:pt idx="0">
                  <c:v>-4.6298885703255577E-2</c:v>
                </c:pt>
                <c:pt idx="1">
                  <c:v>-2.480166175509213E-2</c:v>
                </c:pt>
                <c:pt idx="2">
                  <c:v>-1.2489039305108474E-2</c:v>
                </c:pt>
                <c:pt idx="3">
                  <c:v>-3.9964606921253365E-3</c:v>
                </c:pt>
                <c:pt idx="4">
                  <c:v>-2.6674700500166626E-3</c:v>
                </c:pt>
                <c:pt idx="5">
                  <c:v>-1.9808985117810707E-3</c:v>
                </c:pt>
                <c:pt idx="6">
                  <c:v>-2.0878251367216771E-3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F8A-E74E-A1A2-DC4AA444BB6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8"/>
        <c:overlap val="-27"/>
        <c:axId val="928575376"/>
        <c:axId val="923227152"/>
      </c:barChart>
      <c:catAx>
        <c:axId val="92857537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dirty="0"/>
                  <a:t>DRAM MTPS (in log scale)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23227152"/>
        <c:crosses val="autoZero"/>
        <c:auto val="1"/>
        <c:lblAlgn val="ctr"/>
        <c:lblOffset val="100"/>
        <c:noMultiLvlLbl val="0"/>
      </c:catAx>
      <c:valAx>
        <c:axId val="9232271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dirty="0"/>
                  <a:t>Performance</a:t>
                </a:r>
                <a:r>
                  <a:rPr lang="en-GB" baseline="0" dirty="0"/>
                  <a:t> normalized to </a:t>
                </a:r>
              </a:p>
              <a:p>
                <a:pPr>
                  <a:defRPr/>
                </a:pPr>
                <a:r>
                  <a:rPr lang="en-GB" baseline="0" dirty="0"/>
                  <a:t>basic Pythia</a:t>
                </a:r>
                <a:endParaRPr lang="en-GB" dirty="0"/>
              </a:p>
            </c:rich>
          </c:tx>
          <c:layout>
            <c:manualLayout>
              <c:xMode val="edge"/>
              <c:yMode val="edge"/>
              <c:x val="7.3547880681143867E-3"/>
              <c:y val="8.2295384937655522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28575376"/>
        <c:crosses val="autoZero"/>
        <c:crossBetween val="between"/>
        <c:majorUnit val="1.0000000000000002E-2"/>
      </c:valAx>
      <c:spPr>
        <a:noFill/>
        <a:ln>
          <a:solidFill>
            <a:schemeClr val="tx1"/>
          </a:solidFill>
          <a:prstDash val="solid"/>
        </a:ln>
        <a:effectLst/>
      </c:spPr>
    </c:plotArea>
    <c:legend>
      <c:legendPos val="b"/>
      <c:layout>
        <c:manualLayout>
          <c:xMode val="edge"/>
          <c:yMode val="edge"/>
          <c:x val="0.52979542925827661"/>
          <c:y val="0.38577471522232337"/>
          <c:w val="0.37230655164418436"/>
          <c:h val="0.10476199142993969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704863299899053"/>
          <c:y val="0.14156421087395166"/>
          <c:w val="0.81724549602951757"/>
          <c:h val="0.7382769026334181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'1C'!$HE$26</c:f>
              <c:strCache>
                <c:ptCount val="1"/>
                <c:pt idx="0">
                  <c:v>Hermes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'1C'!$HD$27:$HD$32</c:f>
              <c:strCache>
                <c:ptCount val="6"/>
                <c:pt idx="0">
                  <c:v>SPEC06</c:v>
                </c:pt>
                <c:pt idx="1">
                  <c:v>SPEC17</c:v>
                </c:pt>
                <c:pt idx="2">
                  <c:v>PARSEC</c:v>
                </c:pt>
                <c:pt idx="3">
                  <c:v>Ligra</c:v>
                </c:pt>
                <c:pt idx="4">
                  <c:v>CVP</c:v>
                </c:pt>
                <c:pt idx="5">
                  <c:v>GEOMEAN</c:v>
                </c:pt>
              </c:strCache>
            </c:strRef>
          </c:cat>
          <c:val>
            <c:numRef>
              <c:f>'1C'!$HE$27:$HE$32</c:f>
              <c:numCache>
                <c:formatCode>General</c:formatCode>
                <c:ptCount val="6"/>
                <c:pt idx="0">
                  <c:v>1.0965925758007928</c:v>
                </c:pt>
                <c:pt idx="1">
                  <c:v>1.1184787259908222</c:v>
                </c:pt>
                <c:pt idx="2">
                  <c:v>1.1060867058864818</c:v>
                </c:pt>
                <c:pt idx="3">
                  <c:v>1.1108185655413441</c:v>
                </c:pt>
                <c:pt idx="4">
                  <c:v>1.1308845241969439</c:v>
                </c:pt>
                <c:pt idx="5">
                  <c:v>1.1150078010146012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2F5-3844-A1BB-C7BCCC626267}"/>
            </c:ext>
          </c:extLst>
        </c:ser>
        <c:ser>
          <c:idx val="1"/>
          <c:order val="1"/>
          <c:tx>
            <c:strRef>
              <c:f>'1C'!$HF$26</c:f>
              <c:strCache>
                <c:ptCount val="1"/>
                <c:pt idx="0">
                  <c:v>Pythia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'1C'!$HD$27:$HD$32</c:f>
              <c:strCache>
                <c:ptCount val="6"/>
                <c:pt idx="0">
                  <c:v>SPEC06</c:v>
                </c:pt>
                <c:pt idx="1">
                  <c:v>SPEC17</c:v>
                </c:pt>
                <c:pt idx="2">
                  <c:v>PARSEC</c:v>
                </c:pt>
                <c:pt idx="3">
                  <c:v>Ligra</c:v>
                </c:pt>
                <c:pt idx="4">
                  <c:v>CVP</c:v>
                </c:pt>
                <c:pt idx="5">
                  <c:v>GEOMEAN</c:v>
                </c:pt>
              </c:strCache>
            </c:strRef>
          </c:cat>
          <c:val>
            <c:numRef>
              <c:f>'1C'!$HF$27:$HF$32</c:f>
              <c:numCache>
                <c:formatCode>General</c:formatCode>
                <c:ptCount val="6"/>
                <c:pt idx="0">
                  <c:v>1.2123014259619322</c:v>
                </c:pt>
                <c:pt idx="1">
                  <c:v>1.271460568242625</c:v>
                </c:pt>
                <c:pt idx="2">
                  <c:v>1.0567761626053607</c:v>
                </c:pt>
                <c:pt idx="3">
                  <c:v>1.1992451882494004</c:v>
                </c:pt>
                <c:pt idx="4">
                  <c:v>1.2108056604117088</c:v>
                </c:pt>
                <c:pt idx="5">
                  <c:v>1.2034179298429193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2F5-3844-A1BB-C7BCCC626267}"/>
            </c:ext>
          </c:extLst>
        </c:ser>
        <c:ser>
          <c:idx val="2"/>
          <c:order val="2"/>
          <c:tx>
            <c:strRef>
              <c:f>'1C'!$HG$26</c:f>
              <c:strCache>
                <c:ptCount val="1"/>
                <c:pt idx="0">
                  <c:v>Pythia + Hermes</c:v>
                </c:pt>
              </c:strCache>
            </c:strRef>
          </c:tx>
          <c:spPr>
            <a:solidFill>
              <a:schemeClr val="tx1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'1C'!$HD$27:$HD$32</c:f>
              <c:strCache>
                <c:ptCount val="6"/>
                <c:pt idx="0">
                  <c:v>SPEC06</c:v>
                </c:pt>
                <c:pt idx="1">
                  <c:v>SPEC17</c:v>
                </c:pt>
                <c:pt idx="2">
                  <c:v>PARSEC</c:v>
                </c:pt>
                <c:pt idx="3">
                  <c:v>Ligra</c:v>
                </c:pt>
                <c:pt idx="4">
                  <c:v>CVP</c:v>
                </c:pt>
                <c:pt idx="5">
                  <c:v>GEOMEAN</c:v>
                </c:pt>
              </c:strCache>
            </c:strRef>
          </c:cat>
          <c:val>
            <c:numRef>
              <c:f>'1C'!$HG$27:$HG$32</c:f>
              <c:numCache>
                <c:formatCode>General</c:formatCode>
                <c:ptCount val="6"/>
                <c:pt idx="0">
                  <c:v>1.2627521348667647</c:v>
                </c:pt>
                <c:pt idx="1">
                  <c:v>1.3007233272994472</c:v>
                </c:pt>
                <c:pt idx="2">
                  <c:v>1.1279232637393573</c:v>
                </c:pt>
                <c:pt idx="3">
                  <c:v>1.2387960597037622</c:v>
                </c:pt>
                <c:pt idx="4">
                  <c:v>1.2853686640590727</c:v>
                </c:pt>
                <c:pt idx="5">
                  <c:v>1.2573588609599857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2F5-3844-A1BB-C7BCCC626267}"/>
            </c:ext>
          </c:extLst>
        </c:ser>
        <c:ser>
          <c:idx val="3"/>
          <c:order val="3"/>
          <c:tx>
            <c:strRef>
              <c:f>'1C'!$HH$26</c:f>
              <c:strCache>
                <c:ptCount val="1"/>
                <c:pt idx="0">
                  <c:v>Pythia + Ideal Hermes</c:v>
                </c:pt>
              </c:strCache>
            </c:strRef>
          </c:tx>
          <c:spPr>
            <a:solidFill>
              <a:schemeClr val="accent6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'1C'!$HD$27:$HD$32</c:f>
              <c:strCache>
                <c:ptCount val="6"/>
                <c:pt idx="0">
                  <c:v>SPEC06</c:v>
                </c:pt>
                <c:pt idx="1">
                  <c:v>SPEC17</c:v>
                </c:pt>
                <c:pt idx="2">
                  <c:v>PARSEC</c:v>
                </c:pt>
                <c:pt idx="3">
                  <c:v>Ligra</c:v>
                </c:pt>
                <c:pt idx="4">
                  <c:v>CVP</c:v>
                </c:pt>
                <c:pt idx="5">
                  <c:v>GEOMEAN</c:v>
                </c:pt>
              </c:strCache>
            </c:strRef>
          </c:cat>
          <c:val>
            <c:numRef>
              <c:f>'1C'!$HH$27:$HH$32</c:f>
              <c:numCache>
                <c:formatCode>General</c:formatCode>
                <c:ptCount val="6"/>
                <c:pt idx="0">
                  <c:v>1.2919827663781318</c:v>
                </c:pt>
                <c:pt idx="1">
                  <c:v>1.3305181676717928</c:v>
                </c:pt>
                <c:pt idx="2">
                  <c:v>1.1416614271696575</c:v>
                </c:pt>
                <c:pt idx="3">
                  <c:v>1.2610353404239476</c:v>
                </c:pt>
                <c:pt idx="4">
                  <c:v>1.3239462115977865</c:v>
                </c:pt>
                <c:pt idx="5">
                  <c:v>1.2862782215722983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2F5-3844-A1BB-C7BCCC6262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27"/>
        <c:axId val="1572335087"/>
        <c:axId val="1572348015"/>
      </c:barChart>
      <c:catAx>
        <c:axId val="157233508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US"/>
          </a:p>
        </c:txPr>
        <c:crossAx val="1572348015"/>
        <c:crosses val="autoZero"/>
        <c:auto val="1"/>
        <c:lblAlgn val="ctr"/>
        <c:lblOffset val="100"/>
        <c:noMultiLvlLbl val="0"/>
      </c:catAx>
      <c:valAx>
        <c:axId val="1572348015"/>
        <c:scaling>
          <c:orientation val="minMax"/>
          <c:min val="1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Corbel" panose="020B0503020204020204" pitchFamily="34" charset="0"/>
                    <a:ea typeface="+mn-ea"/>
                    <a:cs typeface="+mn-cs"/>
                  </a:defRPr>
                </a:pPr>
                <a:r>
                  <a:rPr lang="en-GB"/>
                  <a:t>Geomean speedup</a:t>
                </a:r>
              </a:p>
              <a:p>
                <a:pPr>
                  <a:defRPr/>
                </a:pPr>
                <a:r>
                  <a:rPr lang="en-GB"/>
                  <a:t>over the No-prefetching system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/>
                  </a:solidFill>
                  <a:latin typeface="Corbel" panose="020B050302020402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US"/>
          </a:p>
        </c:txPr>
        <c:crossAx val="1572335087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6.8534709693782739E-2"/>
          <c:y val="1.2534562575842739E-2"/>
          <c:w val="0.92330442081480979"/>
          <c:h val="8.421175057875832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Corbel" panose="020B0503020204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2000">
          <a:solidFill>
            <a:schemeClr val="tx1"/>
          </a:solidFill>
          <a:latin typeface="Corbel" panose="020B0503020204020204" pitchFamily="34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298385746628946"/>
          <c:y val="4.140083461430949E-2"/>
          <c:w val="0.724120199256715"/>
          <c:h val="0.70382677531232474"/>
        </c:manualLayout>
      </c:layout>
      <c:scatterChart>
        <c:scatterStyle val="smoothMarker"/>
        <c:varyColors val="0"/>
        <c:ser>
          <c:idx val="1"/>
          <c:order val="0"/>
          <c:tx>
            <c:strRef>
              <c:f>'ST-sensitivity'!$CT$16</c:f>
              <c:strCache>
                <c:ptCount val="1"/>
                <c:pt idx="0">
                  <c:v>SPP</c:v>
                </c:pt>
              </c:strCache>
            </c:strRef>
          </c:tx>
          <c:spPr>
            <a:ln w="38100" cap="rnd">
              <a:solidFill>
                <a:schemeClr val="accent6"/>
              </a:solidFill>
              <a:prstDash val="solid"/>
              <a:round/>
            </a:ln>
            <a:effectLst/>
          </c:spPr>
          <c:marker>
            <c:symbol val="circle"/>
            <c:size val="8"/>
            <c:spPr>
              <a:solidFill>
                <a:schemeClr val="accent6"/>
              </a:solidFill>
              <a:ln w="12700">
                <a:solidFill>
                  <a:schemeClr val="accent6">
                    <a:lumMod val="50000"/>
                  </a:schemeClr>
                </a:solidFill>
              </a:ln>
              <a:effectLst/>
            </c:spPr>
          </c:marker>
          <c:xVal>
            <c:numRef>
              <c:f>'ST-sensitivity'!$CS$17:$CS$23</c:f>
              <c:numCache>
                <c:formatCode>General</c:formatCode>
                <c:ptCount val="7"/>
                <c:pt idx="0">
                  <c:v>150</c:v>
                </c:pt>
                <c:pt idx="1">
                  <c:v>300</c:v>
                </c:pt>
                <c:pt idx="2">
                  <c:v>600</c:v>
                </c:pt>
                <c:pt idx="3">
                  <c:v>1200</c:v>
                </c:pt>
                <c:pt idx="4">
                  <c:v>2400</c:v>
                </c:pt>
                <c:pt idx="5">
                  <c:v>4800</c:v>
                </c:pt>
                <c:pt idx="6">
                  <c:v>9600</c:v>
                </c:pt>
              </c:numCache>
            </c:numRef>
          </c:xVal>
          <c:yVal>
            <c:numRef>
              <c:f>'ST-sensitivity'!$CT$17:$CT$23</c:f>
              <c:numCache>
                <c:formatCode>General</c:formatCode>
                <c:ptCount val="7"/>
                <c:pt idx="0">
                  <c:v>0.97243341268968464</c:v>
                </c:pt>
                <c:pt idx="1">
                  <c:v>1.0879427583890504</c:v>
                </c:pt>
                <c:pt idx="2">
                  <c:v>1.1468761051513541</c:v>
                </c:pt>
                <c:pt idx="3">
                  <c:v>1.1721656409354826</c:v>
                </c:pt>
                <c:pt idx="4">
                  <c:v>1.1808841707873761</c:v>
                </c:pt>
                <c:pt idx="5">
                  <c:v>1.1830119831161829</c:v>
                </c:pt>
                <c:pt idx="6">
                  <c:v>1.1838549944723795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5497-EF4E-B7BE-D90A86251AB7}"/>
            </c:ext>
          </c:extLst>
        </c:ser>
        <c:ser>
          <c:idx val="3"/>
          <c:order val="1"/>
          <c:tx>
            <c:strRef>
              <c:f>'ST-sensitivity'!$CU$16</c:f>
              <c:strCache>
                <c:ptCount val="1"/>
                <c:pt idx="0">
                  <c:v>Bingo</c:v>
                </c:pt>
              </c:strCache>
            </c:strRef>
          </c:tx>
          <c:spPr>
            <a:ln w="38100" cap="rnd">
              <a:solidFill>
                <a:schemeClr val="accent1"/>
              </a:solidFill>
              <a:prstDash val="solid"/>
              <a:round/>
            </a:ln>
            <a:effectLst/>
          </c:spPr>
          <c:marker>
            <c:symbol val="circle"/>
            <c:size val="8"/>
            <c:spPr>
              <a:solidFill>
                <a:schemeClr val="accent1"/>
              </a:solidFill>
              <a:ln w="12700">
                <a:solidFill>
                  <a:schemeClr val="accent1">
                    <a:lumMod val="50000"/>
                  </a:schemeClr>
                </a:solidFill>
              </a:ln>
              <a:effectLst/>
            </c:spPr>
          </c:marker>
          <c:xVal>
            <c:numRef>
              <c:f>'ST-sensitivity'!$CS$17:$CS$23</c:f>
              <c:numCache>
                <c:formatCode>General</c:formatCode>
                <c:ptCount val="7"/>
                <c:pt idx="0">
                  <c:v>150</c:v>
                </c:pt>
                <c:pt idx="1">
                  <c:v>300</c:v>
                </c:pt>
                <c:pt idx="2">
                  <c:v>600</c:v>
                </c:pt>
                <c:pt idx="3">
                  <c:v>1200</c:v>
                </c:pt>
                <c:pt idx="4">
                  <c:v>2400</c:v>
                </c:pt>
                <c:pt idx="5">
                  <c:v>4800</c:v>
                </c:pt>
                <c:pt idx="6">
                  <c:v>9600</c:v>
                </c:pt>
              </c:numCache>
            </c:numRef>
          </c:xVal>
          <c:yVal>
            <c:numRef>
              <c:f>'ST-sensitivity'!$CU$17:$CU$23</c:f>
              <c:numCache>
                <c:formatCode>General</c:formatCode>
                <c:ptCount val="7"/>
                <c:pt idx="0">
                  <c:v>0.80725874248017193</c:v>
                </c:pt>
                <c:pt idx="1">
                  <c:v>0.93831291064841227</c:v>
                </c:pt>
                <c:pt idx="2">
                  <c:v>1.0520455918743199</c:v>
                </c:pt>
                <c:pt idx="3">
                  <c:v>1.1432280705440736</c:v>
                </c:pt>
                <c:pt idx="4">
                  <c:v>1.1861222740304298</c:v>
                </c:pt>
                <c:pt idx="5">
                  <c:v>1.1989522156548695</c:v>
                </c:pt>
                <c:pt idx="6">
                  <c:v>1.200509156465865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5497-EF4E-B7BE-D90A86251AB7}"/>
            </c:ext>
          </c:extLst>
        </c:ser>
        <c:ser>
          <c:idx val="0"/>
          <c:order val="2"/>
          <c:tx>
            <c:strRef>
              <c:f>'ST-sensitivity'!$CV$16</c:f>
              <c:strCache>
                <c:ptCount val="1"/>
                <c:pt idx="0">
                  <c:v>MLOP</c:v>
                </c:pt>
              </c:strCache>
            </c:strRef>
          </c:tx>
          <c:spPr>
            <a:ln w="38100" cap="rnd">
              <a:solidFill>
                <a:srgbClr val="929000"/>
              </a:solidFill>
              <a:prstDash val="solid"/>
              <a:round/>
            </a:ln>
            <a:effectLst/>
          </c:spPr>
          <c:marker>
            <c:symbol val="circle"/>
            <c:size val="8"/>
            <c:spPr>
              <a:solidFill>
                <a:srgbClr val="929000"/>
              </a:solidFill>
              <a:ln w="12700">
                <a:solidFill>
                  <a:schemeClr val="accent4">
                    <a:lumMod val="50000"/>
                  </a:schemeClr>
                </a:solidFill>
              </a:ln>
              <a:effectLst/>
            </c:spPr>
          </c:marker>
          <c:xVal>
            <c:numRef>
              <c:f>'ST-sensitivity'!$CS$17:$CS$23</c:f>
              <c:numCache>
                <c:formatCode>General</c:formatCode>
                <c:ptCount val="7"/>
                <c:pt idx="0">
                  <c:v>150</c:v>
                </c:pt>
                <c:pt idx="1">
                  <c:v>300</c:v>
                </c:pt>
                <c:pt idx="2">
                  <c:v>600</c:v>
                </c:pt>
                <c:pt idx="3">
                  <c:v>1200</c:v>
                </c:pt>
                <c:pt idx="4">
                  <c:v>2400</c:v>
                </c:pt>
                <c:pt idx="5">
                  <c:v>4800</c:v>
                </c:pt>
                <c:pt idx="6">
                  <c:v>9600</c:v>
                </c:pt>
              </c:numCache>
            </c:numRef>
          </c:xVal>
          <c:yVal>
            <c:numRef>
              <c:f>'ST-sensitivity'!$CV$17:$CV$23</c:f>
              <c:numCache>
                <c:formatCode>General</c:formatCode>
                <c:ptCount val="7"/>
                <c:pt idx="0">
                  <c:v>0.8402811155073433</c:v>
                </c:pt>
                <c:pt idx="1">
                  <c:v>0.99928486419720453</c:v>
                </c:pt>
                <c:pt idx="2">
                  <c:v>1.1043708691127909</c:v>
                </c:pt>
                <c:pt idx="3">
                  <c:v>1.1689402038313679</c:v>
                </c:pt>
                <c:pt idx="4">
                  <c:v>1.1902479558020136</c:v>
                </c:pt>
                <c:pt idx="5">
                  <c:v>1.1960074334879809</c:v>
                </c:pt>
                <c:pt idx="6">
                  <c:v>1.1974786735920837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5497-EF4E-B7BE-D90A86251AB7}"/>
            </c:ext>
          </c:extLst>
        </c:ser>
        <c:ser>
          <c:idx val="6"/>
          <c:order val="3"/>
          <c:tx>
            <c:strRef>
              <c:f>'ST-sensitivity'!$CZ$16</c:f>
              <c:strCache>
                <c:ptCount val="1"/>
                <c:pt idx="0">
                  <c:v>Pythia</c:v>
                </c:pt>
              </c:strCache>
            </c:strRef>
          </c:tx>
          <c:spPr>
            <a:ln w="38100" cap="rnd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circle"/>
            <c:size val="11"/>
            <c:spPr>
              <a:solidFill>
                <a:srgbClr val="FFFF00"/>
              </a:solidFill>
              <a:ln w="28575">
                <a:solidFill>
                  <a:schemeClr val="tx1"/>
                </a:solidFill>
              </a:ln>
              <a:effectLst/>
            </c:spPr>
          </c:marker>
          <c:xVal>
            <c:numRef>
              <c:f>'ST-sensitivity'!$CS$17:$CS$23</c:f>
              <c:numCache>
                <c:formatCode>General</c:formatCode>
                <c:ptCount val="7"/>
                <c:pt idx="0">
                  <c:v>150</c:v>
                </c:pt>
                <c:pt idx="1">
                  <c:v>300</c:v>
                </c:pt>
                <c:pt idx="2">
                  <c:v>600</c:v>
                </c:pt>
                <c:pt idx="3">
                  <c:v>1200</c:v>
                </c:pt>
                <c:pt idx="4">
                  <c:v>2400</c:v>
                </c:pt>
                <c:pt idx="5">
                  <c:v>4800</c:v>
                </c:pt>
                <c:pt idx="6">
                  <c:v>9600</c:v>
                </c:pt>
              </c:numCache>
            </c:numRef>
          </c:xVal>
          <c:yVal>
            <c:numRef>
              <c:f>'ST-sensitivity'!$CZ$17:$CZ$23</c:f>
              <c:numCache>
                <c:formatCode>General</c:formatCode>
                <c:ptCount val="7"/>
                <c:pt idx="0">
                  <c:v>1.0089724469700405</c:v>
                </c:pt>
                <c:pt idx="1">
                  <c:v>1.1307710054646649</c:v>
                </c:pt>
                <c:pt idx="2">
                  <c:v>1.1836779145977339</c:v>
                </c:pt>
                <c:pt idx="3">
                  <c:v>1.2141541345792652</c:v>
                </c:pt>
                <c:pt idx="4">
                  <c:v>1.224211498438099</c:v>
                </c:pt>
                <c:pt idx="5">
                  <c:v>1.2264513238300003</c:v>
                </c:pt>
                <c:pt idx="6">
                  <c:v>1.2277639381864598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3-5497-EF4E-B7BE-D90A86251A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3785824"/>
        <c:axId val="153787456"/>
      </c:scatterChart>
      <c:valAx>
        <c:axId val="153785824"/>
        <c:scaling>
          <c:logBase val="2"/>
          <c:orientation val="minMax"/>
          <c:max val="12800"/>
          <c:min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Aptos Light" panose="020B0004020202020204" pitchFamily="34" charset="0"/>
                    <a:ea typeface="+mn-ea"/>
                    <a:cs typeface="+mn-cs"/>
                  </a:defRPr>
                </a:pPr>
                <a:r>
                  <a:rPr lang="en-GB"/>
                  <a:t>DRAM MTPS (in log scale)</a:t>
                </a:r>
              </a:p>
            </c:rich>
          </c:tx>
          <c:layout>
            <c:manualLayout>
              <c:xMode val="edge"/>
              <c:yMode val="edge"/>
              <c:x val="0.37812255278473444"/>
              <c:y val="0.9038770528615285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/>
                  </a:solidFill>
                  <a:latin typeface="Aptos Light" panose="020B0004020202020204" pitchFamily="34" charset="0"/>
                  <a:ea typeface="+mn-ea"/>
                  <a:cs typeface="+mn-cs"/>
                </a:defRPr>
              </a:pPr>
              <a:endParaRPr lang="en-GB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pPr>
            <a:endParaRPr lang="en-US"/>
          </a:p>
        </c:txPr>
        <c:crossAx val="153787456"/>
        <c:crosses val="autoZero"/>
        <c:crossBetween val="midCat"/>
        <c:majorUnit val="2"/>
      </c:valAx>
      <c:valAx>
        <c:axId val="153787456"/>
        <c:scaling>
          <c:orientation val="minMax"/>
          <c:max val="1.25"/>
          <c:min val="0.8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8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Aptos Light" panose="020B0004020202020204" pitchFamily="34" charset="0"/>
                    <a:ea typeface="+mn-ea"/>
                    <a:cs typeface="+mn-cs"/>
                  </a:defRPr>
                </a:pPr>
                <a:r>
                  <a:rPr lang="en-GB"/>
                  <a:t>Geomean speedup </a:t>
                </a:r>
              </a:p>
              <a:p>
                <a:pPr>
                  <a:defRPr/>
                </a:pPr>
                <a:r>
                  <a:rPr lang="en-GB"/>
                  <a:t>over no prefetching</a:t>
                </a:r>
              </a:p>
            </c:rich>
          </c:tx>
          <c:layout>
            <c:manualLayout>
              <c:xMode val="edge"/>
              <c:yMode val="edge"/>
              <c:x val="8.0844438621947342E-3"/>
              <c:y val="0.1663891436855785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/>
                  </a:solidFill>
                  <a:latin typeface="Aptos Light" panose="020B000402020202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pPr>
            <a:endParaRPr lang="en-US"/>
          </a:p>
        </c:txPr>
        <c:crossAx val="153785824"/>
        <c:crosses val="autoZero"/>
        <c:crossBetween val="midCat"/>
      </c:val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2000" b="0" i="0">
          <a:solidFill>
            <a:schemeClr val="tx1"/>
          </a:solidFill>
          <a:latin typeface="Aptos Light" panose="020B0004020202020204" pitchFamily="34" charset="0"/>
        </a:defRPr>
      </a:pPr>
      <a:endParaRPr lang="en-U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7095362743223175"/>
          <c:y val="7.8255339902079682E-2"/>
          <c:w val="0.81334050159627636"/>
          <c:h val="0.8097764095949494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'1C'!$JT$12</c:f>
              <c:strCache>
                <c:ptCount val="1"/>
                <c:pt idx="0">
                  <c:v>Hermes</c:v>
                </c:pt>
              </c:strCache>
            </c:strRef>
          </c:tx>
          <c:spPr>
            <a:solidFill>
              <a:srgbClr val="ED7D31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'1C'!$JS$13:$JS$18</c:f>
              <c:strCache>
                <c:ptCount val="6"/>
                <c:pt idx="0">
                  <c:v>SPEC06</c:v>
                </c:pt>
                <c:pt idx="1">
                  <c:v>SPEC17</c:v>
                </c:pt>
                <c:pt idx="2">
                  <c:v>PARSEC</c:v>
                </c:pt>
                <c:pt idx="3">
                  <c:v>Ligra</c:v>
                </c:pt>
                <c:pt idx="4">
                  <c:v>CVP</c:v>
                </c:pt>
                <c:pt idx="5">
                  <c:v>AVG</c:v>
                </c:pt>
              </c:strCache>
            </c:strRef>
          </c:cat>
          <c:val>
            <c:numRef>
              <c:f>'1C'!$JT$13:$JT$18</c:f>
              <c:numCache>
                <c:formatCode>0.00%</c:formatCode>
                <c:ptCount val="6"/>
                <c:pt idx="0">
                  <c:v>5.680496263835174E-2</c:v>
                </c:pt>
                <c:pt idx="1">
                  <c:v>2.9895445683178343E-2</c:v>
                </c:pt>
                <c:pt idx="2">
                  <c:v>0.27038208421009258</c:v>
                </c:pt>
                <c:pt idx="3">
                  <c:v>7.2652813816861103E-2</c:v>
                </c:pt>
                <c:pt idx="4">
                  <c:v>6.2029101912306039E-2</c:v>
                </c:pt>
                <c:pt idx="5">
                  <c:v>5.5441151982855971E-2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458-714C-A33E-4E1021F04CC5}"/>
            </c:ext>
          </c:extLst>
        </c:ser>
        <c:ser>
          <c:idx val="1"/>
          <c:order val="1"/>
          <c:tx>
            <c:strRef>
              <c:f>'1C'!$JU$12</c:f>
              <c:strCache>
                <c:ptCount val="1"/>
                <c:pt idx="0">
                  <c:v>Pythia</c:v>
                </c:pt>
              </c:strCache>
            </c:strRef>
          </c:tx>
          <c:spPr>
            <a:solidFill>
              <a:srgbClr val="4472C4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'1C'!$JS$13:$JS$18</c:f>
              <c:strCache>
                <c:ptCount val="6"/>
                <c:pt idx="0">
                  <c:v>SPEC06</c:v>
                </c:pt>
                <c:pt idx="1">
                  <c:v>SPEC17</c:v>
                </c:pt>
                <c:pt idx="2">
                  <c:v>PARSEC</c:v>
                </c:pt>
                <c:pt idx="3">
                  <c:v>Ligra</c:v>
                </c:pt>
                <c:pt idx="4">
                  <c:v>CVP</c:v>
                </c:pt>
                <c:pt idx="5">
                  <c:v>AVG</c:v>
                </c:pt>
              </c:strCache>
            </c:strRef>
          </c:cat>
          <c:val>
            <c:numRef>
              <c:f>'1C'!$JU$13:$JU$18</c:f>
              <c:numCache>
                <c:formatCode>0.00%</c:formatCode>
                <c:ptCount val="6"/>
                <c:pt idx="0">
                  <c:v>0.41861510559128073</c:v>
                </c:pt>
                <c:pt idx="1">
                  <c:v>0.24079544644193435</c:v>
                </c:pt>
                <c:pt idx="2">
                  <c:v>0.48616837229865795</c:v>
                </c:pt>
                <c:pt idx="3">
                  <c:v>0.37302095595573981</c:v>
                </c:pt>
                <c:pt idx="4">
                  <c:v>0.52322689681644596</c:v>
                </c:pt>
                <c:pt idx="5">
                  <c:v>0.38511861430126659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458-714C-A33E-4E1021F04CC5}"/>
            </c:ext>
          </c:extLst>
        </c:ser>
        <c:ser>
          <c:idx val="2"/>
          <c:order val="2"/>
          <c:tx>
            <c:strRef>
              <c:f>'1C'!$JV$12</c:f>
              <c:strCache>
                <c:ptCount val="1"/>
                <c:pt idx="0">
                  <c:v>Pythia + Hermes</c:v>
                </c:pt>
              </c:strCache>
            </c:strRef>
          </c:tx>
          <c:spPr>
            <a:solidFill>
              <a:sysClr val="windowText" lastClr="00000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'1C'!$JS$13:$JS$18</c:f>
              <c:strCache>
                <c:ptCount val="6"/>
                <c:pt idx="0">
                  <c:v>SPEC06</c:v>
                </c:pt>
                <c:pt idx="1">
                  <c:v>SPEC17</c:v>
                </c:pt>
                <c:pt idx="2">
                  <c:v>PARSEC</c:v>
                </c:pt>
                <c:pt idx="3">
                  <c:v>Ligra</c:v>
                </c:pt>
                <c:pt idx="4">
                  <c:v>CVP</c:v>
                </c:pt>
                <c:pt idx="5">
                  <c:v>AVG</c:v>
                </c:pt>
              </c:strCache>
            </c:strRef>
          </c:cat>
          <c:val>
            <c:numRef>
              <c:f>'1C'!$JV$13:$JV$18</c:f>
              <c:numCache>
                <c:formatCode>0.00%</c:formatCode>
                <c:ptCount val="6"/>
                <c:pt idx="0">
                  <c:v>0.4751081972624609</c:v>
                </c:pt>
                <c:pt idx="1">
                  <c:v>0.27920928913294168</c:v>
                </c:pt>
                <c:pt idx="2">
                  <c:v>0.65692914968598137</c:v>
                </c:pt>
                <c:pt idx="3">
                  <c:v>0.41847016586638813</c:v>
                </c:pt>
                <c:pt idx="4">
                  <c:v>0.60518267047915386</c:v>
                </c:pt>
                <c:pt idx="5">
                  <c:v>0.44428150675541156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458-714C-A33E-4E1021F04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27"/>
        <c:axId val="1696996847"/>
        <c:axId val="1698432975"/>
      </c:barChart>
      <c:catAx>
        <c:axId val="169699684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US"/>
          </a:p>
        </c:txPr>
        <c:crossAx val="1698432975"/>
        <c:crosses val="autoZero"/>
        <c:auto val="1"/>
        <c:lblAlgn val="ctr"/>
        <c:lblOffset val="100"/>
        <c:noMultiLvlLbl val="0"/>
      </c:catAx>
      <c:valAx>
        <c:axId val="169843297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Corbel" panose="020B0503020204020204" pitchFamily="34" charset="0"/>
                    <a:ea typeface="+mn-ea"/>
                    <a:cs typeface="+mn-cs"/>
                  </a:defRPr>
                </a:pPr>
                <a:r>
                  <a:rPr lang="en-GB" sz="1800" dirty="0">
                    <a:solidFill>
                      <a:srgbClr val="0000FF"/>
                    </a:solidFill>
                  </a:rPr>
                  <a:t>% increase in main memory requests</a:t>
                </a:r>
              </a:p>
              <a:p>
                <a:pPr>
                  <a:defRPr sz="1800"/>
                </a:pPr>
                <a:r>
                  <a:rPr lang="en-GB" sz="1800" dirty="0"/>
                  <a:t>over the No-prefetching system</a:t>
                </a:r>
              </a:p>
            </c:rich>
          </c:tx>
          <c:layout>
            <c:manualLayout>
              <c:xMode val="edge"/>
              <c:yMode val="edge"/>
              <c:x val="1.1059705512973451E-2"/>
              <c:y val="9.8721028878190731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Corbel" panose="020B050302020402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US"/>
          </a:p>
        </c:txPr>
        <c:crossAx val="1696996847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0.25062860022240052"/>
          <c:y val="0"/>
          <c:w val="0.54728810649592352"/>
          <c:h val="8.578393668881877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Corbel" panose="020B0503020204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2000">
          <a:solidFill>
            <a:schemeClr val="tx1"/>
          </a:solidFill>
          <a:latin typeface="Corbel" panose="020B0503020204020204" pitchFamily="34" charset="0"/>
        </a:defRPr>
      </a:pPr>
      <a:endParaRPr lang="en-US"/>
    </a:p>
  </c:txPr>
  <c:externalData r:id="rId4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1228651897682352"/>
          <c:y val="4.4119516011768854E-2"/>
          <c:w val="0.73337960643786149"/>
          <c:h val="0.77107384356291675"/>
        </c:manualLayout>
      </c:layout>
      <c:scatterChart>
        <c:scatterStyle val="smoothMarker"/>
        <c:varyColors val="0"/>
        <c:ser>
          <c:idx val="0"/>
          <c:order val="0"/>
          <c:tx>
            <c:strRef>
              <c:f>'1C_sensitivity'!$DM$16</c:f>
              <c:strCache>
                <c:ptCount val="1"/>
                <c:pt idx="0">
                  <c:v>Pythia</c:v>
                </c:pt>
              </c:strCache>
            </c:strRef>
          </c:tx>
          <c:spPr>
            <a:ln w="44450" cap="rnd">
              <a:solidFill>
                <a:schemeClr val="accent1"/>
              </a:solidFill>
              <a:round/>
            </a:ln>
            <a:effectLst/>
          </c:spPr>
          <c:marker>
            <c:symbol val="triangle"/>
            <c:size val="14"/>
            <c:spPr>
              <a:solidFill>
                <a:schemeClr val="accent6">
                  <a:lumMod val="20000"/>
                  <a:lumOff val="80000"/>
                </a:schemeClr>
              </a:solidFill>
              <a:ln w="22225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</c:marker>
          <c:xVal>
            <c:numRef>
              <c:f>'1C_sensitivity'!$DL$17:$DL$23</c:f>
              <c:numCache>
                <c:formatCode>General</c:formatCode>
                <c:ptCount val="7"/>
                <c:pt idx="0">
                  <c:v>200</c:v>
                </c:pt>
                <c:pt idx="1">
                  <c:v>400</c:v>
                </c:pt>
                <c:pt idx="2">
                  <c:v>800</c:v>
                </c:pt>
                <c:pt idx="3">
                  <c:v>1600</c:v>
                </c:pt>
                <c:pt idx="4">
                  <c:v>3200</c:v>
                </c:pt>
                <c:pt idx="5">
                  <c:v>6400</c:v>
                </c:pt>
                <c:pt idx="6">
                  <c:v>12800</c:v>
                </c:pt>
              </c:numCache>
            </c:numRef>
          </c:xVal>
          <c:yVal>
            <c:numRef>
              <c:f>'1C_sensitivity'!$DM$17:$DM$23</c:f>
              <c:numCache>
                <c:formatCode>General</c:formatCode>
                <c:ptCount val="7"/>
                <c:pt idx="0">
                  <c:v>0.90608419318314803</c:v>
                </c:pt>
                <c:pt idx="1">
                  <c:v>1.0297095740747912</c:v>
                </c:pt>
                <c:pt idx="2">
                  <c:v>1.1214855518485543</c:v>
                </c:pt>
                <c:pt idx="3">
                  <c:v>1.1842356739604609</c:v>
                </c:pt>
                <c:pt idx="4">
                  <c:v>1.2034179298429193</c:v>
                </c:pt>
                <c:pt idx="5">
                  <c:v>1.2051135002346152</c:v>
                </c:pt>
                <c:pt idx="6">
                  <c:v>1.2044401330082033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81CF-A941-BB5D-7A9EDC252B24}"/>
            </c:ext>
          </c:extLst>
        </c:ser>
        <c:ser>
          <c:idx val="1"/>
          <c:order val="1"/>
          <c:tx>
            <c:strRef>
              <c:f>'1C_sensitivity'!$DN$16</c:f>
              <c:strCache>
                <c:ptCount val="1"/>
                <c:pt idx="0">
                  <c:v>Hermes</c:v>
                </c:pt>
              </c:strCache>
            </c:strRef>
          </c:tx>
          <c:spPr>
            <a:ln w="44450" cap="rnd">
              <a:solidFill>
                <a:schemeClr val="accent2"/>
              </a:solidFill>
              <a:round/>
            </a:ln>
            <a:effectLst/>
          </c:spPr>
          <c:marker>
            <c:symbol val="diamond"/>
            <c:size val="15"/>
            <c:spPr>
              <a:solidFill>
                <a:schemeClr val="accent2"/>
              </a:solidFill>
              <a:ln w="25400">
                <a:solidFill>
                  <a:schemeClr val="tx1"/>
                </a:solidFill>
              </a:ln>
              <a:effectLst/>
            </c:spPr>
          </c:marker>
          <c:xVal>
            <c:numRef>
              <c:f>'1C_sensitivity'!$DL$17:$DL$23</c:f>
              <c:numCache>
                <c:formatCode>General</c:formatCode>
                <c:ptCount val="7"/>
                <c:pt idx="0">
                  <c:v>200</c:v>
                </c:pt>
                <c:pt idx="1">
                  <c:v>400</c:v>
                </c:pt>
                <c:pt idx="2">
                  <c:v>800</c:v>
                </c:pt>
                <c:pt idx="3">
                  <c:v>1600</c:v>
                </c:pt>
                <c:pt idx="4">
                  <c:v>3200</c:v>
                </c:pt>
                <c:pt idx="5">
                  <c:v>6400</c:v>
                </c:pt>
                <c:pt idx="6">
                  <c:v>12800</c:v>
                </c:pt>
              </c:numCache>
            </c:numRef>
          </c:xVal>
          <c:yVal>
            <c:numRef>
              <c:f>'1C_sensitivity'!$DN$17:$DN$23</c:f>
              <c:numCache>
                <c:formatCode>General</c:formatCode>
                <c:ptCount val="7"/>
                <c:pt idx="0">
                  <c:v>0.99513465218394548</c:v>
                </c:pt>
                <c:pt idx="1">
                  <c:v>1.0580698971081226</c:v>
                </c:pt>
                <c:pt idx="2">
                  <c:v>1.0896493972833718</c:v>
                </c:pt>
                <c:pt idx="3">
                  <c:v>1.1085083300990686</c:v>
                </c:pt>
                <c:pt idx="4">
                  <c:v>1.1150078010146012</c:v>
                </c:pt>
                <c:pt idx="5">
                  <c:v>1.117399750561247</c:v>
                </c:pt>
                <c:pt idx="6">
                  <c:v>1.1168046375150245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81CF-A941-BB5D-7A9EDC252B24}"/>
            </c:ext>
          </c:extLst>
        </c:ser>
        <c:ser>
          <c:idx val="2"/>
          <c:order val="2"/>
          <c:tx>
            <c:strRef>
              <c:f>'1C_sensitivity'!$DO$16</c:f>
              <c:strCache>
                <c:ptCount val="1"/>
                <c:pt idx="0">
                  <c:v>Pythia+Hermes</c:v>
                </c:pt>
              </c:strCache>
            </c:strRef>
          </c:tx>
          <c:spPr>
            <a:ln w="44450" cap="rnd">
              <a:solidFill>
                <a:sysClr val="windowText" lastClr="000000"/>
              </a:solidFill>
              <a:round/>
            </a:ln>
            <a:effectLst/>
          </c:spPr>
          <c:marker>
            <c:symbol val="circle"/>
            <c:size val="14"/>
            <c:spPr>
              <a:solidFill>
                <a:srgbClr val="FFFF00"/>
              </a:solidFill>
              <a:ln w="31750">
                <a:solidFill>
                  <a:schemeClr val="tx1"/>
                </a:solidFill>
              </a:ln>
              <a:effectLst/>
            </c:spPr>
          </c:marker>
          <c:xVal>
            <c:numRef>
              <c:f>'1C_sensitivity'!$DL$17:$DL$23</c:f>
              <c:numCache>
                <c:formatCode>General</c:formatCode>
                <c:ptCount val="7"/>
                <c:pt idx="0">
                  <c:v>200</c:v>
                </c:pt>
                <c:pt idx="1">
                  <c:v>400</c:v>
                </c:pt>
                <c:pt idx="2">
                  <c:v>800</c:v>
                </c:pt>
                <c:pt idx="3">
                  <c:v>1600</c:v>
                </c:pt>
                <c:pt idx="4">
                  <c:v>3200</c:v>
                </c:pt>
                <c:pt idx="5">
                  <c:v>6400</c:v>
                </c:pt>
                <c:pt idx="6">
                  <c:v>12800</c:v>
                </c:pt>
              </c:numCache>
            </c:numRef>
          </c:xVal>
          <c:yVal>
            <c:numRef>
              <c:f>'1C_sensitivity'!$DO$17:$DO$23</c:f>
              <c:numCache>
                <c:formatCode>General</c:formatCode>
                <c:ptCount val="7"/>
                <c:pt idx="0">
                  <c:v>0.96844995795894095</c:v>
                </c:pt>
                <c:pt idx="1">
                  <c:v>1.068169897</c:v>
                </c:pt>
                <c:pt idx="2">
                  <c:v>1.1608000664466931</c:v>
                </c:pt>
                <c:pt idx="3">
                  <c:v>1.2324614429398084</c:v>
                </c:pt>
                <c:pt idx="4">
                  <c:v>1.2573588609599857</c:v>
                </c:pt>
                <c:pt idx="5">
                  <c:v>1.2593398752923024</c:v>
                </c:pt>
                <c:pt idx="6">
                  <c:v>1.2582983970838266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81CF-A941-BB5D-7A9EDC252B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52949648"/>
        <c:axId val="1027183680"/>
      </c:scatterChart>
      <c:valAx>
        <c:axId val="552949648"/>
        <c:scaling>
          <c:logBase val="2"/>
          <c:orientation val="minMax"/>
          <c:max val="12800"/>
          <c:min val="200"/>
        </c:scaling>
        <c:delete val="0"/>
        <c:axPos val="b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/>
                    </a:solidFill>
                    <a:latin typeface="Corbel" panose="020B0503020204020204" pitchFamily="34" charset="0"/>
                    <a:ea typeface="+mn-ea"/>
                    <a:cs typeface="+mn-cs"/>
                  </a:defRPr>
                </a:pPr>
                <a:r>
                  <a:rPr lang="en-GB" dirty="0"/>
                  <a:t>Main Memory Bandwidth (in MT/s)</a:t>
                </a:r>
              </a:p>
            </c:rich>
          </c:tx>
          <c:layout>
            <c:manualLayout>
              <c:xMode val="edge"/>
              <c:yMode val="edge"/>
              <c:x val="0.31958243294396937"/>
              <c:y val="0.9245374596332237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/>
                  </a:solidFill>
                  <a:latin typeface="Corbel" panose="020B050302020402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US"/>
          </a:p>
        </c:txPr>
        <c:crossAx val="1027183680"/>
        <c:crosses val="autoZero"/>
        <c:crossBetween val="midCat"/>
        <c:majorUnit val="2"/>
      </c:valAx>
      <c:valAx>
        <c:axId val="1027183680"/>
        <c:scaling>
          <c:orientation val="minMax"/>
          <c:min val="0.9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 algn="ctr" rtl="0">
                  <a:defRPr sz="2400" b="0" i="0" u="none" strike="noStrike" kern="1200" baseline="0">
                    <a:solidFill>
                      <a:schemeClr val="tx1"/>
                    </a:solidFill>
                    <a:latin typeface="Corbel" panose="020B0503020204020204" pitchFamily="34" charset="0"/>
                    <a:ea typeface="+mn-ea"/>
                    <a:cs typeface="+mn-cs"/>
                  </a:defRPr>
                </a:pPr>
                <a:r>
                  <a:rPr lang="en-GB"/>
                  <a:t>Geomean speedup </a:t>
                </a:r>
              </a:p>
              <a:p>
                <a:pPr algn="ctr" rtl="0">
                  <a:defRPr/>
                </a:pPr>
                <a:r>
                  <a:rPr lang="en-GB"/>
                  <a:t>over the No-prefetching system</a:t>
                </a:r>
                <a:endParaRPr lang="en-IN"/>
              </a:p>
            </c:rich>
          </c:tx>
          <c:layout>
            <c:manualLayout>
              <c:xMode val="edge"/>
              <c:yMode val="edge"/>
              <c:x val="3.2168637787672113E-4"/>
              <c:y val="8.2889794106356537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 algn="ctr" rtl="0">
                <a:defRPr sz="2400" b="0" i="0" u="none" strike="noStrike" kern="1200" baseline="0">
                  <a:solidFill>
                    <a:schemeClr val="tx1"/>
                  </a:solidFill>
                  <a:latin typeface="Corbel" panose="020B050302020402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US"/>
          </a:p>
        </c:txPr>
        <c:crossAx val="552949648"/>
        <c:crosses val="autoZero"/>
        <c:crossBetween val="midCat"/>
      </c:val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 sz="2400">
          <a:solidFill>
            <a:schemeClr val="tx1"/>
          </a:solidFill>
          <a:latin typeface="Corbel" panose="020B0503020204020204" pitchFamily="34" charset="0"/>
        </a:defRPr>
      </a:pPr>
      <a:endParaRPr lang="en-US"/>
    </a:p>
  </c:txPr>
  <c:externalData r:id="rId4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8680643879999953"/>
          <c:y val="0.10913044481039168"/>
          <c:w val="0.79056687626190825"/>
          <c:h val="0.71300222797282153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'1C_sensitivity'!$AU$24</c:f>
              <c:strCache>
                <c:ptCount val="1"/>
                <c:pt idx="0">
                  <c:v>Prefetcher-only</c:v>
                </c:pt>
              </c:strCache>
            </c:strRef>
          </c:tx>
          <c:spPr>
            <a:solidFill>
              <a:sysClr val="window" lastClr="FFFFFF">
                <a:lumMod val="85000"/>
              </a:sys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'1C_sensitivity'!$AT$25:$AT$29</c:f>
              <c:strCache>
                <c:ptCount val="5"/>
                <c:pt idx="0">
                  <c:v>Pythia</c:v>
                </c:pt>
                <c:pt idx="1">
                  <c:v>Bingo</c:v>
                </c:pt>
                <c:pt idx="2">
                  <c:v>SPP</c:v>
                </c:pt>
                <c:pt idx="3">
                  <c:v>MLOP</c:v>
                </c:pt>
                <c:pt idx="4">
                  <c:v>SMS</c:v>
                </c:pt>
              </c:strCache>
            </c:strRef>
          </c:cat>
          <c:val>
            <c:numRef>
              <c:f>'1C_sensitivity'!$AU$25:$AU$29</c:f>
              <c:numCache>
                <c:formatCode>General</c:formatCode>
                <c:ptCount val="5"/>
                <c:pt idx="0">
                  <c:v>1.2034179298429193</c:v>
                </c:pt>
                <c:pt idx="1">
                  <c:v>1.193702020318959</c:v>
                </c:pt>
                <c:pt idx="2">
                  <c:v>1.1442631354656498</c:v>
                </c:pt>
                <c:pt idx="3">
                  <c:v>1.1347241990533141</c:v>
                </c:pt>
                <c:pt idx="4">
                  <c:v>1.0567775077033512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F74-4548-B303-472DD72658D8}"/>
            </c:ext>
          </c:extLst>
        </c:ser>
        <c:ser>
          <c:idx val="3"/>
          <c:order val="1"/>
          <c:tx>
            <c:strRef>
              <c:f>'1C_sensitivity'!$AV$24</c:f>
              <c:strCache>
                <c:ptCount val="1"/>
                <c:pt idx="0">
                  <c:v>Prefetcher + Hermes</c:v>
                </c:pt>
              </c:strCache>
            </c:strRef>
          </c:tx>
          <c:spPr>
            <a:solidFill>
              <a:sysClr val="windowText" lastClr="00000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'1C_sensitivity'!$AT$25:$AT$29</c:f>
              <c:strCache>
                <c:ptCount val="5"/>
                <c:pt idx="0">
                  <c:v>Pythia</c:v>
                </c:pt>
                <c:pt idx="1">
                  <c:v>Bingo</c:v>
                </c:pt>
                <c:pt idx="2">
                  <c:v>SPP</c:v>
                </c:pt>
                <c:pt idx="3">
                  <c:v>MLOP</c:v>
                </c:pt>
                <c:pt idx="4">
                  <c:v>SMS</c:v>
                </c:pt>
              </c:strCache>
            </c:strRef>
          </c:cat>
          <c:val>
            <c:numRef>
              <c:f>'1C_sensitivity'!$AV$25:$AV$29</c:f>
              <c:numCache>
                <c:formatCode>General</c:formatCode>
                <c:ptCount val="5"/>
                <c:pt idx="0">
                  <c:v>1.2573588609599857</c:v>
                </c:pt>
                <c:pt idx="1">
                  <c:v>1.2554302804063777</c:v>
                </c:pt>
                <c:pt idx="2">
                  <c:v>1.1947812094098638</c:v>
                </c:pt>
                <c:pt idx="3">
                  <c:v>1.2104023536225561</c:v>
                </c:pt>
                <c:pt idx="4">
                  <c:v>1.1341604361865578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F74-4548-B303-472DD72658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96996847"/>
        <c:axId val="1698432975"/>
      </c:barChart>
      <c:catAx>
        <c:axId val="169699684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US"/>
          </a:p>
        </c:txPr>
        <c:crossAx val="1698432975"/>
        <c:crosses val="autoZero"/>
        <c:auto val="1"/>
        <c:lblAlgn val="ctr"/>
        <c:lblOffset val="100"/>
        <c:noMultiLvlLbl val="0"/>
      </c:catAx>
      <c:valAx>
        <c:axId val="1698432975"/>
        <c:scaling>
          <c:orientation val="minMax"/>
          <c:min val="1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/>
                    </a:solidFill>
                    <a:latin typeface="Corbel" panose="020B0503020204020204" pitchFamily="34" charset="0"/>
                    <a:ea typeface="+mn-ea"/>
                    <a:cs typeface="+mn-cs"/>
                  </a:defRPr>
                </a:pPr>
                <a:r>
                  <a:rPr lang="en-GB"/>
                  <a:t>Geomean speedup </a:t>
                </a:r>
                <a:endParaRPr lang="en-IN"/>
              </a:p>
              <a:p>
                <a:pPr>
                  <a:defRPr/>
                </a:pPr>
                <a:r>
                  <a:rPr lang="en-GB"/>
                  <a:t>over the No-prefetching system </a:t>
                </a:r>
                <a:endParaRPr lang="en-IN"/>
              </a:p>
            </c:rich>
          </c:tx>
          <c:layout>
            <c:manualLayout>
              <c:xMode val="edge"/>
              <c:yMode val="edge"/>
              <c:x val="1.9835267111670096E-3"/>
              <c:y val="9.5011831781132802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/>
                  </a:solidFill>
                  <a:latin typeface="Corbel" panose="020B0503020204020204" pitchFamily="34" charset="0"/>
                  <a:ea typeface="+mn-ea"/>
                  <a:cs typeface="+mn-cs"/>
                </a:defRPr>
              </a:pPr>
              <a:endParaRPr lang="en-IN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US"/>
          </a:p>
        </c:txPr>
        <c:crossAx val="1696996847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0.23952678671708286"/>
          <c:y val="2.3432923257176333E-3"/>
          <c:w val="0.70656115289412436"/>
          <c:h val="8.20200286914926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/>
              </a:solidFill>
              <a:latin typeface="Corbel" panose="020B0503020204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2400">
          <a:solidFill>
            <a:schemeClr val="tx1"/>
          </a:solidFill>
          <a:latin typeface="Corbel" panose="020B0503020204020204" pitchFamily="34" charset="0"/>
        </a:defRPr>
      </a:pPr>
      <a:endParaRPr lang="en-US"/>
    </a:p>
  </c:txPr>
  <c:externalData r:id="rId4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[dmf_micro22_2.xlsx]1C!PivotTable3</c:name>
    <c:fmtId val="-1"/>
  </c:pivotSource>
  <c:chart>
    <c:autoTitleDeleted val="0"/>
    <c:pivotFmts>
      <c:pivotFmt>
        <c:idx val="0"/>
        <c:spPr>
          <a:solidFill>
            <a:schemeClr val="tx1"/>
          </a:solidFill>
          <a:ln>
            <a:solidFill>
              <a:schemeClr val="tx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Alegreya Sans" pitchFamily="2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Alegreya Sans" pitchFamily="2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3"/>
            </a:solidFill>
            <a:ln w="9525">
              <a:solidFill>
                <a:schemeClr val="accent3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Alegreya Sans" pitchFamily="2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tx1"/>
          </a:solidFill>
          <a:ln>
            <a:solidFill>
              <a:schemeClr val="tx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Alegreya Sans" pitchFamily="2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Alegreya Sans" pitchFamily="2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3"/>
            </a:solidFill>
            <a:ln w="9525">
              <a:solidFill>
                <a:schemeClr val="accent3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Alegreya Sans" pitchFamily="2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tx1"/>
          </a:solidFill>
          <a:ln>
            <a:solidFill>
              <a:schemeClr val="tx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Alegreya Sans" pitchFamily="2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Alegreya Sans" pitchFamily="2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3"/>
            </a:solidFill>
            <a:ln w="9525">
              <a:solidFill>
                <a:schemeClr val="accent3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Alegreya Sans" pitchFamily="2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>
        <c:manualLayout>
          <c:layoutTarget val="inner"/>
          <c:xMode val="edge"/>
          <c:yMode val="edge"/>
          <c:x val="0.1436779296026961"/>
          <c:y val="3.4168644591749266E-2"/>
          <c:w val="0.76988841097105865"/>
          <c:h val="0.5648929333695866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'1C'!$EO$53:$EO$54</c:f>
              <c:strCache>
                <c:ptCount val="1"/>
                <c:pt idx="0">
                  <c:v>Blocking</c:v>
                </c:pt>
              </c:strCache>
            </c:strRef>
          </c:tx>
          <c:spPr>
            <a:solidFill>
              <a:schemeClr val="tx1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multiLvlStrRef>
              <c:f>'1C'!$EN$55:$EN$73</c:f>
              <c:multiLvlStrCache>
                <c:ptCount val="12"/>
                <c:lvl>
                  <c:pt idx="0">
                    <c:v>No-prefetching</c:v>
                  </c:pt>
                  <c:pt idx="1">
                    <c:v>Pythia </c:v>
                  </c:pt>
                  <c:pt idx="2">
                    <c:v>No-prefetching</c:v>
                  </c:pt>
                  <c:pt idx="3">
                    <c:v>Pythia </c:v>
                  </c:pt>
                  <c:pt idx="4">
                    <c:v>No-prefetching</c:v>
                  </c:pt>
                  <c:pt idx="5">
                    <c:v>Pythia </c:v>
                  </c:pt>
                  <c:pt idx="6">
                    <c:v>No-prefetching</c:v>
                  </c:pt>
                  <c:pt idx="7">
                    <c:v>Pythia </c:v>
                  </c:pt>
                  <c:pt idx="8">
                    <c:v>No-prefetching</c:v>
                  </c:pt>
                  <c:pt idx="9">
                    <c:v>Pythia </c:v>
                  </c:pt>
                  <c:pt idx="10">
                    <c:v>No-prefetching</c:v>
                  </c:pt>
                  <c:pt idx="11">
                    <c:v>Pythia </c:v>
                  </c:pt>
                </c:lvl>
                <c:lvl>
                  <c:pt idx="0">
                    <c:v>SPEC06</c:v>
                  </c:pt>
                  <c:pt idx="2">
                    <c:v>SPEC17</c:v>
                  </c:pt>
                  <c:pt idx="4">
                    <c:v>PARSEC</c:v>
                  </c:pt>
                  <c:pt idx="6">
                    <c:v>Ligra</c:v>
                  </c:pt>
                  <c:pt idx="8">
                    <c:v>CVP</c:v>
                  </c:pt>
                  <c:pt idx="10">
                    <c:v>AVG</c:v>
                  </c:pt>
                </c:lvl>
              </c:multiLvlStrCache>
            </c:multiLvlStrRef>
          </c:cat>
          <c:val>
            <c:numRef>
              <c:f>'1C'!$EO$55:$EO$73</c:f>
              <c:numCache>
                <c:formatCode>General</c:formatCode>
                <c:ptCount val="12"/>
                <c:pt idx="0">
                  <c:v>0.59585518516415181</c:v>
                </c:pt>
                <c:pt idx="1">
                  <c:v>0.2715596563891598</c:v>
                </c:pt>
                <c:pt idx="2">
                  <c:v>0.50345065955083734</c:v>
                </c:pt>
                <c:pt idx="3">
                  <c:v>0.19754606492471877</c:v>
                </c:pt>
                <c:pt idx="4">
                  <c:v>0.64046019762676787</c:v>
                </c:pt>
                <c:pt idx="5">
                  <c:v>0.42323355802356716</c:v>
                </c:pt>
                <c:pt idx="6">
                  <c:v>0.68078460697886323</c:v>
                </c:pt>
                <c:pt idx="7">
                  <c:v>0.23748447242690371</c:v>
                </c:pt>
                <c:pt idx="8">
                  <c:v>0.71750680183208437</c:v>
                </c:pt>
                <c:pt idx="9">
                  <c:v>0.56666449562521315</c:v>
                </c:pt>
                <c:pt idx="10">
                  <c:v>0.63333743831670775</c:v>
                </c:pt>
                <c:pt idx="11">
                  <c:v>0.35496629485711795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8E-6748-8BFC-02AE24D888DF}"/>
            </c:ext>
          </c:extLst>
        </c:ser>
        <c:ser>
          <c:idx val="1"/>
          <c:order val="1"/>
          <c:tx>
            <c:strRef>
              <c:f>'1C'!$EP$53:$EP$54</c:f>
              <c:strCache>
                <c:ptCount val="1"/>
                <c:pt idx="0">
                  <c:v>Non-blocking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multiLvlStrRef>
              <c:f>'1C'!$EN$55:$EN$73</c:f>
              <c:multiLvlStrCache>
                <c:ptCount val="12"/>
                <c:lvl>
                  <c:pt idx="0">
                    <c:v>No-prefetching</c:v>
                  </c:pt>
                  <c:pt idx="1">
                    <c:v>Pythia </c:v>
                  </c:pt>
                  <c:pt idx="2">
                    <c:v>No-prefetching</c:v>
                  </c:pt>
                  <c:pt idx="3">
                    <c:v>Pythia </c:v>
                  </c:pt>
                  <c:pt idx="4">
                    <c:v>No-prefetching</c:v>
                  </c:pt>
                  <c:pt idx="5">
                    <c:v>Pythia </c:v>
                  </c:pt>
                  <c:pt idx="6">
                    <c:v>No-prefetching</c:v>
                  </c:pt>
                  <c:pt idx="7">
                    <c:v>Pythia </c:v>
                  </c:pt>
                  <c:pt idx="8">
                    <c:v>No-prefetching</c:v>
                  </c:pt>
                  <c:pt idx="9">
                    <c:v>Pythia </c:v>
                  </c:pt>
                  <c:pt idx="10">
                    <c:v>No-prefetching</c:v>
                  </c:pt>
                  <c:pt idx="11">
                    <c:v>Pythia </c:v>
                  </c:pt>
                </c:lvl>
                <c:lvl>
                  <c:pt idx="0">
                    <c:v>SPEC06</c:v>
                  </c:pt>
                  <c:pt idx="2">
                    <c:v>SPEC17</c:v>
                  </c:pt>
                  <c:pt idx="4">
                    <c:v>PARSEC</c:v>
                  </c:pt>
                  <c:pt idx="6">
                    <c:v>Ligra</c:v>
                  </c:pt>
                  <c:pt idx="8">
                    <c:v>CVP</c:v>
                  </c:pt>
                  <c:pt idx="10">
                    <c:v>AVG</c:v>
                  </c:pt>
                </c:lvl>
              </c:multiLvlStrCache>
            </c:multiLvlStrRef>
          </c:cat>
          <c:val>
            <c:numRef>
              <c:f>'1C'!$EP$55:$EP$73</c:f>
              <c:numCache>
                <c:formatCode>General</c:formatCode>
                <c:ptCount val="12"/>
                <c:pt idx="0">
                  <c:v>0.40414481483584824</c:v>
                </c:pt>
                <c:pt idx="1">
                  <c:v>0.13884122118482115</c:v>
                </c:pt>
                <c:pt idx="2">
                  <c:v>0.49654934044916266</c:v>
                </c:pt>
                <c:pt idx="3">
                  <c:v>9.7338904959380509E-2</c:v>
                </c:pt>
                <c:pt idx="4">
                  <c:v>0.35953980237323213</c:v>
                </c:pt>
                <c:pt idx="5">
                  <c:v>0.12376035039183286</c:v>
                </c:pt>
                <c:pt idx="6">
                  <c:v>0.31921539302113677</c:v>
                </c:pt>
                <c:pt idx="7">
                  <c:v>0.10632234272531053</c:v>
                </c:pt>
                <c:pt idx="8">
                  <c:v>0.28249319816791552</c:v>
                </c:pt>
                <c:pt idx="9">
                  <c:v>0.20309546577481169</c:v>
                </c:pt>
                <c:pt idx="10">
                  <c:v>0.36666256168329209</c:v>
                </c:pt>
                <c:pt idx="11">
                  <c:v>0.14188202827189828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98E-6748-8BFC-02AE24D888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5"/>
        <c:overlap val="100"/>
        <c:axId val="1989624640"/>
        <c:axId val="1489154080"/>
      </c:barChart>
      <c:lineChart>
        <c:grouping val="standard"/>
        <c:varyColors val="0"/>
        <c:ser>
          <c:idx val="2"/>
          <c:order val="2"/>
          <c:tx>
            <c:strRef>
              <c:f>'1C'!$EQ$53:$EQ$54</c:f>
              <c:strCache>
                <c:ptCount val="1"/>
                <c:pt idx="0">
                  <c:v>MPKI</c:v>
                </c:pt>
              </c:strCache>
            </c:strRef>
          </c:tx>
          <c:spPr>
            <a:ln w="38100" cap="rnd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circle"/>
            <c:size val="15"/>
            <c:spPr>
              <a:solidFill>
                <a:schemeClr val="accent4">
                  <a:lumMod val="60000"/>
                  <a:lumOff val="40000"/>
                </a:schemeClr>
              </a:solidFill>
              <a:ln w="31750">
                <a:solidFill>
                  <a:srgbClr val="C00000"/>
                </a:solidFill>
              </a:ln>
              <a:effectLst/>
            </c:spPr>
          </c:marker>
          <c:dPt>
            <c:idx val="2"/>
            <c:marker>
              <c:symbol val="circle"/>
              <c:size val="15"/>
              <c:spPr>
                <a:solidFill>
                  <a:schemeClr val="accent4">
                    <a:lumMod val="60000"/>
                    <a:lumOff val="40000"/>
                  </a:schemeClr>
                </a:solidFill>
                <a:ln w="31750">
                  <a:solidFill>
                    <a:srgbClr val="C00000"/>
                  </a:solidFill>
                </a:ln>
                <a:effectLst/>
              </c:spPr>
            </c:marker>
            <c:bubble3D val="0"/>
            <c:spPr>
              <a:ln w="38100" cap="rnd">
                <a:noFill/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398E-6748-8BFC-02AE24D888DF}"/>
              </c:ext>
            </c:extLst>
          </c:dPt>
          <c:dPt>
            <c:idx val="4"/>
            <c:marker>
              <c:symbol val="circle"/>
              <c:size val="15"/>
              <c:spPr>
                <a:solidFill>
                  <a:schemeClr val="accent4">
                    <a:lumMod val="60000"/>
                    <a:lumOff val="40000"/>
                  </a:schemeClr>
                </a:solidFill>
                <a:ln w="31750">
                  <a:solidFill>
                    <a:srgbClr val="C00000"/>
                  </a:solidFill>
                </a:ln>
                <a:effectLst/>
              </c:spPr>
            </c:marker>
            <c:bubble3D val="0"/>
            <c:spPr>
              <a:ln w="38100" cap="rnd">
                <a:noFill/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398E-6748-8BFC-02AE24D888DF}"/>
              </c:ext>
            </c:extLst>
          </c:dPt>
          <c:dPt>
            <c:idx val="6"/>
            <c:marker>
              <c:symbol val="circle"/>
              <c:size val="15"/>
              <c:spPr>
                <a:solidFill>
                  <a:schemeClr val="accent4">
                    <a:lumMod val="60000"/>
                    <a:lumOff val="40000"/>
                  </a:schemeClr>
                </a:solidFill>
                <a:ln w="31750">
                  <a:solidFill>
                    <a:srgbClr val="C00000"/>
                  </a:solidFill>
                </a:ln>
                <a:effectLst/>
              </c:spPr>
            </c:marker>
            <c:bubble3D val="0"/>
            <c:spPr>
              <a:ln w="38100" cap="rnd">
                <a:noFill/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398E-6748-8BFC-02AE24D888DF}"/>
              </c:ext>
            </c:extLst>
          </c:dPt>
          <c:dPt>
            <c:idx val="8"/>
            <c:marker>
              <c:symbol val="circle"/>
              <c:size val="15"/>
              <c:spPr>
                <a:solidFill>
                  <a:schemeClr val="accent4">
                    <a:lumMod val="60000"/>
                    <a:lumOff val="40000"/>
                  </a:schemeClr>
                </a:solidFill>
                <a:ln w="31750">
                  <a:solidFill>
                    <a:srgbClr val="C00000"/>
                  </a:solidFill>
                </a:ln>
                <a:effectLst/>
              </c:spPr>
            </c:marker>
            <c:bubble3D val="0"/>
            <c:spPr>
              <a:ln w="38100" cap="rnd">
                <a:noFill/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398E-6748-8BFC-02AE24D888DF}"/>
              </c:ext>
            </c:extLst>
          </c:dPt>
          <c:dPt>
            <c:idx val="10"/>
            <c:marker>
              <c:symbol val="circle"/>
              <c:size val="15"/>
              <c:spPr>
                <a:solidFill>
                  <a:schemeClr val="accent4">
                    <a:lumMod val="60000"/>
                    <a:lumOff val="40000"/>
                  </a:schemeClr>
                </a:solidFill>
                <a:ln w="31750">
                  <a:solidFill>
                    <a:srgbClr val="C00000"/>
                  </a:solidFill>
                </a:ln>
                <a:effectLst/>
              </c:spPr>
            </c:marker>
            <c:bubble3D val="0"/>
            <c:spPr>
              <a:ln w="38100" cap="rnd">
                <a:noFill/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B-398E-6748-8BFC-02AE24D888DF}"/>
              </c:ext>
            </c:extLst>
          </c:dPt>
          <c:cat>
            <c:multiLvlStrRef>
              <c:f>'1C'!$EN$55:$EN$73</c:f>
              <c:multiLvlStrCache>
                <c:ptCount val="12"/>
                <c:lvl>
                  <c:pt idx="0">
                    <c:v>No-prefetching</c:v>
                  </c:pt>
                  <c:pt idx="1">
                    <c:v>Pythia </c:v>
                  </c:pt>
                  <c:pt idx="2">
                    <c:v>No-prefetching</c:v>
                  </c:pt>
                  <c:pt idx="3">
                    <c:v>Pythia </c:v>
                  </c:pt>
                  <c:pt idx="4">
                    <c:v>No-prefetching</c:v>
                  </c:pt>
                  <c:pt idx="5">
                    <c:v>Pythia </c:v>
                  </c:pt>
                  <c:pt idx="6">
                    <c:v>No-prefetching</c:v>
                  </c:pt>
                  <c:pt idx="7">
                    <c:v>Pythia </c:v>
                  </c:pt>
                  <c:pt idx="8">
                    <c:v>No-prefetching</c:v>
                  </c:pt>
                  <c:pt idx="9">
                    <c:v>Pythia </c:v>
                  </c:pt>
                  <c:pt idx="10">
                    <c:v>No-prefetching</c:v>
                  </c:pt>
                  <c:pt idx="11">
                    <c:v>Pythia </c:v>
                  </c:pt>
                </c:lvl>
                <c:lvl>
                  <c:pt idx="0">
                    <c:v>SPEC06</c:v>
                  </c:pt>
                  <c:pt idx="2">
                    <c:v>SPEC17</c:v>
                  </c:pt>
                  <c:pt idx="4">
                    <c:v>PARSEC</c:v>
                  </c:pt>
                  <c:pt idx="6">
                    <c:v>Ligra</c:v>
                  </c:pt>
                  <c:pt idx="8">
                    <c:v>CVP</c:v>
                  </c:pt>
                  <c:pt idx="10">
                    <c:v>AVG</c:v>
                  </c:pt>
                </c:lvl>
              </c:multiLvlStrCache>
            </c:multiLvlStrRef>
          </c:cat>
          <c:val>
            <c:numRef>
              <c:f>'1C'!$EQ$55:$EQ$73</c:f>
              <c:numCache>
                <c:formatCode>General</c:formatCode>
                <c:ptCount val="12"/>
                <c:pt idx="0">
                  <c:v>16.720044861798652</c:v>
                </c:pt>
                <c:pt idx="1">
                  <c:v>8.4510659832511017</c:v>
                </c:pt>
                <c:pt idx="2">
                  <c:v>19.655398903341744</c:v>
                </c:pt>
                <c:pt idx="3">
                  <c:v>4.7661134641709015</c:v>
                </c:pt>
                <c:pt idx="4">
                  <c:v>9.542309838899806</c:v>
                </c:pt>
                <c:pt idx="5">
                  <c:v>5.7169076835549797</c:v>
                </c:pt>
                <c:pt idx="6">
                  <c:v>18.232592810970559</c:v>
                </c:pt>
                <c:pt idx="7">
                  <c:v>8.4229879161506247</c:v>
                </c:pt>
                <c:pt idx="8">
                  <c:v>20.741168245392181</c:v>
                </c:pt>
                <c:pt idx="9">
                  <c:v>10.489092651372568</c:v>
                </c:pt>
                <c:pt idx="10">
                  <c:v>18.032120801096195</c:v>
                </c:pt>
                <c:pt idx="11">
                  <c:v>7.9886069938947433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398E-6748-8BFC-02AE24D888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41411776"/>
        <c:axId val="241649072"/>
      </c:lineChart>
      <c:catAx>
        <c:axId val="19896246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Alegreya Sans" pitchFamily="2" charset="0"/>
                <a:ea typeface="+mn-ea"/>
                <a:cs typeface="+mn-cs"/>
              </a:defRPr>
            </a:pPr>
            <a:endParaRPr lang="en-US"/>
          </a:p>
        </c:txPr>
        <c:crossAx val="1489154080"/>
        <c:crosses val="autoZero"/>
        <c:auto val="1"/>
        <c:lblAlgn val="ctr"/>
        <c:lblOffset val="100"/>
        <c:noMultiLvlLbl val="0"/>
      </c:catAx>
      <c:valAx>
        <c:axId val="1489154080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Alegreya Sans" pitchFamily="2" charset="0"/>
                    <a:ea typeface="+mn-ea"/>
                    <a:cs typeface="+mn-cs"/>
                  </a:defRPr>
                </a:pPr>
                <a:r>
                  <a:rPr lang="en-GB"/>
                  <a:t>Fraction of off-chip loads </a:t>
                </a:r>
              </a:p>
              <a:p>
                <a:pPr>
                  <a:defRPr/>
                </a:pPr>
                <a:r>
                  <a:rPr lang="en-GB"/>
                  <a:t>in the No-prefetching system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Alegreya Sans" pitchFamily="2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legreya Sans" pitchFamily="2" charset="0"/>
                <a:ea typeface="+mn-ea"/>
                <a:cs typeface="+mn-cs"/>
              </a:defRPr>
            </a:pPr>
            <a:endParaRPr lang="en-US"/>
          </a:p>
        </c:txPr>
        <c:crossAx val="1989624640"/>
        <c:crosses val="autoZero"/>
        <c:crossBetween val="between"/>
        <c:majorUnit val="0.25"/>
      </c:valAx>
      <c:valAx>
        <c:axId val="241649072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Alegreya Sans" pitchFamily="2" charset="0"/>
                    <a:ea typeface="+mn-ea"/>
                    <a:cs typeface="+mn-cs"/>
                  </a:defRPr>
                </a:pPr>
                <a:r>
                  <a:rPr lang="en-US"/>
                  <a:t>LLC misses per kilo instructions (MPKI)</a:t>
                </a:r>
              </a:p>
            </c:rich>
          </c:tx>
          <c:layout>
            <c:manualLayout>
              <c:xMode val="edge"/>
              <c:yMode val="edge"/>
              <c:x val="0.95639422652075967"/>
              <c:y val="2.8590122082621554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Alegreya Sans" pitchFamily="2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legreya Sans" pitchFamily="2" charset="0"/>
                <a:ea typeface="+mn-ea"/>
                <a:cs typeface="+mn-cs"/>
              </a:defRPr>
            </a:pPr>
            <a:endParaRPr lang="en-US"/>
          </a:p>
        </c:txPr>
        <c:crossAx val="241411776"/>
        <c:crosses val="max"/>
        <c:crossBetween val="between"/>
      </c:valAx>
      <c:catAx>
        <c:axId val="24141177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41649072"/>
        <c:crosses val="autoZero"/>
        <c:auto val="1"/>
        <c:lblAlgn val="ctr"/>
        <c:lblOffset val="100"/>
        <c:noMultiLvlLbl val="0"/>
      </c:catAx>
      <c:spPr>
        <a:noFill/>
        <a:ln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0.22438440753166922"/>
          <c:y val="4.638326927410602E-2"/>
          <c:w val="0.41305142152510027"/>
          <c:h val="7.0491391412594112E-2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Alegreya Sans" pitchFamily="2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800">
          <a:solidFill>
            <a:schemeClr val="tx1"/>
          </a:solidFill>
          <a:latin typeface="Alegreya Sans" pitchFamily="2" charset="0"/>
        </a:defRPr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[dmf_micro22_2.xlsx]1C!PivotTable3</c:name>
    <c:fmtId val="-1"/>
  </c:pivotSource>
  <c:chart>
    <c:autoTitleDeleted val="0"/>
    <c:pivotFmts>
      <c:pivotFmt>
        <c:idx val="0"/>
        <c:spPr>
          <a:solidFill>
            <a:schemeClr val="tx1"/>
          </a:solidFill>
          <a:ln>
            <a:solidFill>
              <a:schemeClr val="tx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Alegreya Sans" pitchFamily="2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Alegreya Sans" pitchFamily="2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3"/>
            </a:solidFill>
            <a:ln w="9525">
              <a:solidFill>
                <a:schemeClr val="accent3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Alegreya Sans" pitchFamily="2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tx1"/>
          </a:solidFill>
          <a:ln>
            <a:solidFill>
              <a:schemeClr val="tx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Alegreya Sans" pitchFamily="2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Alegreya Sans" pitchFamily="2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3"/>
            </a:solidFill>
            <a:ln w="9525">
              <a:solidFill>
                <a:schemeClr val="accent3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Alegreya Sans" pitchFamily="2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tx1"/>
          </a:solidFill>
          <a:ln>
            <a:solidFill>
              <a:schemeClr val="tx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Alegreya Sans" pitchFamily="2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Alegreya Sans" pitchFamily="2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3"/>
            </a:solidFill>
            <a:ln w="9525">
              <a:solidFill>
                <a:schemeClr val="accent3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Alegreya Sans" pitchFamily="2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>
        <c:manualLayout>
          <c:layoutTarget val="inner"/>
          <c:xMode val="edge"/>
          <c:yMode val="edge"/>
          <c:x val="0.1436779296026961"/>
          <c:y val="3.4168644591749266E-2"/>
          <c:w val="0.76988841097105865"/>
          <c:h val="0.5648929333695866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'1C'!$EO$53:$EO$54</c:f>
              <c:strCache>
                <c:ptCount val="1"/>
                <c:pt idx="0">
                  <c:v>Blocking</c:v>
                </c:pt>
              </c:strCache>
            </c:strRef>
          </c:tx>
          <c:spPr>
            <a:solidFill>
              <a:schemeClr val="tx1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multiLvlStrRef>
              <c:f>'1C'!$EN$55:$EN$73</c:f>
              <c:multiLvlStrCache>
                <c:ptCount val="12"/>
                <c:lvl>
                  <c:pt idx="0">
                    <c:v>No-prefetching</c:v>
                  </c:pt>
                  <c:pt idx="1">
                    <c:v>Pythia </c:v>
                  </c:pt>
                  <c:pt idx="2">
                    <c:v>No-prefetching</c:v>
                  </c:pt>
                  <c:pt idx="3">
                    <c:v>Pythia </c:v>
                  </c:pt>
                  <c:pt idx="4">
                    <c:v>No-prefetching</c:v>
                  </c:pt>
                  <c:pt idx="5">
                    <c:v>Pythia </c:v>
                  </c:pt>
                  <c:pt idx="6">
                    <c:v>No-prefetching</c:v>
                  </c:pt>
                  <c:pt idx="7">
                    <c:v>Pythia </c:v>
                  </c:pt>
                  <c:pt idx="8">
                    <c:v>No-prefetching</c:v>
                  </c:pt>
                  <c:pt idx="9">
                    <c:v>Pythia </c:v>
                  </c:pt>
                  <c:pt idx="10">
                    <c:v>No-prefetching</c:v>
                  </c:pt>
                  <c:pt idx="11">
                    <c:v>Pythia </c:v>
                  </c:pt>
                </c:lvl>
                <c:lvl>
                  <c:pt idx="0">
                    <c:v>SPEC06</c:v>
                  </c:pt>
                  <c:pt idx="2">
                    <c:v>SPEC17</c:v>
                  </c:pt>
                  <c:pt idx="4">
                    <c:v>PARSEC</c:v>
                  </c:pt>
                  <c:pt idx="6">
                    <c:v>Ligra</c:v>
                  </c:pt>
                  <c:pt idx="8">
                    <c:v>CVP</c:v>
                  </c:pt>
                  <c:pt idx="10">
                    <c:v>AVG</c:v>
                  </c:pt>
                </c:lvl>
              </c:multiLvlStrCache>
            </c:multiLvlStrRef>
          </c:cat>
          <c:val>
            <c:numRef>
              <c:f>'1C'!$EO$55:$EO$73</c:f>
              <c:numCache>
                <c:formatCode>General</c:formatCode>
                <c:ptCount val="12"/>
                <c:pt idx="0">
                  <c:v>0.59585518516415181</c:v>
                </c:pt>
                <c:pt idx="1">
                  <c:v>0.2715596563891598</c:v>
                </c:pt>
                <c:pt idx="2">
                  <c:v>0.50345065955083734</c:v>
                </c:pt>
                <c:pt idx="3">
                  <c:v>0.19754606492471877</c:v>
                </c:pt>
                <c:pt idx="4">
                  <c:v>0.64046019762676787</c:v>
                </c:pt>
                <c:pt idx="5">
                  <c:v>0.42323355802356716</c:v>
                </c:pt>
                <c:pt idx="6">
                  <c:v>0.68078460697886323</c:v>
                </c:pt>
                <c:pt idx="7">
                  <c:v>0.23748447242690371</c:v>
                </c:pt>
                <c:pt idx="8">
                  <c:v>0.71750680183208437</c:v>
                </c:pt>
                <c:pt idx="9">
                  <c:v>0.56666449562521315</c:v>
                </c:pt>
                <c:pt idx="10">
                  <c:v>0.63333743831670775</c:v>
                </c:pt>
                <c:pt idx="11">
                  <c:v>0.35496629485711795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8E-6748-8BFC-02AE24D888DF}"/>
            </c:ext>
          </c:extLst>
        </c:ser>
        <c:ser>
          <c:idx val="1"/>
          <c:order val="1"/>
          <c:tx>
            <c:strRef>
              <c:f>'1C'!$EP$53:$EP$54</c:f>
              <c:strCache>
                <c:ptCount val="1"/>
                <c:pt idx="0">
                  <c:v>Non-blocking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multiLvlStrRef>
              <c:f>'1C'!$EN$55:$EN$73</c:f>
              <c:multiLvlStrCache>
                <c:ptCount val="12"/>
                <c:lvl>
                  <c:pt idx="0">
                    <c:v>No-prefetching</c:v>
                  </c:pt>
                  <c:pt idx="1">
                    <c:v>Pythia </c:v>
                  </c:pt>
                  <c:pt idx="2">
                    <c:v>No-prefetching</c:v>
                  </c:pt>
                  <c:pt idx="3">
                    <c:v>Pythia </c:v>
                  </c:pt>
                  <c:pt idx="4">
                    <c:v>No-prefetching</c:v>
                  </c:pt>
                  <c:pt idx="5">
                    <c:v>Pythia </c:v>
                  </c:pt>
                  <c:pt idx="6">
                    <c:v>No-prefetching</c:v>
                  </c:pt>
                  <c:pt idx="7">
                    <c:v>Pythia </c:v>
                  </c:pt>
                  <c:pt idx="8">
                    <c:v>No-prefetching</c:v>
                  </c:pt>
                  <c:pt idx="9">
                    <c:v>Pythia </c:v>
                  </c:pt>
                  <c:pt idx="10">
                    <c:v>No-prefetching</c:v>
                  </c:pt>
                  <c:pt idx="11">
                    <c:v>Pythia </c:v>
                  </c:pt>
                </c:lvl>
                <c:lvl>
                  <c:pt idx="0">
                    <c:v>SPEC06</c:v>
                  </c:pt>
                  <c:pt idx="2">
                    <c:v>SPEC17</c:v>
                  </c:pt>
                  <c:pt idx="4">
                    <c:v>PARSEC</c:v>
                  </c:pt>
                  <c:pt idx="6">
                    <c:v>Ligra</c:v>
                  </c:pt>
                  <c:pt idx="8">
                    <c:v>CVP</c:v>
                  </c:pt>
                  <c:pt idx="10">
                    <c:v>AVG</c:v>
                  </c:pt>
                </c:lvl>
              </c:multiLvlStrCache>
            </c:multiLvlStrRef>
          </c:cat>
          <c:val>
            <c:numRef>
              <c:f>'1C'!$EP$55:$EP$73</c:f>
              <c:numCache>
                <c:formatCode>General</c:formatCode>
                <c:ptCount val="12"/>
                <c:pt idx="0">
                  <c:v>0.40414481483584824</c:v>
                </c:pt>
                <c:pt idx="1">
                  <c:v>0.13884122118482115</c:v>
                </c:pt>
                <c:pt idx="2">
                  <c:v>0.49654934044916266</c:v>
                </c:pt>
                <c:pt idx="3">
                  <c:v>9.7338904959380509E-2</c:v>
                </c:pt>
                <c:pt idx="4">
                  <c:v>0.35953980237323213</c:v>
                </c:pt>
                <c:pt idx="5">
                  <c:v>0.12376035039183286</c:v>
                </c:pt>
                <c:pt idx="6">
                  <c:v>0.31921539302113677</c:v>
                </c:pt>
                <c:pt idx="7">
                  <c:v>0.10632234272531053</c:v>
                </c:pt>
                <c:pt idx="8">
                  <c:v>0.28249319816791552</c:v>
                </c:pt>
                <c:pt idx="9">
                  <c:v>0.20309546577481169</c:v>
                </c:pt>
                <c:pt idx="10">
                  <c:v>0.36666256168329209</c:v>
                </c:pt>
                <c:pt idx="11">
                  <c:v>0.14188202827189828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98E-6748-8BFC-02AE24D888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5"/>
        <c:overlap val="100"/>
        <c:axId val="1989624640"/>
        <c:axId val="1489154080"/>
      </c:barChart>
      <c:lineChart>
        <c:grouping val="standard"/>
        <c:varyColors val="0"/>
        <c:ser>
          <c:idx val="2"/>
          <c:order val="2"/>
          <c:tx>
            <c:strRef>
              <c:f>'1C'!$EQ$53:$EQ$54</c:f>
              <c:strCache>
                <c:ptCount val="1"/>
                <c:pt idx="0">
                  <c:v>MPKI</c:v>
                </c:pt>
              </c:strCache>
            </c:strRef>
          </c:tx>
          <c:spPr>
            <a:ln w="38100" cap="rnd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circle"/>
            <c:size val="15"/>
            <c:spPr>
              <a:solidFill>
                <a:schemeClr val="accent4">
                  <a:lumMod val="60000"/>
                  <a:lumOff val="40000"/>
                </a:schemeClr>
              </a:solidFill>
              <a:ln w="31750">
                <a:solidFill>
                  <a:srgbClr val="C00000"/>
                </a:solidFill>
              </a:ln>
              <a:effectLst/>
            </c:spPr>
          </c:marker>
          <c:dPt>
            <c:idx val="2"/>
            <c:marker>
              <c:symbol val="circle"/>
              <c:size val="15"/>
              <c:spPr>
                <a:solidFill>
                  <a:schemeClr val="accent4">
                    <a:lumMod val="60000"/>
                    <a:lumOff val="40000"/>
                  </a:schemeClr>
                </a:solidFill>
                <a:ln w="31750">
                  <a:solidFill>
                    <a:srgbClr val="C00000"/>
                  </a:solidFill>
                </a:ln>
                <a:effectLst/>
              </c:spPr>
            </c:marker>
            <c:bubble3D val="0"/>
            <c:spPr>
              <a:ln w="38100" cap="rnd">
                <a:noFill/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398E-6748-8BFC-02AE24D888DF}"/>
              </c:ext>
            </c:extLst>
          </c:dPt>
          <c:dPt>
            <c:idx val="4"/>
            <c:marker>
              <c:symbol val="circle"/>
              <c:size val="15"/>
              <c:spPr>
                <a:solidFill>
                  <a:schemeClr val="accent4">
                    <a:lumMod val="60000"/>
                    <a:lumOff val="40000"/>
                  </a:schemeClr>
                </a:solidFill>
                <a:ln w="31750">
                  <a:solidFill>
                    <a:srgbClr val="C00000"/>
                  </a:solidFill>
                </a:ln>
                <a:effectLst/>
              </c:spPr>
            </c:marker>
            <c:bubble3D val="0"/>
            <c:spPr>
              <a:ln w="38100" cap="rnd">
                <a:noFill/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398E-6748-8BFC-02AE24D888DF}"/>
              </c:ext>
            </c:extLst>
          </c:dPt>
          <c:dPt>
            <c:idx val="6"/>
            <c:marker>
              <c:symbol val="circle"/>
              <c:size val="15"/>
              <c:spPr>
                <a:solidFill>
                  <a:schemeClr val="accent4">
                    <a:lumMod val="60000"/>
                    <a:lumOff val="40000"/>
                  </a:schemeClr>
                </a:solidFill>
                <a:ln w="31750">
                  <a:solidFill>
                    <a:srgbClr val="C00000"/>
                  </a:solidFill>
                </a:ln>
                <a:effectLst/>
              </c:spPr>
            </c:marker>
            <c:bubble3D val="0"/>
            <c:spPr>
              <a:ln w="38100" cap="rnd">
                <a:noFill/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398E-6748-8BFC-02AE24D888DF}"/>
              </c:ext>
            </c:extLst>
          </c:dPt>
          <c:dPt>
            <c:idx val="8"/>
            <c:marker>
              <c:symbol val="circle"/>
              <c:size val="15"/>
              <c:spPr>
                <a:solidFill>
                  <a:schemeClr val="accent4">
                    <a:lumMod val="60000"/>
                    <a:lumOff val="40000"/>
                  </a:schemeClr>
                </a:solidFill>
                <a:ln w="31750">
                  <a:solidFill>
                    <a:srgbClr val="C00000"/>
                  </a:solidFill>
                </a:ln>
                <a:effectLst/>
              </c:spPr>
            </c:marker>
            <c:bubble3D val="0"/>
            <c:spPr>
              <a:ln w="38100" cap="rnd">
                <a:noFill/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398E-6748-8BFC-02AE24D888DF}"/>
              </c:ext>
            </c:extLst>
          </c:dPt>
          <c:dPt>
            <c:idx val="10"/>
            <c:marker>
              <c:symbol val="circle"/>
              <c:size val="15"/>
              <c:spPr>
                <a:solidFill>
                  <a:schemeClr val="accent4">
                    <a:lumMod val="60000"/>
                    <a:lumOff val="40000"/>
                  </a:schemeClr>
                </a:solidFill>
                <a:ln w="31750">
                  <a:solidFill>
                    <a:srgbClr val="C00000"/>
                  </a:solidFill>
                </a:ln>
                <a:effectLst/>
              </c:spPr>
            </c:marker>
            <c:bubble3D val="0"/>
            <c:spPr>
              <a:ln w="38100" cap="rnd">
                <a:noFill/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B-398E-6748-8BFC-02AE24D888DF}"/>
              </c:ext>
            </c:extLst>
          </c:dPt>
          <c:cat>
            <c:multiLvlStrRef>
              <c:f>'1C'!$EN$55:$EN$73</c:f>
              <c:multiLvlStrCache>
                <c:ptCount val="12"/>
                <c:lvl>
                  <c:pt idx="0">
                    <c:v>No-prefetching</c:v>
                  </c:pt>
                  <c:pt idx="1">
                    <c:v>Pythia </c:v>
                  </c:pt>
                  <c:pt idx="2">
                    <c:v>No-prefetching</c:v>
                  </c:pt>
                  <c:pt idx="3">
                    <c:v>Pythia </c:v>
                  </c:pt>
                  <c:pt idx="4">
                    <c:v>No-prefetching</c:v>
                  </c:pt>
                  <c:pt idx="5">
                    <c:v>Pythia </c:v>
                  </c:pt>
                  <c:pt idx="6">
                    <c:v>No-prefetching</c:v>
                  </c:pt>
                  <c:pt idx="7">
                    <c:v>Pythia </c:v>
                  </c:pt>
                  <c:pt idx="8">
                    <c:v>No-prefetching</c:v>
                  </c:pt>
                  <c:pt idx="9">
                    <c:v>Pythia </c:v>
                  </c:pt>
                  <c:pt idx="10">
                    <c:v>No-prefetching</c:v>
                  </c:pt>
                  <c:pt idx="11">
                    <c:v>Pythia </c:v>
                  </c:pt>
                </c:lvl>
                <c:lvl>
                  <c:pt idx="0">
                    <c:v>SPEC06</c:v>
                  </c:pt>
                  <c:pt idx="2">
                    <c:v>SPEC17</c:v>
                  </c:pt>
                  <c:pt idx="4">
                    <c:v>PARSEC</c:v>
                  </c:pt>
                  <c:pt idx="6">
                    <c:v>Ligra</c:v>
                  </c:pt>
                  <c:pt idx="8">
                    <c:v>CVP</c:v>
                  </c:pt>
                  <c:pt idx="10">
                    <c:v>AVG</c:v>
                  </c:pt>
                </c:lvl>
              </c:multiLvlStrCache>
            </c:multiLvlStrRef>
          </c:cat>
          <c:val>
            <c:numRef>
              <c:f>'1C'!$EQ$55:$EQ$73</c:f>
              <c:numCache>
                <c:formatCode>General</c:formatCode>
                <c:ptCount val="12"/>
                <c:pt idx="0">
                  <c:v>16.720044861798652</c:v>
                </c:pt>
                <c:pt idx="1">
                  <c:v>8.4510659832511017</c:v>
                </c:pt>
                <c:pt idx="2">
                  <c:v>19.655398903341744</c:v>
                </c:pt>
                <c:pt idx="3">
                  <c:v>4.7661134641709015</c:v>
                </c:pt>
                <c:pt idx="4">
                  <c:v>9.542309838899806</c:v>
                </c:pt>
                <c:pt idx="5">
                  <c:v>5.7169076835549797</c:v>
                </c:pt>
                <c:pt idx="6">
                  <c:v>18.232592810970559</c:v>
                </c:pt>
                <c:pt idx="7">
                  <c:v>8.4229879161506247</c:v>
                </c:pt>
                <c:pt idx="8">
                  <c:v>20.741168245392181</c:v>
                </c:pt>
                <c:pt idx="9">
                  <c:v>10.489092651372568</c:v>
                </c:pt>
                <c:pt idx="10">
                  <c:v>18.032120801096195</c:v>
                </c:pt>
                <c:pt idx="11">
                  <c:v>7.9886069938947433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398E-6748-8BFC-02AE24D888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41411776"/>
        <c:axId val="241649072"/>
      </c:lineChart>
      <c:catAx>
        <c:axId val="19896246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Alegreya Sans" pitchFamily="2" charset="0"/>
                <a:ea typeface="+mn-ea"/>
                <a:cs typeface="+mn-cs"/>
              </a:defRPr>
            </a:pPr>
            <a:endParaRPr lang="en-US"/>
          </a:p>
        </c:txPr>
        <c:crossAx val="1489154080"/>
        <c:crosses val="autoZero"/>
        <c:auto val="1"/>
        <c:lblAlgn val="ctr"/>
        <c:lblOffset val="100"/>
        <c:noMultiLvlLbl val="0"/>
      </c:catAx>
      <c:valAx>
        <c:axId val="1489154080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Alegreya Sans" pitchFamily="2" charset="0"/>
                    <a:ea typeface="+mn-ea"/>
                    <a:cs typeface="+mn-cs"/>
                  </a:defRPr>
                </a:pPr>
                <a:r>
                  <a:rPr lang="en-GB"/>
                  <a:t>Fraction of off-chip loads </a:t>
                </a:r>
              </a:p>
              <a:p>
                <a:pPr>
                  <a:defRPr/>
                </a:pPr>
                <a:r>
                  <a:rPr lang="en-GB"/>
                  <a:t>in the No-prefetching system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Alegreya Sans" pitchFamily="2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legreya Sans" pitchFamily="2" charset="0"/>
                <a:ea typeface="+mn-ea"/>
                <a:cs typeface="+mn-cs"/>
              </a:defRPr>
            </a:pPr>
            <a:endParaRPr lang="en-US"/>
          </a:p>
        </c:txPr>
        <c:crossAx val="1989624640"/>
        <c:crosses val="autoZero"/>
        <c:crossBetween val="between"/>
        <c:majorUnit val="0.25"/>
      </c:valAx>
      <c:valAx>
        <c:axId val="241649072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Alegreya Sans" pitchFamily="2" charset="0"/>
                    <a:ea typeface="+mn-ea"/>
                    <a:cs typeface="+mn-cs"/>
                  </a:defRPr>
                </a:pPr>
                <a:r>
                  <a:rPr lang="en-US"/>
                  <a:t>LLC misses per kilo instructions (MPKI)</a:t>
                </a:r>
              </a:p>
            </c:rich>
          </c:tx>
          <c:layout>
            <c:manualLayout>
              <c:xMode val="edge"/>
              <c:yMode val="edge"/>
              <c:x val="0.95639422652075967"/>
              <c:y val="2.8590122082621554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Alegreya Sans" pitchFamily="2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legreya Sans" pitchFamily="2" charset="0"/>
                <a:ea typeface="+mn-ea"/>
                <a:cs typeface="+mn-cs"/>
              </a:defRPr>
            </a:pPr>
            <a:endParaRPr lang="en-US"/>
          </a:p>
        </c:txPr>
        <c:crossAx val="241411776"/>
        <c:crosses val="max"/>
        <c:crossBetween val="between"/>
      </c:valAx>
      <c:catAx>
        <c:axId val="24141177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41649072"/>
        <c:crosses val="autoZero"/>
        <c:auto val="1"/>
        <c:lblAlgn val="ctr"/>
        <c:lblOffset val="100"/>
        <c:noMultiLvlLbl val="0"/>
      </c:catAx>
      <c:spPr>
        <a:noFill/>
        <a:ln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0.22438440753166922"/>
          <c:y val="4.638326927410602E-2"/>
          <c:w val="0.41305142152510027"/>
          <c:h val="7.0491391412594112E-2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Alegreya Sans" pitchFamily="2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800">
          <a:solidFill>
            <a:schemeClr val="tx1"/>
          </a:solidFill>
          <a:latin typeface="Alegreya Sans" pitchFamily="2" charset="0"/>
        </a:defRPr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'1C'!$BD$24</c:f>
              <c:strCache>
                <c:ptCount val="1"/>
                <c:pt idx="0">
                  <c:v>On-chip cache access latency</c:v>
                </c:pt>
              </c:strCache>
            </c:strRef>
          </c:tx>
          <c:spPr>
            <a:solidFill>
              <a:schemeClr val="tx1"/>
            </a:solidFill>
            <a:ln w="9525">
              <a:solidFill>
                <a:schemeClr val="tx1"/>
              </a:solidFill>
            </a:ln>
            <a:effectLst/>
          </c:spPr>
          <c:invertIfNegative val="0"/>
          <c:cat>
            <c:strRef>
              <c:f>'1C'!$BC$25:$BC$30</c:f>
              <c:strCache>
                <c:ptCount val="6"/>
                <c:pt idx="0">
                  <c:v>SPEC06</c:v>
                </c:pt>
                <c:pt idx="1">
                  <c:v>SPEC17</c:v>
                </c:pt>
                <c:pt idx="2">
                  <c:v>PARSEC</c:v>
                </c:pt>
                <c:pt idx="3">
                  <c:v>Ligra</c:v>
                </c:pt>
                <c:pt idx="4">
                  <c:v>CVP</c:v>
                </c:pt>
                <c:pt idx="5">
                  <c:v>AVG</c:v>
                </c:pt>
              </c:strCache>
            </c:strRef>
          </c:cat>
          <c:val>
            <c:numRef>
              <c:f>'1C'!$BD$25:$BD$30</c:f>
              <c:numCache>
                <c:formatCode>General</c:formatCode>
                <c:ptCount val="6"/>
                <c:pt idx="0">
                  <c:v>58.490682</c:v>
                </c:pt>
                <c:pt idx="1">
                  <c:v>63.496032999999997</c:v>
                </c:pt>
                <c:pt idx="2">
                  <c:v>55.089602999999997</c:v>
                </c:pt>
                <c:pt idx="3">
                  <c:v>61.496034000000002</c:v>
                </c:pt>
                <c:pt idx="4">
                  <c:v>56.095683000000001</c:v>
                </c:pt>
                <c:pt idx="5">
                  <c:v>58.933607000000009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3EF-8B4E-AB33-35B2ED938D56}"/>
            </c:ext>
          </c:extLst>
        </c:ser>
        <c:ser>
          <c:idx val="1"/>
          <c:order val="1"/>
          <c:tx>
            <c:strRef>
              <c:f>'1C'!$BE$24</c:f>
              <c:strCache>
                <c:ptCount val="1"/>
                <c:pt idx="0">
                  <c:v>Remaining</c:v>
                </c:pt>
              </c:strCache>
            </c:strRef>
          </c:tx>
          <c:spPr>
            <a:solidFill>
              <a:schemeClr val="tx1"/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dLbl>
              <c:idx val="5"/>
              <c:layout>
                <c:manualLayout>
                  <c:x val="-8.9939489085435749E-4"/>
                  <c:y val="-0.28352991863770399"/>
                </c:manualLayout>
              </c:layout>
              <c:tx>
                <c:rich>
                  <a:bodyPr/>
                  <a:lstStyle/>
                  <a:p>
                    <a:r>
                      <a:rPr lang="en-US" sz="2800" b="1" dirty="0"/>
                      <a:t>147.1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E3EF-8B4E-AB33-35B2ED938D5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0" i="0" u="none" strike="noStrike" kern="1200" baseline="0">
                    <a:solidFill>
                      <a:schemeClr val="tx1"/>
                    </a:solidFill>
                    <a:latin typeface="Alegreya Sans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'1C'!$BC$25:$BC$30</c:f>
              <c:strCache>
                <c:ptCount val="6"/>
                <c:pt idx="0">
                  <c:v>SPEC06</c:v>
                </c:pt>
                <c:pt idx="1">
                  <c:v>SPEC17</c:v>
                </c:pt>
                <c:pt idx="2">
                  <c:v>PARSEC</c:v>
                </c:pt>
                <c:pt idx="3">
                  <c:v>Ligra</c:v>
                </c:pt>
                <c:pt idx="4">
                  <c:v>CVP</c:v>
                </c:pt>
                <c:pt idx="5">
                  <c:v>AVG</c:v>
                </c:pt>
              </c:strCache>
            </c:strRef>
          </c:cat>
          <c:val>
            <c:numRef>
              <c:f>'1C'!$BE$25:$BE$30</c:f>
              <c:numCache>
                <c:formatCode>General</c:formatCode>
                <c:ptCount val="6"/>
                <c:pt idx="0">
                  <c:v>76.57486251536281</c:v>
                </c:pt>
                <c:pt idx="1">
                  <c:v>74.499456662350568</c:v>
                </c:pt>
                <c:pt idx="2">
                  <c:v>96.202368332259894</c:v>
                </c:pt>
                <c:pt idx="3">
                  <c:v>100.53033625378484</c:v>
                </c:pt>
                <c:pt idx="4">
                  <c:v>94.762737539426098</c:v>
                </c:pt>
                <c:pt idx="5">
                  <c:v>88.154549185781107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3EF-8B4E-AB33-35B2ED938D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5"/>
        <c:overlap val="100"/>
        <c:axId val="796379760"/>
        <c:axId val="426019360"/>
      </c:barChart>
      <c:catAx>
        <c:axId val="79637976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Alegreya Sans" pitchFamily="2" charset="0"/>
                <a:ea typeface="+mn-ea"/>
                <a:cs typeface="+mn-cs"/>
              </a:defRPr>
            </a:pPr>
            <a:endParaRPr lang="en-US"/>
          </a:p>
        </c:txPr>
        <c:crossAx val="426019360"/>
        <c:crosses val="autoZero"/>
        <c:auto val="1"/>
        <c:lblAlgn val="ctr"/>
        <c:lblOffset val="100"/>
        <c:noMultiLvlLbl val="0"/>
      </c:catAx>
      <c:valAx>
        <c:axId val="4260193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Alegreya Sans" pitchFamily="2" charset="0"/>
                    <a:ea typeface="+mn-ea"/>
                    <a:cs typeface="+mn-cs"/>
                  </a:defRPr>
                </a:pPr>
                <a:r>
                  <a:rPr lang="en-GB" sz="1800" dirty="0"/>
                  <a:t># stall cycles due to an off-chip load</a:t>
                </a:r>
              </a:p>
              <a:p>
                <a:pPr>
                  <a:defRPr/>
                </a:pPr>
                <a:r>
                  <a:rPr lang="en-GB" sz="1800" dirty="0"/>
                  <a:t>blocking instruction retirement </a:t>
                </a:r>
              </a:p>
              <a:p>
                <a:pPr>
                  <a:defRPr/>
                </a:pPr>
                <a:r>
                  <a:rPr lang="en-GB" sz="1800" dirty="0"/>
                  <a:t>from</a:t>
                </a:r>
                <a:r>
                  <a:rPr lang="en-GB" sz="1800" baseline="0" dirty="0"/>
                  <a:t> ROB</a:t>
                </a:r>
                <a:endParaRPr lang="en-GB" sz="1800" dirty="0"/>
              </a:p>
            </c:rich>
          </c:tx>
          <c:layout>
            <c:manualLayout>
              <c:xMode val="edge"/>
              <c:yMode val="edge"/>
              <c:x val="4.2372876643436471E-3"/>
              <c:y val="7.1598229983611969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Alegreya Sans" pitchFamily="2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Alegreya Sans" pitchFamily="2" charset="0"/>
                <a:ea typeface="+mn-ea"/>
                <a:cs typeface="+mn-cs"/>
              </a:defRPr>
            </a:pPr>
            <a:endParaRPr lang="en-US"/>
          </a:p>
        </c:txPr>
        <c:crossAx val="796379760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800">
          <a:solidFill>
            <a:schemeClr val="tx1"/>
          </a:solidFill>
          <a:latin typeface="Alegreya Sans" pitchFamily="2" charset="0"/>
        </a:defRPr>
      </a:pPr>
      <a:endParaRPr lang="en-US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'1C'!$BD$24</c:f>
              <c:strCache>
                <c:ptCount val="1"/>
                <c:pt idx="0">
                  <c:v>On-chip cache access latency</c:v>
                </c:pt>
              </c:strCache>
            </c:strRef>
          </c:tx>
          <c:spPr>
            <a:solidFill>
              <a:schemeClr val="tx1"/>
            </a:solidFill>
            <a:ln w="9525">
              <a:solidFill>
                <a:schemeClr val="tx1"/>
              </a:solidFill>
            </a:ln>
            <a:effectLst/>
          </c:spPr>
          <c:invertIfNegative val="0"/>
          <c:cat>
            <c:strRef>
              <c:f>'1C'!$BC$25:$BC$30</c:f>
              <c:strCache>
                <c:ptCount val="6"/>
                <c:pt idx="0">
                  <c:v>SPEC06</c:v>
                </c:pt>
                <c:pt idx="1">
                  <c:v>SPEC17</c:v>
                </c:pt>
                <c:pt idx="2">
                  <c:v>PARSEC</c:v>
                </c:pt>
                <c:pt idx="3">
                  <c:v>Ligra</c:v>
                </c:pt>
                <c:pt idx="4">
                  <c:v>CVP</c:v>
                </c:pt>
                <c:pt idx="5">
                  <c:v>AVG</c:v>
                </c:pt>
              </c:strCache>
            </c:strRef>
          </c:cat>
          <c:val>
            <c:numRef>
              <c:f>'1C'!$BD$25:$BD$30</c:f>
              <c:numCache>
                <c:formatCode>General</c:formatCode>
                <c:ptCount val="6"/>
                <c:pt idx="0">
                  <c:v>58.490682</c:v>
                </c:pt>
                <c:pt idx="1">
                  <c:v>63.496032999999997</c:v>
                </c:pt>
                <c:pt idx="2">
                  <c:v>55.089602999999997</c:v>
                </c:pt>
                <c:pt idx="3">
                  <c:v>61.496034000000002</c:v>
                </c:pt>
                <c:pt idx="4">
                  <c:v>56.095683000000001</c:v>
                </c:pt>
                <c:pt idx="5">
                  <c:v>58.933607000000009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3EF-8B4E-AB33-35B2ED938D56}"/>
            </c:ext>
          </c:extLst>
        </c:ser>
        <c:ser>
          <c:idx val="1"/>
          <c:order val="1"/>
          <c:tx>
            <c:strRef>
              <c:f>'1C'!$BE$24</c:f>
              <c:strCache>
                <c:ptCount val="1"/>
                <c:pt idx="0">
                  <c:v>Remaining</c:v>
                </c:pt>
              </c:strCache>
            </c:strRef>
          </c:tx>
          <c:spPr>
            <a:solidFill>
              <a:schemeClr val="tx1"/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dLbl>
              <c:idx val="5"/>
              <c:layout>
                <c:manualLayout>
                  <c:x val="-8.9939489085435749E-4"/>
                  <c:y val="-0.28352991863770399"/>
                </c:manualLayout>
              </c:layout>
              <c:tx>
                <c:rich>
                  <a:bodyPr/>
                  <a:lstStyle/>
                  <a:p>
                    <a:r>
                      <a:rPr lang="en-US" sz="2800" b="1" dirty="0"/>
                      <a:t>147.1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E3EF-8B4E-AB33-35B2ED938D5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0" i="0" u="none" strike="noStrike" kern="1200" baseline="0">
                    <a:solidFill>
                      <a:schemeClr val="tx1"/>
                    </a:solidFill>
                    <a:latin typeface="Alegreya Sans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'1C'!$BC$25:$BC$30</c:f>
              <c:strCache>
                <c:ptCount val="6"/>
                <c:pt idx="0">
                  <c:v>SPEC06</c:v>
                </c:pt>
                <c:pt idx="1">
                  <c:v>SPEC17</c:v>
                </c:pt>
                <c:pt idx="2">
                  <c:v>PARSEC</c:v>
                </c:pt>
                <c:pt idx="3">
                  <c:v>Ligra</c:v>
                </c:pt>
                <c:pt idx="4">
                  <c:v>CVP</c:v>
                </c:pt>
                <c:pt idx="5">
                  <c:v>AVG</c:v>
                </c:pt>
              </c:strCache>
            </c:strRef>
          </c:cat>
          <c:val>
            <c:numRef>
              <c:f>'1C'!$BE$25:$BE$30</c:f>
              <c:numCache>
                <c:formatCode>General</c:formatCode>
                <c:ptCount val="6"/>
                <c:pt idx="0">
                  <c:v>76.57486251536281</c:v>
                </c:pt>
                <c:pt idx="1">
                  <c:v>74.499456662350568</c:v>
                </c:pt>
                <c:pt idx="2">
                  <c:v>96.202368332259894</c:v>
                </c:pt>
                <c:pt idx="3">
                  <c:v>100.53033625378484</c:v>
                </c:pt>
                <c:pt idx="4">
                  <c:v>94.762737539426098</c:v>
                </c:pt>
                <c:pt idx="5">
                  <c:v>88.154549185781107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3EF-8B4E-AB33-35B2ED938D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5"/>
        <c:overlap val="100"/>
        <c:axId val="796379760"/>
        <c:axId val="426019360"/>
      </c:barChart>
      <c:catAx>
        <c:axId val="79637976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Alegreya Sans" pitchFamily="2" charset="0"/>
                <a:ea typeface="+mn-ea"/>
                <a:cs typeface="+mn-cs"/>
              </a:defRPr>
            </a:pPr>
            <a:endParaRPr lang="en-US"/>
          </a:p>
        </c:txPr>
        <c:crossAx val="426019360"/>
        <c:crosses val="autoZero"/>
        <c:auto val="1"/>
        <c:lblAlgn val="ctr"/>
        <c:lblOffset val="100"/>
        <c:noMultiLvlLbl val="0"/>
      </c:catAx>
      <c:valAx>
        <c:axId val="4260193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Alegreya Sans" pitchFamily="2" charset="0"/>
                    <a:ea typeface="+mn-ea"/>
                    <a:cs typeface="+mn-cs"/>
                  </a:defRPr>
                </a:pPr>
                <a:r>
                  <a:rPr lang="en-GB" sz="1800" dirty="0"/>
                  <a:t># stall cycles due to an off-chip load</a:t>
                </a:r>
              </a:p>
              <a:p>
                <a:pPr>
                  <a:defRPr/>
                </a:pPr>
                <a:r>
                  <a:rPr lang="en-GB" sz="1800" dirty="0"/>
                  <a:t>blocking instruction retirement </a:t>
                </a:r>
              </a:p>
              <a:p>
                <a:pPr>
                  <a:defRPr/>
                </a:pPr>
                <a:r>
                  <a:rPr lang="en-GB" sz="1800" dirty="0"/>
                  <a:t>from</a:t>
                </a:r>
                <a:r>
                  <a:rPr lang="en-GB" sz="1800" baseline="0" dirty="0"/>
                  <a:t> ROB</a:t>
                </a:r>
                <a:endParaRPr lang="en-GB" sz="1800" dirty="0"/>
              </a:p>
            </c:rich>
          </c:tx>
          <c:layout>
            <c:manualLayout>
              <c:xMode val="edge"/>
              <c:yMode val="edge"/>
              <c:x val="4.2372876643436471E-3"/>
              <c:y val="7.1598229983611969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Alegreya Sans" pitchFamily="2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Alegreya Sans" pitchFamily="2" charset="0"/>
                <a:ea typeface="+mn-ea"/>
                <a:cs typeface="+mn-cs"/>
              </a:defRPr>
            </a:pPr>
            <a:endParaRPr lang="en-US"/>
          </a:p>
        </c:txPr>
        <c:crossAx val="796379760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800">
          <a:solidFill>
            <a:schemeClr val="tx1"/>
          </a:solidFill>
          <a:latin typeface="Alegreya Sans" pitchFamily="2" charset="0"/>
        </a:defRPr>
      </a:pPr>
      <a:endParaRPr lang="en-US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243347517966836"/>
          <c:y val="0.11839443305145279"/>
          <c:w val="0.85191353702786399"/>
          <c:h val="0.6598327150395170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'1C'!$FZ$12</c:f>
              <c:strCache>
                <c:ptCount val="1"/>
                <c:pt idx="0">
                  <c:v>HMP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'1C'!$FY$13:$FY$18</c:f>
              <c:strCache>
                <c:ptCount val="6"/>
                <c:pt idx="0">
                  <c:v>SPEC06</c:v>
                </c:pt>
                <c:pt idx="1">
                  <c:v>SPEC17</c:v>
                </c:pt>
                <c:pt idx="2">
                  <c:v>PARSEC</c:v>
                </c:pt>
                <c:pt idx="3">
                  <c:v>Ligra</c:v>
                </c:pt>
                <c:pt idx="4">
                  <c:v>CVP</c:v>
                </c:pt>
                <c:pt idx="5">
                  <c:v>AVG</c:v>
                </c:pt>
              </c:strCache>
            </c:strRef>
          </c:cat>
          <c:val>
            <c:numRef>
              <c:f>'1C'!$FZ$13:$FZ$18</c:f>
              <c:numCache>
                <c:formatCode>0.00</c:formatCode>
                <c:ptCount val="6"/>
                <c:pt idx="0">
                  <c:v>0.44119545454545445</c:v>
                </c:pt>
                <c:pt idx="1">
                  <c:v>0.4058782608695653</c:v>
                </c:pt>
                <c:pt idx="2">
                  <c:v>0.49015000000000009</c:v>
                </c:pt>
                <c:pt idx="3">
                  <c:v>0.32146500000000006</c:v>
                </c:pt>
                <c:pt idx="4">
                  <c:v>0.61766969696969687</c:v>
                </c:pt>
                <c:pt idx="5">
                  <c:v>0.47032454545454561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CA3-1E41-8E6D-2557406001F8}"/>
            </c:ext>
          </c:extLst>
        </c:ser>
        <c:ser>
          <c:idx val="1"/>
          <c:order val="1"/>
          <c:tx>
            <c:strRef>
              <c:f>'1C'!$GA$12</c:f>
              <c:strCache>
                <c:ptCount val="1"/>
                <c:pt idx="0">
                  <c:v>TTP</c:v>
                </c:pt>
              </c:strCache>
            </c:strRef>
          </c:tx>
          <c:spPr>
            <a:pattFill prst="wdUpDiag">
              <a:fgClr>
                <a:schemeClr val="tx1">
                  <a:lumMod val="50000"/>
                  <a:lumOff val="50000"/>
                </a:schemeClr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'1C'!$FY$13:$FY$18</c:f>
              <c:strCache>
                <c:ptCount val="6"/>
                <c:pt idx="0">
                  <c:v>SPEC06</c:v>
                </c:pt>
                <c:pt idx="1">
                  <c:v>SPEC17</c:v>
                </c:pt>
                <c:pt idx="2">
                  <c:v>PARSEC</c:v>
                </c:pt>
                <c:pt idx="3">
                  <c:v>Ligra</c:v>
                </c:pt>
                <c:pt idx="4">
                  <c:v>CVP</c:v>
                </c:pt>
                <c:pt idx="5">
                  <c:v>AVG</c:v>
                </c:pt>
              </c:strCache>
            </c:strRef>
          </c:cat>
          <c:val>
            <c:numRef>
              <c:f>'1C'!$GA$13:$GA$18</c:f>
              <c:numCache>
                <c:formatCode>0.00</c:formatCode>
                <c:ptCount val="6"/>
                <c:pt idx="0">
                  <c:v>0.11337272727272729</c:v>
                </c:pt>
                <c:pt idx="1">
                  <c:v>0.11045217391304347</c:v>
                </c:pt>
                <c:pt idx="2">
                  <c:v>0.16348333333333331</c:v>
                </c:pt>
                <c:pt idx="3">
                  <c:v>0.11496500000000001</c:v>
                </c:pt>
                <c:pt idx="4">
                  <c:v>0.27203636363636363</c:v>
                </c:pt>
                <c:pt idx="5">
                  <c:v>0.16611727272727272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CA3-1E41-8E6D-2557406001F8}"/>
            </c:ext>
          </c:extLst>
        </c:ser>
        <c:ser>
          <c:idx val="2"/>
          <c:order val="2"/>
          <c:tx>
            <c:strRef>
              <c:f>'1C'!$GB$12</c:f>
              <c:strCache>
                <c:ptCount val="1"/>
                <c:pt idx="0">
                  <c:v>POPET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'1C'!$FY$13:$FY$18</c:f>
              <c:strCache>
                <c:ptCount val="6"/>
                <c:pt idx="0">
                  <c:v>SPEC06</c:v>
                </c:pt>
                <c:pt idx="1">
                  <c:v>SPEC17</c:v>
                </c:pt>
                <c:pt idx="2">
                  <c:v>PARSEC</c:v>
                </c:pt>
                <c:pt idx="3">
                  <c:v>Ligra</c:v>
                </c:pt>
                <c:pt idx="4">
                  <c:v>CVP</c:v>
                </c:pt>
                <c:pt idx="5">
                  <c:v>AVG</c:v>
                </c:pt>
              </c:strCache>
            </c:strRef>
          </c:cat>
          <c:val>
            <c:numRef>
              <c:f>'1C'!$GB$13:$GB$18</c:f>
              <c:numCache>
                <c:formatCode>0.00</c:formatCode>
                <c:ptCount val="6"/>
                <c:pt idx="0">
                  <c:v>0.82929090909090886</c:v>
                </c:pt>
                <c:pt idx="1">
                  <c:v>0.77941304347826079</c:v>
                </c:pt>
                <c:pt idx="2">
                  <c:v>0.72325833333333323</c:v>
                </c:pt>
                <c:pt idx="3">
                  <c:v>0.79347000000000012</c:v>
                </c:pt>
                <c:pt idx="4">
                  <c:v>0.73138181818181824</c:v>
                </c:pt>
                <c:pt idx="5">
                  <c:v>0.77140909090909071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CA3-1E41-8E6D-2557406001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27"/>
        <c:axId val="102565615"/>
        <c:axId val="96089279"/>
      </c:barChart>
      <c:catAx>
        <c:axId val="10256561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US"/>
          </a:p>
        </c:txPr>
        <c:crossAx val="96089279"/>
        <c:crosses val="autoZero"/>
        <c:auto val="1"/>
        <c:lblAlgn val="ctr"/>
        <c:lblOffset val="100"/>
        <c:noMultiLvlLbl val="0"/>
      </c:catAx>
      <c:valAx>
        <c:axId val="9608927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Corbel" panose="020B0503020204020204" pitchFamily="34" charset="0"/>
                    <a:ea typeface="+mn-ea"/>
                    <a:cs typeface="+mn-cs"/>
                  </a:defRPr>
                </a:pPr>
                <a:r>
                  <a:rPr lang="en-GB"/>
                  <a:t>Accuracy %</a:t>
                </a:r>
              </a:p>
            </c:rich>
          </c:tx>
          <c:layout>
            <c:manualLayout>
              <c:xMode val="edge"/>
              <c:yMode val="edge"/>
              <c:x val="5.4087665640221751E-3"/>
              <c:y val="0.1674116915136293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Corbel" panose="020B050302020402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US"/>
          </a:p>
        </c:txPr>
        <c:crossAx val="102565615"/>
        <c:crosses val="autoZero"/>
        <c:crossBetween val="between"/>
        <c:majorUnit val="0.2"/>
      </c:valAx>
      <c:spPr>
        <a:noFill/>
        <a:ln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0.31597871363721375"/>
          <c:y val="0"/>
          <c:w val="0.41228097318802387"/>
          <c:h val="8.132671745341135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Corbel" panose="020B0503020204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800">
          <a:solidFill>
            <a:schemeClr val="tx1"/>
          </a:solidFill>
          <a:latin typeface="Corbel" panose="020B0503020204020204" pitchFamily="34" charset="0"/>
        </a:defRPr>
      </a:pPr>
      <a:endParaRPr lang="en-US"/>
    </a:p>
  </c:txPr>
  <c:externalData r:id="rId4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2212397078439215"/>
          <c:y val="0.11839443305145279"/>
          <c:w val="0.85385575571503813"/>
          <c:h val="0.677390723288554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'1C'!$FZ$34</c:f>
              <c:strCache>
                <c:ptCount val="1"/>
                <c:pt idx="0">
                  <c:v>HMP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'1C'!$FY$35:$FY$40</c:f>
              <c:strCache>
                <c:ptCount val="6"/>
                <c:pt idx="0">
                  <c:v>SPEC06</c:v>
                </c:pt>
                <c:pt idx="1">
                  <c:v>SPEC17</c:v>
                </c:pt>
                <c:pt idx="2">
                  <c:v>PARSEC</c:v>
                </c:pt>
                <c:pt idx="3">
                  <c:v>Ligra</c:v>
                </c:pt>
                <c:pt idx="4">
                  <c:v>CVP</c:v>
                </c:pt>
                <c:pt idx="5">
                  <c:v>AVG</c:v>
                </c:pt>
              </c:strCache>
            </c:strRef>
          </c:cat>
          <c:val>
            <c:numRef>
              <c:f>'1C'!$FZ$35:$FZ$40</c:f>
              <c:numCache>
                <c:formatCode>0.00</c:formatCode>
                <c:ptCount val="6"/>
                <c:pt idx="0">
                  <c:v>0.21489545454545453</c:v>
                </c:pt>
                <c:pt idx="1">
                  <c:v>0.17874347826086953</c:v>
                </c:pt>
                <c:pt idx="2">
                  <c:v>0.22140000000000001</c:v>
                </c:pt>
                <c:pt idx="3">
                  <c:v>9.0239999999999987E-2</c:v>
                </c:pt>
                <c:pt idx="4">
                  <c:v>0.3405545454545455</c:v>
                </c:pt>
                <c:pt idx="5">
                  <c:v>0.22307909090909095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E73-9A4E-8D70-78434E62FBBB}"/>
            </c:ext>
          </c:extLst>
        </c:ser>
        <c:ser>
          <c:idx val="1"/>
          <c:order val="1"/>
          <c:tx>
            <c:strRef>
              <c:f>'1C'!$GA$34</c:f>
              <c:strCache>
                <c:ptCount val="1"/>
                <c:pt idx="0">
                  <c:v>TTP</c:v>
                </c:pt>
              </c:strCache>
            </c:strRef>
          </c:tx>
          <c:spPr>
            <a:pattFill prst="wdUpDiag">
              <a:fgClr>
                <a:schemeClr val="tx1">
                  <a:lumMod val="50000"/>
                  <a:lumOff val="50000"/>
                </a:schemeClr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'1C'!$FY$35:$FY$40</c:f>
              <c:strCache>
                <c:ptCount val="6"/>
                <c:pt idx="0">
                  <c:v>SPEC06</c:v>
                </c:pt>
                <c:pt idx="1">
                  <c:v>SPEC17</c:v>
                </c:pt>
                <c:pt idx="2">
                  <c:v>PARSEC</c:v>
                </c:pt>
                <c:pt idx="3">
                  <c:v>Ligra</c:v>
                </c:pt>
                <c:pt idx="4">
                  <c:v>CVP</c:v>
                </c:pt>
                <c:pt idx="5">
                  <c:v>AVG</c:v>
                </c:pt>
              </c:strCache>
            </c:strRef>
          </c:cat>
          <c:val>
            <c:numRef>
              <c:f>'1C'!$GA$35:$GA$40</c:f>
              <c:numCache>
                <c:formatCode>0.00</c:formatCode>
                <c:ptCount val="6"/>
                <c:pt idx="0">
                  <c:v>0.95586818181818178</c:v>
                </c:pt>
                <c:pt idx="1">
                  <c:v>0.95967391304347838</c:v>
                </c:pt>
                <c:pt idx="2">
                  <c:v>0.94186666666666663</c:v>
                </c:pt>
                <c:pt idx="3">
                  <c:v>0.93979500000000016</c:v>
                </c:pt>
                <c:pt idx="4">
                  <c:v>0.94131212121212116</c:v>
                </c:pt>
                <c:pt idx="5">
                  <c:v>0.9478472727272732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E73-9A4E-8D70-78434E62FBBB}"/>
            </c:ext>
          </c:extLst>
        </c:ser>
        <c:ser>
          <c:idx val="2"/>
          <c:order val="2"/>
          <c:tx>
            <c:strRef>
              <c:f>'1C'!$GB$34</c:f>
              <c:strCache>
                <c:ptCount val="1"/>
                <c:pt idx="0">
                  <c:v>POPET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'1C'!$FY$35:$FY$40</c:f>
              <c:strCache>
                <c:ptCount val="6"/>
                <c:pt idx="0">
                  <c:v>SPEC06</c:v>
                </c:pt>
                <c:pt idx="1">
                  <c:v>SPEC17</c:v>
                </c:pt>
                <c:pt idx="2">
                  <c:v>PARSEC</c:v>
                </c:pt>
                <c:pt idx="3">
                  <c:v>Ligra</c:v>
                </c:pt>
                <c:pt idx="4">
                  <c:v>CVP</c:v>
                </c:pt>
                <c:pt idx="5">
                  <c:v>AVG</c:v>
                </c:pt>
              </c:strCache>
            </c:strRef>
          </c:cat>
          <c:val>
            <c:numRef>
              <c:f>'1C'!$GB$35:$GB$40</c:f>
              <c:numCache>
                <c:formatCode>0.00</c:formatCode>
                <c:ptCount val="6"/>
                <c:pt idx="0">
                  <c:v>0.77488181818181834</c:v>
                </c:pt>
                <c:pt idx="1">
                  <c:v>0.67572173913043476</c:v>
                </c:pt>
                <c:pt idx="2">
                  <c:v>0.83355000000000001</c:v>
                </c:pt>
                <c:pt idx="3">
                  <c:v>0.69818999999999998</c:v>
                </c:pt>
                <c:pt idx="4">
                  <c:v>0.76205151515151526</c:v>
                </c:pt>
                <c:pt idx="5">
                  <c:v>0.74275545454545477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E73-9A4E-8D70-78434E62FB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27"/>
        <c:axId val="102565615"/>
        <c:axId val="96089279"/>
      </c:barChart>
      <c:catAx>
        <c:axId val="10256561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legreya Sans" pitchFamily="2" charset="0"/>
                <a:ea typeface="+mn-ea"/>
                <a:cs typeface="+mn-cs"/>
              </a:defRPr>
            </a:pPr>
            <a:endParaRPr lang="en-US"/>
          </a:p>
        </c:txPr>
        <c:crossAx val="96089279"/>
        <c:crosses val="autoZero"/>
        <c:auto val="1"/>
        <c:lblAlgn val="ctr"/>
        <c:lblOffset val="100"/>
        <c:noMultiLvlLbl val="0"/>
      </c:catAx>
      <c:valAx>
        <c:axId val="96089279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Alegreya Sans" pitchFamily="2" charset="0"/>
                    <a:ea typeface="+mn-ea"/>
                    <a:cs typeface="+mn-cs"/>
                  </a:defRPr>
                </a:pPr>
                <a:r>
                  <a:rPr lang="en-GB" dirty="0"/>
                  <a:t>Coverage %</a:t>
                </a:r>
              </a:p>
            </c:rich>
          </c:tx>
          <c:layout>
            <c:manualLayout>
              <c:xMode val="edge"/>
              <c:yMode val="edge"/>
              <c:x val="5.40644094273231E-3"/>
              <c:y val="0.2343662296366275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Alegreya Sans" pitchFamily="2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legreya Sans" pitchFamily="2" charset="0"/>
                <a:ea typeface="+mn-ea"/>
                <a:cs typeface="+mn-cs"/>
              </a:defRPr>
            </a:pPr>
            <a:endParaRPr lang="en-US"/>
          </a:p>
        </c:txPr>
        <c:crossAx val="102565615"/>
        <c:crosses val="autoZero"/>
        <c:crossBetween val="between"/>
        <c:majorUnit val="0.2"/>
      </c:valAx>
      <c:spPr>
        <a:noFill/>
        <a:ln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0.3313664885691226"/>
          <c:y val="0"/>
          <c:w val="0.405529140864472"/>
          <c:h val="8.132671745341135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Alegreya Sans" pitchFamily="2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800">
          <a:solidFill>
            <a:schemeClr val="tx1"/>
          </a:solidFill>
          <a:latin typeface="Alegreya Sans" pitchFamily="2" charset="0"/>
        </a:defRPr>
      </a:pPr>
      <a:endParaRPr lang="en-US"/>
    </a:p>
  </c:txPr>
  <c:externalData r:id="rId4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243347517966836"/>
          <c:y val="0.11839443305145279"/>
          <c:w val="0.85191353702786399"/>
          <c:h val="0.6598327150395170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'1C'!$FZ$12</c:f>
              <c:strCache>
                <c:ptCount val="1"/>
                <c:pt idx="0">
                  <c:v>HMP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'1C'!$FY$13:$FY$18</c:f>
              <c:strCache>
                <c:ptCount val="6"/>
                <c:pt idx="0">
                  <c:v>SPEC06</c:v>
                </c:pt>
                <c:pt idx="1">
                  <c:v>SPEC17</c:v>
                </c:pt>
                <c:pt idx="2">
                  <c:v>PARSEC</c:v>
                </c:pt>
                <c:pt idx="3">
                  <c:v>Ligra</c:v>
                </c:pt>
                <c:pt idx="4">
                  <c:v>CVP</c:v>
                </c:pt>
                <c:pt idx="5">
                  <c:v>AVG</c:v>
                </c:pt>
              </c:strCache>
            </c:strRef>
          </c:cat>
          <c:val>
            <c:numRef>
              <c:f>'1C'!$FZ$13:$FZ$18</c:f>
              <c:numCache>
                <c:formatCode>0.00</c:formatCode>
                <c:ptCount val="6"/>
                <c:pt idx="0">
                  <c:v>0.44119545454545445</c:v>
                </c:pt>
                <c:pt idx="1">
                  <c:v>0.4058782608695653</c:v>
                </c:pt>
                <c:pt idx="2">
                  <c:v>0.49015000000000009</c:v>
                </c:pt>
                <c:pt idx="3">
                  <c:v>0.32146500000000006</c:v>
                </c:pt>
                <c:pt idx="4">
                  <c:v>0.61766969696969687</c:v>
                </c:pt>
                <c:pt idx="5">
                  <c:v>0.47032454545454561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CA3-1E41-8E6D-2557406001F8}"/>
            </c:ext>
          </c:extLst>
        </c:ser>
        <c:ser>
          <c:idx val="1"/>
          <c:order val="1"/>
          <c:tx>
            <c:strRef>
              <c:f>'1C'!$GA$12</c:f>
              <c:strCache>
                <c:ptCount val="1"/>
                <c:pt idx="0">
                  <c:v>TTP</c:v>
                </c:pt>
              </c:strCache>
            </c:strRef>
          </c:tx>
          <c:spPr>
            <a:pattFill prst="wdUpDiag">
              <a:fgClr>
                <a:schemeClr val="tx1">
                  <a:lumMod val="50000"/>
                  <a:lumOff val="50000"/>
                </a:schemeClr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'1C'!$FY$13:$FY$18</c:f>
              <c:strCache>
                <c:ptCount val="6"/>
                <c:pt idx="0">
                  <c:v>SPEC06</c:v>
                </c:pt>
                <c:pt idx="1">
                  <c:v>SPEC17</c:v>
                </c:pt>
                <c:pt idx="2">
                  <c:v>PARSEC</c:v>
                </c:pt>
                <c:pt idx="3">
                  <c:v>Ligra</c:v>
                </c:pt>
                <c:pt idx="4">
                  <c:v>CVP</c:v>
                </c:pt>
                <c:pt idx="5">
                  <c:v>AVG</c:v>
                </c:pt>
              </c:strCache>
            </c:strRef>
          </c:cat>
          <c:val>
            <c:numRef>
              <c:f>'1C'!$GA$13:$GA$18</c:f>
              <c:numCache>
                <c:formatCode>0.00</c:formatCode>
                <c:ptCount val="6"/>
                <c:pt idx="0">
                  <c:v>0.11337272727272729</c:v>
                </c:pt>
                <c:pt idx="1">
                  <c:v>0.11045217391304347</c:v>
                </c:pt>
                <c:pt idx="2">
                  <c:v>0.16348333333333331</c:v>
                </c:pt>
                <c:pt idx="3">
                  <c:v>0.11496500000000001</c:v>
                </c:pt>
                <c:pt idx="4">
                  <c:v>0.27203636363636363</c:v>
                </c:pt>
                <c:pt idx="5">
                  <c:v>0.16611727272727272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CA3-1E41-8E6D-2557406001F8}"/>
            </c:ext>
          </c:extLst>
        </c:ser>
        <c:ser>
          <c:idx val="2"/>
          <c:order val="2"/>
          <c:tx>
            <c:strRef>
              <c:f>'1C'!$GB$12</c:f>
              <c:strCache>
                <c:ptCount val="1"/>
                <c:pt idx="0">
                  <c:v>POPET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'1C'!$FY$13:$FY$18</c:f>
              <c:strCache>
                <c:ptCount val="6"/>
                <c:pt idx="0">
                  <c:v>SPEC06</c:v>
                </c:pt>
                <c:pt idx="1">
                  <c:v>SPEC17</c:v>
                </c:pt>
                <c:pt idx="2">
                  <c:v>PARSEC</c:v>
                </c:pt>
                <c:pt idx="3">
                  <c:v>Ligra</c:v>
                </c:pt>
                <c:pt idx="4">
                  <c:v>CVP</c:v>
                </c:pt>
                <c:pt idx="5">
                  <c:v>AVG</c:v>
                </c:pt>
              </c:strCache>
            </c:strRef>
          </c:cat>
          <c:val>
            <c:numRef>
              <c:f>'1C'!$GB$13:$GB$18</c:f>
              <c:numCache>
                <c:formatCode>0.00</c:formatCode>
                <c:ptCount val="6"/>
                <c:pt idx="0">
                  <c:v>0.82929090909090886</c:v>
                </c:pt>
                <c:pt idx="1">
                  <c:v>0.77941304347826079</c:v>
                </c:pt>
                <c:pt idx="2">
                  <c:v>0.72325833333333323</c:v>
                </c:pt>
                <c:pt idx="3">
                  <c:v>0.79347000000000012</c:v>
                </c:pt>
                <c:pt idx="4">
                  <c:v>0.73138181818181824</c:v>
                </c:pt>
                <c:pt idx="5">
                  <c:v>0.77140909090909071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CA3-1E41-8E6D-2557406001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27"/>
        <c:axId val="102565615"/>
        <c:axId val="96089279"/>
      </c:barChart>
      <c:catAx>
        <c:axId val="10256561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US"/>
          </a:p>
        </c:txPr>
        <c:crossAx val="96089279"/>
        <c:crosses val="autoZero"/>
        <c:auto val="1"/>
        <c:lblAlgn val="ctr"/>
        <c:lblOffset val="100"/>
        <c:noMultiLvlLbl val="0"/>
      </c:catAx>
      <c:valAx>
        <c:axId val="9608927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Corbel" panose="020B0503020204020204" pitchFamily="34" charset="0"/>
                    <a:ea typeface="+mn-ea"/>
                    <a:cs typeface="+mn-cs"/>
                  </a:defRPr>
                </a:pPr>
                <a:r>
                  <a:rPr lang="en-GB"/>
                  <a:t>Accuracy %</a:t>
                </a:r>
              </a:p>
            </c:rich>
          </c:tx>
          <c:layout>
            <c:manualLayout>
              <c:xMode val="edge"/>
              <c:yMode val="edge"/>
              <c:x val="5.4087665640221751E-3"/>
              <c:y val="0.1674116915136293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Corbel" panose="020B050302020402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US"/>
          </a:p>
        </c:txPr>
        <c:crossAx val="102565615"/>
        <c:crosses val="autoZero"/>
        <c:crossBetween val="between"/>
        <c:majorUnit val="0.2"/>
      </c:valAx>
      <c:spPr>
        <a:noFill/>
        <a:ln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0.31597871363721375"/>
          <c:y val="0"/>
          <c:w val="0.41228097318802387"/>
          <c:h val="8.132671745341135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Corbel" panose="020B0503020204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800">
          <a:solidFill>
            <a:schemeClr val="tx1"/>
          </a:solidFill>
          <a:latin typeface="Corbel" panose="020B0503020204020204" pitchFamily="34" charset="0"/>
        </a:defRPr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704863299899053"/>
          <c:y val="0.11906077773916939"/>
          <c:w val="0.81724549602951757"/>
          <c:h val="0.7607803793454596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'1C'!$HE$26</c:f>
              <c:strCache>
                <c:ptCount val="1"/>
                <c:pt idx="0">
                  <c:v>Hermes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'1C'!$HD$27:$HD$32</c:f>
              <c:strCache>
                <c:ptCount val="6"/>
                <c:pt idx="0">
                  <c:v>SPEC06</c:v>
                </c:pt>
                <c:pt idx="1">
                  <c:v>SPEC17</c:v>
                </c:pt>
                <c:pt idx="2">
                  <c:v>PARSEC</c:v>
                </c:pt>
                <c:pt idx="3">
                  <c:v>Ligra</c:v>
                </c:pt>
                <c:pt idx="4">
                  <c:v>CVP</c:v>
                </c:pt>
                <c:pt idx="5">
                  <c:v>GEOMEAN</c:v>
                </c:pt>
              </c:strCache>
            </c:strRef>
          </c:cat>
          <c:val>
            <c:numRef>
              <c:f>'1C'!$HE$27:$HE$32</c:f>
              <c:numCache>
                <c:formatCode>General</c:formatCode>
                <c:ptCount val="6"/>
                <c:pt idx="0">
                  <c:v>1.0965925758007928</c:v>
                </c:pt>
                <c:pt idx="1">
                  <c:v>1.1184787259908222</c:v>
                </c:pt>
                <c:pt idx="2">
                  <c:v>1.1060867058864818</c:v>
                </c:pt>
                <c:pt idx="3">
                  <c:v>1.1108185655413441</c:v>
                </c:pt>
                <c:pt idx="4">
                  <c:v>1.1308845241969439</c:v>
                </c:pt>
                <c:pt idx="5">
                  <c:v>1.1150078010146012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E5-204F-B154-D4F67D2E51C5}"/>
            </c:ext>
          </c:extLst>
        </c:ser>
        <c:ser>
          <c:idx val="1"/>
          <c:order val="1"/>
          <c:tx>
            <c:strRef>
              <c:f>'1C'!$HF$26</c:f>
              <c:strCache>
                <c:ptCount val="1"/>
                <c:pt idx="0">
                  <c:v>Pythia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'1C'!$HD$27:$HD$32</c:f>
              <c:strCache>
                <c:ptCount val="6"/>
                <c:pt idx="0">
                  <c:v>SPEC06</c:v>
                </c:pt>
                <c:pt idx="1">
                  <c:v>SPEC17</c:v>
                </c:pt>
                <c:pt idx="2">
                  <c:v>PARSEC</c:v>
                </c:pt>
                <c:pt idx="3">
                  <c:v>Ligra</c:v>
                </c:pt>
                <c:pt idx="4">
                  <c:v>CVP</c:v>
                </c:pt>
                <c:pt idx="5">
                  <c:v>GEOMEAN</c:v>
                </c:pt>
              </c:strCache>
            </c:strRef>
          </c:cat>
          <c:val>
            <c:numRef>
              <c:f>'1C'!$HF$27:$HF$32</c:f>
              <c:numCache>
                <c:formatCode>General</c:formatCode>
                <c:ptCount val="6"/>
                <c:pt idx="0">
                  <c:v>1.2123014259619322</c:v>
                </c:pt>
                <c:pt idx="1">
                  <c:v>1.271460568242625</c:v>
                </c:pt>
                <c:pt idx="2">
                  <c:v>1.0567761626053607</c:v>
                </c:pt>
                <c:pt idx="3">
                  <c:v>1.1992451882494004</c:v>
                </c:pt>
                <c:pt idx="4">
                  <c:v>1.2108056604117088</c:v>
                </c:pt>
                <c:pt idx="5">
                  <c:v>1.2034179298429193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BE5-204F-B154-D4F67D2E51C5}"/>
            </c:ext>
          </c:extLst>
        </c:ser>
        <c:ser>
          <c:idx val="2"/>
          <c:order val="2"/>
          <c:tx>
            <c:strRef>
              <c:f>'1C'!$HG$26</c:f>
              <c:strCache>
                <c:ptCount val="1"/>
                <c:pt idx="0">
                  <c:v>Pythia + Hermes</c:v>
                </c:pt>
              </c:strCache>
            </c:strRef>
          </c:tx>
          <c:spPr>
            <a:solidFill>
              <a:schemeClr val="tx1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'1C'!$HD$27:$HD$32</c:f>
              <c:strCache>
                <c:ptCount val="6"/>
                <c:pt idx="0">
                  <c:v>SPEC06</c:v>
                </c:pt>
                <c:pt idx="1">
                  <c:v>SPEC17</c:v>
                </c:pt>
                <c:pt idx="2">
                  <c:v>PARSEC</c:v>
                </c:pt>
                <c:pt idx="3">
                  <c:v>Ligra</c:v>
                </c:pt>
                <c:pt idx="4">
                  <c:v>CVP</c:v>
                </c:pt>
                <c:pt idx="5">
                  <c:v>GEOMEAN</c:v>
                </c:pt>
              </c:strCache>
            </c:strRef>
          </c:cat>
          <c:val>
            <c:numRef>
              <c:f>'1C'!$HG$27:$HG$32</c:f>
              <c:numCache>
                <c:formatCode>General</c:formatCode>
                <c:ptCount val="6"/>
                <c:pt idx="0">
                  <c:v>1.2627521348667647</c:v>
                </c:pt>
                <c:pt idx="1">
                  <c:v>1.3007233272994472</c:v>
                </c:pt>
                <c:pt idx="2">
                  <c:v>1.1279232637393573</c:v>
                </c:pt>
                <c:pt idx="3">
                  <c:v>1.2387960597037622</c:v>
                </c:pt>
                <c:pt idx="4">
                  <c:v>1.2853686640590727</c:v>
                </c:pt>
                <c:pt idx="5">
                  <c:v>1.2573588609599857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BE5-204F-B154-D4F67D2E51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27"/>
        <c:axId val="1572335087"/>
        <c:axId val="1572348015"/>
      </c:barChart>
      <c:catAx>
        <c:axId val="157233508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pPr>
            <a:endParaRPr lang="en-US"/>
          </a:p>
        </c:txPr>
        <c:crossAx val="1572348015"/>
        <c:crosses val="autoZero"/>
        <c:auto val="1"/>
        <c:lblAlgn val="ctr"/>
        <c:lblOffset val="100"/>
        <c:noMultiLvlLbl val="0"/>
      </c:catAx>
      <c:valAx>
        <c:axId val="1572348015"/>
        <c:scaling>
          <c:orientation val="minMax"/>
          <c:min val="1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Aptos Light" panose="020B0004020202020204" pitchFamily="34" charset="0"/>
                    <a:ea typeface="+mn-ea"/>
                    <a:cs typeface="+mn-cs"/>
                  </a:defRPr>
                </a:pPr>
                <a:r>
                  <a:rPr lang="en-GB" dirty="0"/>
                  <a:t>Geomean speedup</a:t>
                </a:r>
              </a:p>
              <a:p>
                <a:pPr>
                  <a:defRPr/>
                </a:pPr>
                <a:r>
                  <a:rPr lang="en-GB" dirty="0"/>
                  <a:t>over no-prefetching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/>
                  </a:solidFill>
                  <a:latin typeface="Aptos Light" panose="020B000402020202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pPr>
            <a:endParaRPr lang="en-US"/>
          </a:p>
        </c:txPr>
        <c:crossAx val="1572335087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0.22010451328012004"/>
          <c:y val="1.2534562575842739E-2"/>
          <c:w val="0.70677608640673795"/>
          <c:h val="8.421175057875832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Aptos Light" panose="020B0004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2000" b="0" i="0">
          <a:solidFill>
            <a:schemeClr val="tx1"/>
          </a:solidFill>
          <a:latin typeface="Aptos Light" panose="020B0004020202020204" pitchFamily="34" charset="0"/>
        </a:defRPr>
      </a:pPr>
      <a:endParaRPr lang="en-US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2212397078439215"/>
          <c:y val="0.11839443305145279"/>
          <c:w val="0.85385575571503813"/>
          <c:h val="0.677390723288554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'1C'!$FZ$34</c:f>
              <c:strCache>
                <c:ptCount val="1"/>
                <c:pt idx="0">
                  <c:v>HMP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'1C'!$FY$35:$FY$40</c:f>
              <c:strCache>
                <c:ptCount val="6"/>
                <c:pt idx="0">
                  <c:v>SPEC06</c:v>
                </c:pt>
                <c:pt idx="1">
                  <c:v>SPEC17</c:v>
                </c:pt>
                <c:pt idx="2">
                  <c:v>PARSEC</c:v>
                </c:pt>
                <c:pt idx="3">
                  <c:v>Ligra</c:v>
                </c:pt>
                <c:pt idx="4">
                  <c:v>CVP</c:v>
                </c:pt>
                <c:pt idx="5">
                  <c:v>AVG</c:v>
                </c:pt>
              </c:strCache>
            </c:strRef>
          </c:cat>
          <c:val>
            <c:numRef>
              <c:f>'1C'!$FZ$35:$FZ$40</c:f>
              <c:numCache>
                <c:formatCode>0.00</c:formatCode>
                <c:ptCount val="6"/>
                <c:pt idx="0">
                  <c:v>0.21489545454545453</c:v>
                </c:pt>
                <c:pt idx="1">
                  <c:v>0.17874347826086953</c:v>
                </c:pt>
                <c:pt idx="2">
                  <c:v>0.22140000000000001</c:v>
                </c:pt>
                <c:pt idx="3">
                  <c:v>9.0239999999999987E-2</c:v>
                </c:pt>
                <c:pt idx="4">
                  <c:v>0.3405545454545455</c:v>
                </c:pt>
                <c:pt idx="5">
                  <c:v>0.22307909090909095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E73-9A4E-8D70-78434E62FBBB}"/>
            </c:ext>
          </c:extLst>
        </c:ser>
        <c:ser>
          <c:idx val="1"/>
          <c:order val="1"/>
          <c:tx>
            <c:strRef>
              <c:f>'1C'!$GA$34</c:f>
              <c:strCache>
                <c:ptCount val="1"/>
                <c:pt idx="0">
                  <c:v>TTP</c:v>
                </c:pt>
              </c:strCache>
            </c:strRef>
          </c:tx>
          <c:spPr>
            <a:pattFill prst="wdUpDiag">
              <a:fgClr>
                <a:schemeClr val="tx1">
                  <a:lumMod val="50000"/>
                  <a:lumOff val="50000"/>
                </a:schemeClr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'1C'!$FY$35:$FY$40</c:f>
              <c:strCache>
                <c:ptCount val="6"/>
                <c:pt idx="0">
                  <c:v>SPEC06</c:v>
                </c:pt>
                <c:pt idx="1">
                  <c:v>SPEC17</c:v>
                </c:pt>
                <c:pt idx="2">
                  <c:v>PARSEC</c:v>
                </c:pt>
                <c:pt idx="3">
                  <c:v>Ligra</c:v>
                </c:pt>
                <c:pt idx="4">
                  <c:v>CVP</c:v>
                </c:pt>
                <c:pt idx="5">
                  <c:v>AVG</c:v>
                </c:pt>
              </c:strCache>
            </c:strRef>
          </c:cat>
          <c:val>
            <c:numRef>
              <c:f>'1C'!$GA$35:$GA$40</c:f>
              <c:numCache>
                <c:formatCode>0.00</c:formatCode>
                <c:ptCount val="6"/>
                <c:pt idx="0">
                  <c:v>0.95586818181818178</c:v>
                </c:pt>
                <c:pt idx="1">
                  <c:v>0.95967391304347838</c:v>
                </c:pt>
                <c:pt idx="2">
                  <c:v>0.94186666666666663</c:v>
                </c:pt>
                <c:pt idx="3">
                  <c:v>0.93979500000000016</c:v>
                </c:pt>
                <c:pt idx="4">
                  <c:v>0.94131212121212116</c:v>
                </c:pt>
                <c:pt idx="5">
                  <c:v>0.9478472727272732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E73-9A4E-8D70-78434E62FBBB}"/>
            </c:ext>
          </c:extLst>
        </c:ser>
        <c:ser>
          <c:idx val="2"/>
          <c:order val="2"/>
          <c:tx>
            <c:strRef>
              <c:f>'1C'!$GB$34</c:f>
              <c:strCache>
                <c:ptCount val="1"/>
                <c:pt idx="0">
                  <c:v>POPET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'1C'!$FY$35:$FY$40</c:f>
              <c:strCache>
                <c:ptCount val="6"/>
                <c:pt idx="0">
                  <c:v>SPEC06</c:v>
                </c:pt>
                <c:pt idx="1">
                  <c:v>SPEC17</c:v>
                </c:pt>
                <c:pt idx="2">
                  <c:v>PARSEC</c:v>
                </c:pt>
                <c:pt idx="3">
                  <c:v>Ligra</c:v>
                </c:pt>
                <c:pt idx="4">
                  <c:v>CVP</c:v>
                </c:pt>
                <c:pt idx="5">
                  <c:v>AVG</c:v>
                </c:pt>
              </c:strCache>
            </c:strRef>
          </c:cat>
          <c:val>
            <c:numRef>
              <c:f>'1C'!$GB$35:$GB$40</c:f>
              <c:numCache>
                <c:formatCode>0.00</c:formatCode>
                <c:ptCount val="6"/>
                <c:pt idx="0">
                  <c:v>0.77488181818181834</c:v>
                </c:pt>
                <c:pt idx="1">
                  <c:v>0.67572173913043476</c:v>
                </c:pt>
                <c:pt idx="2">
                  <c:v>0.83355000000000001</c:v>
                </c:pt>
                <c:pt idx="3">
                  <c:v>0.69818999999999998</c:v>
                </c:pt>
                <c:pt idx="4">
                  <c:v>0.76205151515151526</c:v>
                </c:pt>
                <c:pt idx="5">
                  <c:v>0.74275545454545477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E73-9A4E-8D70-78434E62FB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27"/>
        <c:axId val="102565615"/>
        <c:axId val="96089279"/>
      </c:barChart>
      <c:catAx>
        <c:axId val="10256561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legreya Sans" pitchFamily="2" charset="0"/>
                <a:ea typeface="+mn-ea"/>
                <a:cs typeface="+mn-cs"/>
              </a:defRPr>
            </a:pPr>
            <a:endParaRPr lang="en-US"/>
          </a:p>
        </c:txPr>
        <c:crossAx val="96089279"/>
        <c:crosses val="autoZero"/>
        <c:auto val="1"/>
        <c:lblAlgn val="ctr"/>
        <c:lblOffset val="100"/>
        <c:noMultiLvlLbl val="0"/>
      </c:catAx>
      <c:valAx>
        <c:axId val="96089279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Alegreya Sans" pitchFamily="2" charset="0"/>
                    <a:ea typeface="+mn-ea"/>
                    <a:cs typeface="+mn-cs"/>
                  </a:defRPr>
                </a:pPr>
                <a:r>
                  <a:rPr lang="en-GB" dirty="0"/>
                  <a:t>Coverage %</a:t>
                </a:r>
              </a:p>
            </c:rich>
          </c:tx>
          <c:layout>
            <c:manualLayout>
              <c:xMode val="edge"/>
              <c:yMode val="edge"/>
              <c:x val="5.40644094273231E-3"/>
              <c:y val="0.2343662296366275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Alegreya Sans" pitchFamily="2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legreya Sans" pitchFamily="2" charset="0"/>
                <a:ea typeface="+mn-ea"/>
                <a:cs typeface="+mn-cs"/>
              </a:defRPr>
            </a:pPr>
            <a:endParaRPr lang="en-US"/>
          </a:p>
        </c:txPr>
        <c:crossAx val="102565615"/>
        <c:crosses val="autoZero"/>
        <c:crossBetween val="between"/>
        <c:majorUnit val="0.2"/>
      </c:valAx>
      <c:spPr>
        <a:noFill/>
        <a:ln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0.3313664885691226"/>
          <c:y val="0"/>
          <c:w val="0.405529140864472"/>
          <c:h val="8.132671745341135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Alegreya Sans" pitchFamily="2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800">
          <a:solidFill>
            <a:schemeClr val="tx1"/>
          </a:solidFill>
          <a:latin typeface="Alegreya Sans" pitchFamily="2" charset="0"/>
        </a:defRPr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848720723992733"/>
          <c:y val="6.2956299948890682E-2"/>
          <c:w val="0.80268432831431902"/>
          <c:h val="0.7816285961051577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eva_l2c!$R$31</c:f>
              <c:strCache>
                <c:ptCount val="1"/>
                <c:pt idx="0">
                  <c:v>Naive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eva_l2c!$S$30:$W$30</c:f>
              <c:strCache>
                <c:ptCount val="5"/>
                <c:pt idx="0">
                  <c:v>SPEC</c:v>
                </c:pt>
                <c:pt idx="1">
                  <c:v>PARSEC</c:v>
                </c:pt>
                <c:pt idx="2">
                  <c:v>Ligra</c:v>
                </c:pt>
                <c:pt idx="3">
                  <c:v>CVP</c:v>
                </c:pt>
                <c:pt idx="4">
                  <c:v>All</c:v>
                </c:pt>
              </c:strCache>
            </c:strRef>
          </c:cat>
          <c:val>
            <c:numRef>
              <c:f>eva_l2c!$S$31:$W$31</c:f>
              <c:numCache>
                <c:formatCode>General</c:formatCode>
                <c:ptCount val="5"/>
                <c:pt idx="0">
                  <c:v>0.99981757641382341</c:v>
                </c:pt>
                <c:pt idx="1">
                  <c:v>1.0183419757845884</c:v>
                </c:pt>
                <c:pt idx="2">
                  <c:v>1.0304300849762205</c:v>
                </c:pt>
                <c:pt idx="3">
                  <c:v>1.1667493764151189</c:v>
                </c:pt>
                <c:pt idx="4">
                  <c:v>1.0457410422766897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EC-9D47-AD27-E2D5006AF01E}"/>
            </c:ext>
          </c:extLst>
        </c:ser>
        <c:ser>
          <c:idx val="1"/>
          <c:order val="1"/>
          <c:tx>
            <c:strRef>
              <c:f>eva_l2c!$R$32</c:f>
              <c:strCache>
                <c:ptCount val="1"/>
                <c:pt idx="0">
                  <c:v>Best-prior policy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eva_l2c!$S$30:$W$30</c:f>
              <c:strCache>
                <c:ptCount val="5"/>
                <c:pt idx="0">
                  <c:v>SPEC</c:v>
                </c:pt>
                <c:pt idx="1">
                  <c:v>PARSEC</c:v>
                </c:pt>
                <c:pt idx="2">
                  <c:v>Ligra</c:v>
                </c:pt>
                <c:pt idx="3">
                  <c:v>CVP</c:v>
                </c:pt>
                <c:pt idx="4">
                  <c:v>All</c:v>
                </c:pt>
              </c:strCache>
            </c:strRef>
          </c:cat>
          <c:val>
            <c:numRef>
              <c:f>eva_l2c!$S$32:$W$32</c:f>
              <c:numCache>
                <c:formatCode>General</c:formatCode>
                <c:ptCount val="5"/>
                <c:pt idx="0">
                  <c:v>1.0137915014566985</c:v>
                </c:pt>
                <c:pt idx="1">
                  <c:v>1.0216295122477401</c:v>
                </c:pt>
                <c:pt idx="2">
                  <c:v>1.0195943674210599</c:v>
                </c:pt>
                <c:pt idx="3">
                  <c:v>1.1702487018771159</c:v>
                </c:pt>
                <c:pt idx="4">
                  <c:v>1.0526599264817162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2EC-9D47-AD27-E2D5006AF01E}"/>
            </c:ext>
          </c:extLst>
        </c:ser>
        <c:ser>
          <c:idx val="2"/>
          <c:order val="2"/>
          <c:tx>
            <c:strRef>
              <c:f>eva_l2c!$R$33</c:f>
              <c:strCache>
                <c:ptCount val="1"/>
                <c:pt idx="0">
                  <c:v>Athena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strRef>
              <c:f>eva_l2c!$S$30:$W$30</c:f>
              <c:strCache>
                <c:ptCount val="5"/>
                <c:pt idx="0">
                  <c:v>SPEC</c:v>
                </c:pt>
                <c:pt idx="1">
                  <c:v>PARSEC</c:v>
                </c:pt>
                <c:pt idx="2">
                  <c:v>Ligra</c:v>
                </c:pt>
                <c:pt idx="3">
                  <c:v>CVP</c:v>
                </c:pt>
                <c:pt idx="4">
                  <c:v>All</c:v>
                </c:pt>
              </c:strCache>
            </c:strRef>
          </c:cat>
          <c:val>
            <c:numRef>
              <c:f>eva_l2c!$S$33:$W$33</c:f>
              <c:numCache>
                <c:formatCode>General</c:formatCode>
                <c:ptCount val="5"/>
                <c:pt idx="0">
                  <c:v>1.0653942812625821</c:v>
                </c:pt>
                <c:pt idx="1">
                  <c:v>1.0872040004898351</c:v>
                </c:pt>
                <c:pt idx="2">
                  <c:v>1.0409865991356355</c:v>
                </c:pt>
                <c:pt idx="3">
                  <c:v>1.237583914474147</c:v>
                </c:pt>
                <c:pt idx="4">
                  <c:v>1.105635677726484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2EC-9D47-AD27-E2D5006AF0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45052080"/>
        <c:axId val="1452713072"/>
      </c:barChart>
      <c:catAx>
        <c:axId val="184505208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pPr>
            <a:endParaRPr lang="en-US"/>
          </a:p>
        </c:txPr>
        <c:crossAx val="1452713072"/>
        <c:crosses val="autoZero"/>
        <c:auto val="1"/>
        <c:lblAlgn val="ctr"/>
        <c:lblOffset val="100"/>
        <c:noMultiLvlLbl val="0"/>
      </c:catAx>
      <c:valAx>
        <c:axId val="1452713072"/>
        <c:scaling>
          <c:orientation val="minMax"/>
          <c:min val="0.8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Aptos Light" panose="020B0004020202020204" pitchFamily="34" charset="0"/>
                    <a:ea typeface="+mn-ea"/>
                    <a:cs typeface="+mn-cs"/>
                  </a:defRPr>
                </a:pPr>
                <a:r>
                  <a:rPr lang="en-US"/>
                  <a:t>Speedup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Aptos Light" panose="020B000402020202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pPr>
            <a:endParaRPr lang="en-US"/>
          </a:p>
        </c:txPr>
        <c:crossAx val="1845052080"/>
        <c:crosses val="autoZero"/>
        <c:crossBetween val="between"/>
        <c:majorUnit val="0.1"/>
      </c:valAx>
      <c:spPr>
        <a:noFill/>
        <a:ln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0.24324611711917693"/>
          <c:y val="9.8401951165197912E-2"/>
          <c:w val="0.35701944258475077"/>
          <c:h val="0.29285454389388504"/>
        </c:manualLayout>
      </c:layout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Aptos Light" panose="020B0004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>
      <a:noFill/>
    </a:ln>
    <a:effectLst/>
  </c:spPr>
  <c:txPr>
    <a:bodyPr/>
    <a:lstStyle/>
    <a:p>
      <a:pPr>
        <a:defRPr sz="1600" b="0" i="0">
          <a:solidFill>
            <a:schemeClr val="tx1"/>
          </a:solidFill>
          <a:latin typeface="Aptos Light" panose="020B0004020202020204" pitchFamily="34" charset="0"/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6848720723992733"/>
          <c:y val="6.2956299948890682E-2"/>
          <c:w val="0.80268432831431902"/>
          <c:h val="0.7816285961051577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eva_l1d!$U$34</c:f>
              <c:strCache>
                <c:ptCount val="1"/>
                <c:pt idx="0">
                  <c:v>Naive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eva_l1d!$V$33:$Z$33</c:f>
              <c:strCache>
                <c:ptCount val="5"/>
                <c:pt idx="0">
                  <c:v>SPEC</c:v>
                </c:pt>
                <c:pt idx="1">
                  <c:v>PARSEC</c:v>
                </c:pt>
                <c:pt idx="2">
                  <c:v>Ligra</c:v>
                </c:pt>
                <c:pt idx="3">
                  <c:v>CVP</c:v>
                </c:pt>
                <c:pt idx="4">
                  <c:v>All</c:v>
                </c:pt>
              </c:strCache>
            </c:strRef>
          </c:cat>
          <c:val>
            <c:numRef>
              <c:f>eva_l1d!$V$34:$Z$34</c:f>
              <c:numCache>
                <c:formatCode>General</c:formatCode>
                <c:ptCount val="5"/>
                <c:pt idx="0">
                  <c:v>1.1096726477787762</c:v>
                </c:pt>
                <c:pt idx="1">
                  <c:v>0.87992909896876548</c:v>
                </c:pt>
                <c:pt idx="2">
                  <c:v>1.0252955784725306</c:v>
                </c:pt>
                <c:pt idx="3">
                  <c:v>1.2391429025723764</c:v>
                </c:pt>
                <c:pt idx="4">
                  <c:v>1.092969950197358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EC-9D47-AD27-E2D5006AF01E}"/>
            </c:ext>
          </c:extLst>
        </c:ser>
        <c:ser>
          <c:idx val="1"/>
          <c:order val="1"/>
          <c:tx>
            <c:strRef>
              <c:f>eva_l1d!$U$35</c:f>
              <c:strCache>
                <c:ptCount val="1"/>
                <c:pt idx="0">
                  <c:v>Best-prior policy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eva_l1d!$V$33:$Z$33</c:f>
              <c:strCache>
                <c:ptCount val="5"/>
                <c:pt idx="0">
                  <c:v>SPEC</c:v>
                </c:pt>
                <c:pt idx="1">
                  <c:v>PARSEC</c:v>
                </c:pt>
                <c:pt idx="2">
                  <c:v>Ligra</c:v>
                </c:pt>
                <c:pt idx="3">
                  <c:v>CVP</c:v>
                </c:pt>
                <c:pt idx="4">
                  <c:v>All</c:v>
                </c:pt>
              </c:strCache>
            </c:strRef>
          </c:cat>
          <c:val>
            <c:numRef>
              <c:f>eva_l1d!$V$35:$Z$35</c:f>
              <c:numCache>
                <c:formatCode>General</c:formatCode>
                <c:ptCount val="5"/>
                <c:pt idx="0">
                  <c:v>1.086195947891978</c:v>
                </c:pt>
                <c:pt idx="1">
                  <c:v>0.90301935288252666</c:v>
                </c:pt>
                <c:pt idx="2">
                  <c:v>1.0268467411633613</c:v>
                </c:pt>
                <c:pt idx="3">
                  <c:v>1.22484761843043</c:v>
                </c:pt>
                <c:pt idx="4">
                  <c:v>1.0832691877035461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2EC-9D47-AD27-E2D5006AF01E}"/>
            </c:ext>
          </c:extLst>
        </c:ser>
        <c:ser>
          <c:idx val="2"/>
          <c:order val="2"/>
          <c:tx>
            <c:strRef>
              <c:f>eva_l1d!$U$36</c:f>
              <c:strCache>
                <c:ptCount val="1"/>
                <c:pt idx="0">
                  <c:v>Athena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strRef>
              <c:f>eva_l1d!$V$33:$Z$33</c:f>
              <c:strCache>
                <c:ptCount val="5"/>
                <c:pt idx="0">
                  <c:v>SPEC</c:v>
                </c:pt>
                <c:pt idx="1">
                  <c:v>PARSEC</c:v>
                </c:pt>
                <c:pt idx="2">
                  <c:v>Ligra</c:v>
                </c:pt>
                <c:pt idx="3">
                  <c:v>CVP</c:v>
                </c:pt>
                <c:pt idx="4">
                  <c:v>All</c:v>
                </c:pt>
              </c:strCache>
            </c:strRef>
          </c:cat>
          <c:val>
            <c:numRef>
              <c:f>eva_l1d!$V$36:$Z$36</c:f>
              <c:numCache>
                <c:formatCode>General</c:formatCode>
                <c:ptCount val="5"/>
                <c:pt idx="0">
                  <c:v>1.0993464005234967</c:v>
                </c:pt>
                <c:pt idx="1">
                  <c:v>1.0857226116790868</c:v>
                </c:pt>
                <c:pt idx="2">
                  <c:v>1.046663372286649</c:v>
                </c:pt>
                <c:pt idx="3">
                  <c:v>1.2868594128866619</c:v>
                </c:pt>
                <c:pt idx="4">
                  <c:v>1.135528932080355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2EC-9D47-AD27-E2D5006AF0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45052080"/>
        <c:axId val="1452713072"/>
      </c:barChart>
      <c:catAx>
        <c:axId val="184505208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pPr>
            <a:endParaRPr lang="en-US"/>
          </a:p>
        </c:txPr>
        <c:crossAx val="1452713072"/>
        <c:crosses val="autoZero"/>
        <c:auto val="1"/>
        <c:lblAlgn val="ctr"/>
        <c:lblOffset val="100"/>
        <c:noMultiLvlLbl val="0"/>
      </c:catAx>
      <c:valAx>
        <c:axId val="1452713072"/>
        <c:scaling>
          <c:orientation val="minMax"/>
          <c:min val="0.8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Aptos Light" panose="020B0004020202020204" pitchFamily="34" charset="0"/>
                    <a:ea typeface="+mn-ea"/>
                    <a:cs typeface="+mn-cs"/>
                  </a:defRPr>
                </a:pPr>
                <a:r>
                  <a:rPr lang="en-US" dirty="0"/>
                  <a:t>Speedup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Aptos Light" panose="020B000402020202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pPr>
            <a:endParaRPr lang="en-US"/>
          </a:p>
        </c:txPr>
        <c:crossAx val="1845052080"/>
        <c:crosses val="autoZero"/>
        <c:crossBetween val="between"/>
        <c:majorUnit val="0.1"/>
      </c:valAx>
      <c:spPr>
        <a:noFill/>
        <a:ln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0.18329213131802014"/>
          <c:y val="9.8401951165197912E-2"/>
          <c:w val="0.41697353681891064"/>
          <c:h val="0.29285454389388504"/>
        </c:manualLayout>
      </c:layout>
      <c:overlay val="0"/>
      <c:spPr>
        <a:solidFill>
          <a:sysClr val="window" lastClr="FFFFFF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Aptos Light" panose="020B0004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/>
  </c:chart>
  <c:spPr>
    <a:solidFill>
      <a:schemeClr val="bg1"/>
    </a:solidFill>
    <a:ln>
      <a:noFill/>
    </a:ln>
    <a:effectLst/>
  </c:spPr>
  <c:txPr>
    <a:bodyPr/>
    <a:lstStyle/>
    <a:p>
      <a:pPr>
        <a:defRPr sz="1600" b="0" i="0">
          <a:solidFill>
            <a:schemeClr val="tx1"/>
          </a:solidFill>
          <a:latin typeface="Aptos Light" panose="020B0004020202020204" pitchFamily="34" charset="0"/>
        </a:defRPr>
      </a:pPr>
      <a:endParaRPr lang="en-US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6848720723992733"/>
          <c:y val="6.2956299948890682E-2"/>
          <c:w val="0.80268432831431902"/>
          <c:h val="0.7816285961051577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eva_2l2c!$T$24</c:f>
              <c:strCache>
                <c:ptCount val="1"/>
                <c:pt idx="0">
                  <c:v>Naive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eva_2l2c!$U$23:$Y$23</c:f>
              <c:strCache>
                <c:ptCount val="5"/>
                <c:pt idx="0">
                  <c:v>SPEC</c:v>
                </c:pt>
                <c:pt idx="1">
                  <c:v>PARSEC</c:v>
                </c:pt>
                <c:pt idx="2">
                  <c:v>Ligra</c:v>
                </c:pt>
                <c:pt idx="3">
                  <c:v>CVP</c:v>
                </c:pt>
                <c:pt idx="4">
                  <c:v>All</c:v>
                </c:pt>
              </c:strCache>
            </c:strRef>
          </c:cat>
          <c:val>
            <c:numRef>
              <c:f>eva_2l2c!$U$24:$Y$24</c:f>
              <c:numCache>
                <c:formatCode>General</c:formatCode>
                <c:ptCount val="5"/>
                <c:pt idx="0">
                  <c:v>1.0011999967479408</c:v>
                </c:pt>
                <c:pt idx="1">
                  <c:v>1.0184063775430165</c:v>
                </c:pt>
                <c:pt idx="2">
                  <c:v>1.0303139564563435</c:v>
                </c:pt>
                <c:pt idx="3">
                  <c:v>1.1727587893442328</c:v>
                </c:pt>
                <c:pt idx="4">
                  <c:v>1.0477874096136339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EC-9D47-AD27-E2D5006AF01E}"/>
            </c:ext>
          </c:extLst>
        </c:ser>
        <c:ser>
          <c:idx val="1"/>
          <c:order val="1"/>
          <c:tx>
            <c:strRef>
              <c:f>eva_2l2c!$T$25</c:f>
              <c:strCache>
                <c:ptCount val="1"/>
                <c:pt idx="0">
                  <c:v>Best-prior policy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eva_2l2c!$U$23:$Y$23</c:f>
              <c:strCache>
                <c:ptCount val="5"/>
                <c:pt idx="0">
                  <c:v>SPEC</c:v>
                </c:pt>
                <c:pt idx="1">
                  <c:v>PARSEC</c:v>
                </c:pt>
                <c:pt idx="2">
                  <c:v>Ligra</c:v>
                </c:pt>
                <c:pt idx="3">
                  <c:v>CVP</c:v>
                </c:pt>
                <c:pt idx="4">
                  <c:v>All</c:v>
                </c:pt>
              </c:strCache>
            </c:strRef>
          </c:cat>
          <c:val>
            <c:numRef>
              <c:f>eva_2l2c!$U$25:$Y$25</c:f>
              <c:numCache>
                <c:formatCode>General</c:formatCode>
                <c:ptCount val="5"/>
                <c:pt idx="0">
                  <c:v>1.0330654457255093</c:v>
                </c:pt>
                <c:pt idx="1">
                  <c:v>1.030544156753425</c:v>
                </c:pt>
                <c:pt idx="2">
                  <c:v>1.0305959324398337</c:v>
                </c:pt>
                <c:pt idx="3">
                  <c:v>1.1959583950492665</c:v>
                </c:pt>
                <c:pt idx="4">
                  <c:v>1.070907132439942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2EC-9D47-AD27-E2D5006AF01E}"/>
            </c:ext>
          </c:extLst>
        </c:ser>
        <c:ser>
          <c:idx val="2"/>
          <c:order val="2"/>
          <c:tx>
            <c:strRef>
              <c:f>eva_2l2c!$T$26</c:f>
              <c:strCache>
                <c:ptCount val="1"/>
                <c:pt idx="0">
                  <c:v>Athena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strRef>
              <c:f>eva_2l2c!$U$23:$Y$23</c:f>
              <c:strCache>
                <c:ptCount val="5"/>
                <c:pt idx="0">
                  <c:v>SPEC</c:v>
                </c:pt>
                <c:pt idx="1">
                  <c:v>PARSEC</c:v>
                </c:pt>
                <c:pt idx="2">
                  <c:v>Ligra</c:v>
                </c:pt>
                <c:pt idx="3">
                  <c:v>CVP</c:v>
                </c:pt>
                <c:pt idx="4">
                  <c:v>All</c:v>
                </c:pt>
              </c:strCache>
            </c:strRef>
          </c:cat>
          <c:val>
            <c:numRef>
              <c:f>eva_2l2c!$U$26:$Y$26</c:f>
              <c:numCache>
                <c:formatCode>General</c:formatCode>
                <c:ptCount val="5"/>
                <c:pt idx="0">
                  <c:v>1.0672517747968104</c:v>
                </c:pt>
                <c:pt idx="1">
                  <c:v>1.0828094142800035</c:v>
                </c:pt>
                <c:pt idx="2">
                  <c:v>1.0399678791670723</c:v>
                </c:pt>
                <c:pt idx="3">
                  <c:v>1.2563329723119665</c:v>
                </c:pt>
                <c:pt idx="4">
                  <c:v>1.1100213110940798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2EC-9D47-AD27-E2D5006AF0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45052080"/>
        <c:axId val="1452713072"/>
      </c:barChart>
      <c:catAx>
        <c:axId val="184505208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pPr>
            <a:endParaRPr lang="en-US"/>
          </a:p>
        </c:txPr>
        <c:crossAx val="1452713072"/>
        <c:crosses val="autoZero"/>
        <c:auto val="1"/>
        <c:lblAlgn val="ctr"/>
        <c:lblOffset val="100"/>
        <c:noMultiLvlLbl val="0"/>
      </c:catAx>
      <c:valAx>
        <c:axId val="1452713072"/>
        <c:scaling>
          <c:orientation val="minMax"/>
          <c:min val="0.8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Aptos Light" panose="020B0004020202020204" pitchFamily="34" charset="0"/>
                    <a:ea typeface="+mn-ea"/>
                    <a:cs typeface="+mn-cs"/>
                  </a:defRPr>
                </a:pPr>
                <a:r>
                  <a:rPr lang="en-US" dirty="0"/>
                  <a:t>Speedup</a:t>
                </a:r>
              </a:p>
            </c:rich>
          </c:tx>
          <c:layout>
            <c:manualLayout>
              <c:xMode val="edge"/>
              <c:yMode val="edge"/>
              <c:x val="0"/>
              <c:y val="0.328212641329334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Aptos Light" panose="020B000402020202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pPr>
            <a:endParaRPr lang="en-US"/>
          </a:p>
        </c:txPr>
        <c:crossAx val="1845052080"/>
        <c:crosses val="autoZero"/>
        <c:crossBetween val="between"/>
        <c:majorUnit val="0.1"/>
      </c:valAx>
      <c:spPr>
        <a:noFill/>
        <a:ln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0.24324611711917693"/>
          <c:y val="9.8401951165197912E-2"/>
          <c:w val="0.35701944258475077"/>
          <c:h val="0.29285454389388504"/>
        </c:manualLayout>
      </c:layout>
      <c:overlay val="0"/>
      <c:spPr>
        <a:solidFill>
          <a:sysClr val="window" lastClr="FFFFFF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Aptos Light" panose="020B0004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/>
  </c:chart>
  <c:spPr>
    <a:solidFill>
      <a:schemeClr val="bg1"/>
    </a:solidFill>
    <a:ln>
      <a:noFill/>
    </a:ln>
    <a:effectLst/>
  </c:spPr>
  <c:txPr>
    <a:bodyPr/>
    <a:lstStyle/>
    <a:p>
      <a:pPr>
        <a:defRPr sz="1600" b="0" i="0">
          <a:solidFill>
            <a:schemeClr val="tx1"/>
          </a:solidFill>
          <a:latin typeface="Aptos Light" panose="020B0004020202020204" pitchFamily="34" charset="0"/>
        </a:defRPr>
      </a:pPr>
      <a:endParaRPr lang="en-US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6848720723992733"/>
          <c:y val="6.2956299948890682E-2"/>
          <c:w val="0.80268432831431902"/>
          <c:h val="0.7816285961051577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eva_l1_l2!$S$29</c:f>
              <c:strCache>
                <c:ptCount val="1"/>
                <c:pt idx="0">
                  <c:v>Naive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eva_l1_l2!$T$28:$X$28</c:f>
              <c:strCache>
                <c:ptCount val="5"/>
                <c:pt idx="0">
                  <c:v>SPEC</c:v>
                </c:pt>
                <c:pt idx="1">
                  <c:v>PARSEC</c:v>
                </c:pt>
                <c:pt idx="2">
                  <c:v>Ligra</c:v>
                </c:pt>
                <c:pt idx="3">
                  <c:v>CVP</c:v>
                </c:pt>
                <c:pt idx="4">
                  <c:v>All</c:v>
                </c:pt>
              </c:strCache>
            </c:strRef>
          </c:cat>
          <c:val>
            <c:numRef>
              <c:f>eva_l1_l2!$T$29:$X$29</c:f>
              <c:numCache>
                <c:formatCode>General</c:formatCode>
                <c:ptCount val="5"/>
                <c:pt idx="0">
                  <c:v>0.9810487945730153</c:v>
                </c:pt>
                <c:pt idx="1">
                  <c:v>0.79533592727235414</c:v>
                </c:pt>
                <c:pt idx="2">
                  <c:v>1.0125788132964961</c:v>
                </c:pt>
                <c:pt idx="3">
                  <c:v>1.0340029542296756</c:v>
                </c:pt>
                <c:pt idx="4">
                  <c:v>0.97126149080245761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EC-9D47-AD27-E2D5006AF01E}"/>
            </c:ext>
          </c:extLst>
        </c:ser>
        <c:ser>
          <c:idx val="1"/>
          <c:order val="1"/>
          <c:tx>
            <c:strRef>
              <c:f>eva_l1_l2!$S$30</c:f>
              <c:strCache>
                <c:ptCount val="1"/>
                <c:pt idx="0">
                  <c:v>Best-prior policy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eva_l1_l2!$T$28:$X$28</c:f>
              <c:strCache>
                <c:ptCount val="5"/>
                <c:pt idx="0">
                  <c:v>SPEC</c:v>
                </c:pt>
                <c:pt idx="1">
                  <c:v>PARSEC</c:v>
                </c:pt>
                <c:pt idx="2">
                  <c:v>Ligra</c:v>
                </c:pt>
                <c:pt idx="3">
                  <c:v>CVP</c:v>
                </c:pt>
                <c:pt idx="4">
                  <c:v>All</c:v>
                </c:pt>
              </c:strCache>
            </c:strRef>
          </c:cat>
          <c:val>
            <c:numRef>
              <c:f>eva_l1_l2!$T$30:$X$30</c:f>
              <c:numCache>
                <c:formatCode>General</c:formatCode>
                <c:ptCount val="5"/>
                <c:pt idx="0">
                  <c:v>1.0291937019393544</c:v>
                </c:pt>
                <c:pt idx="1">
                  <c:v>0.96166332474693506</c:v>
                </c:pt>
                <c:pt idx="2">
                  <c:v>1.0257131294000628</c:v>
                </c:pt>
                <c:pt idx="3">
                  <c:v>1.1594143969166888</c:v>
                </c:pt>
                <c:pt idx="4">
                  <c:v>1.0505328247633769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2EC-9D47-AD27-E2D5006AF01E}"/>
            </c:ext>
          </c:extLst>
        </c:ser>
        <c:ser>
          <c:idx val="2"/>
          <c:order val="2"/>
          <c:tx>
            <c:strRef>
              <c:f>eva_l1_l2!$S$31</c:f>
              <c:strCache>
                <c:ptCount val="1"/>
                <c:pt idx="0">
                  <c:v>Athena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strRef>
              <c:f>eva_l1_l2!$T$28:$X$28</c:f>
              <c:strCache>
                <c:ptCount val="5"/>
                <c:pt idx="0">
                  <c:v>SPEC</c:v>
                </c:pt>
                <c:pt idx="1">
                  <c:v>PARSEC</c:v>
                </c:pt>
                <c:pt idx="2">
                  <c:v>Ligra</c:v>
                </c:pt>
                <c:pt idx="3">
                  <c:v>CVP</c:v>
                </c:pt>
                <c:pt idx="4">
                  <c:v>All</c:v>
                </c:pt>
              </c:strCache>
            </c:strRef>
          </c:cat>
          <c:val>
            <c:numRef>
              <c:f>eva_l1_l2!$T$31:$X$31</c:f>
              <c:numCache>
                <c:formatCode>General</c:formatCode>
                <c:ptCount val="5"/>
                <c:pt idx="0">
                  <c:v>1.0815621536298854</c:v>
                </c:pt>
                <c:pt idx="1">
                  <c:v>1.0947139222411189</c:v>
                </c:pt>
                <c:pt idx="2">
                  <c:v>1.0481813607755652</c:v>
                </c:pt>
                <c:pt idx="3">
                  <c:v>1.2739221269559482</c:v>
                </c:pt>
                <c:pt idx="4">
                  <c:v>1.1239235364014974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2EC-9D47-AD27-E2D5006AF0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45052080"/>
        <c:axId val="1452713072"/>
      </c:barChart>
      <c:catAx>
        <c:axId val="184505208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pPr>
            <a:endParaRPr lang="en-US"/>
          </a:p>
        </c:txPr>
        <c:crossAx val="1452713072"/>
        <c:crosses val="autoZero"/>
        <c:auto val="1"/>
        <c:lblAlgn val="ctr"/>
        <c:lblOffset val="100"/>
        <c:noMultiLvlLbl val="0"/>
      </c:catAx>
      <c:valAx>
        <c:axId val="1452713072"/>
        <c:scaling>
          <c:orientation val="minMax"/>
          <c:min val="0.8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Aptos Light" panose="020B0004020202020204" pitchFamily="34" charset="0"/>
                    <a:ea typeface="+mn-ea"/>
                    <a:cs typeface="+mn-cs"/>
                  </a:defRPr>
                </a:pPr>
                <a:r>
                  <a:rPr lang="en-US" dirty="0"/>
                  <a:t>Speedup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Aptos Light" panose="020B000402020202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pPr>
            <a:endParaRPr lang="en-US"/>
          </a:p>
        </c:txPr>
        <c:crossAx val="1845052080"/>
        <c:crosses val="autoZero"/>
        <c:crossBetween val="between"/>
        <c:majorUnit val="0.1"/>
      </c:valAx>
      <c:spPr>
        <a:noFill/>
        <a:ln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0.20042185888116804"/>
          <c:y val="9.8401951165197912E-2"/>
          <c:w val="0.39984380925576274"/>
          <c:h val="0.29285454389388504"/>
        </c:manualLayout>
      </c:layout>
      <c:overlay val="0"/>
      <c:spPr>
        <a:solidFill>
          <a:sysClr val="window" lastClr="FFFFFF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Aptos Light" panose="020B0004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/>
  </c:chart>
  <c:spPr>
    <a:solidFill>
      <a:schemeClr val="bg1"/>
    </a:solidFill>
    <a:ln>
      <a:noFill/>
    </a:ln>
    <a:effectLst/>
  </c:spPr>
  <c:txPr>
    <a:bodyPr/>
    <a:lstStyle/>
    <a:p>
      <a:pPr>
        <a:defRPr sz="1600" b="0" i="0">
          <a:solidFill>
            <a:schemeClr val="tx1"/>
          </a:solidFill>
          <a:latin typeface="Aptos Light" panose="020B0004020202020204" pitchFamily="34" charset="0"/>
        </a:defRPr>
      </a:pPr>
      <a:endParaRPr lang="en-US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4161524033861272"/>
          <c:y val="0.13159580146685607"/>
          <c:w val="0.84657927366923658"/>
          <c:h val="0.7212370061383411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perf_new!$C$15</c:f>
              <c:strCache>
                <c:ptCount val="1"/>
                <c:pt idx="0">
                  <c:v>EVES </c:v>
                </c:pt>
              </c:strCache>
            </c:strRef>
          </c:tx>
          <c:spPr>
            <a:solidFill>
              <a:srgbClr val="ED7D31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perf_new!$A$16:$A$21</c:f>
              <c:strCache>
                <c:ptCount val="6"/>
                <c:pt idx="0">
                  <c:v>Client</c:v>
                </c:pt>
                <c:pt idx="1">
                  <c:v>Enterprise</c:v>
                </c:pt>
                <c:pt idx="2">
                  <c:v>FSPEC17</c:v>
                </c:pt>
                <c:pt idx="3">
                  <c:v>ISPEC17</c:v>
                </c:pt>
                <c:pt idx="4">
                  <c:v>Server</c:v>
                </c:pt>
                <c:pt idx="5">
                  <c:v>GEOMEAN</c:v>
                </c:pt>
              </c:strCache>
            </c:strRef>
          </c:cat>
          <c:val>
            <c:numRef>
              <c:f>perf_new!$C$16:$C$21</c:f>
              <c:numCache>
                <c:formatCode>General</c:formatCode>
                <c:ptCount val="6"/>
                <c:pt idx="0">
                  <c:v>1.1037999999999999</c:v>
                </c:pt>
                <c:pt idx="1">
                  <c:v>1.0884</c:v>
                </c:pt>
                <c:pt idx="2">
                  <c:v>1.0089999999999999</c:v>
                </c:pt>
                <c:pt idx="3">
                  <c:v>1.0215000000000001</c:v>
                </c:pt>
                <c:pt idx="4">
                  <c:v>1.0304</c:v>
                </c:pt>
                <c:pt idx="5">
                  <c:v>1.0474000000000001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AED-D148-A285-9C834CB45F11}"/>
            </c:ext>
          </c:extLst>
        </c:ser>
        <c:ser>
          <c:idx val="1"/>
          <c:order val="1"/>
          <c:tx>
            <c:strRef>
              <c:f>perf_new!$D$15</c:f>
              <c:strCache>
                <c:ptCount val="1"/>
                <c:pt idx="0">
                  <c:v>Constable</c:v>
                </c:pt>
              </c:strCache>
            </c:strRef>
          </c:tx>
          <c:spPr>
            <a:solidFill>
              <a:srgbClr val="70AD47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perf_new!$A$16:$A$21</c:f>
              <c:strCache>
                <c:ptCount val="6"/>
                <c:pt idx="0">
                  <c:v>Client</c:v>
                </c:pt>
                <c:pt idx="1">
                  <c:v>Enterprise</c:v>
                </c:pt>
                <c:pt idx="2">
                  <c:v>FSPEC17</c:v>
                </c:pt>
                <c:pt idx="3">
                  <c:v>ISPEC17</c:v>
                </c:pt>
                <c:pt idx="4">
                  <c:v>Server</c:v>
                </c:pt>
                <c:pt idx="5">
                  <c:v>GEOMEAN</c:v>
                </c:pt>
              </c:strCache>
            </c:strRef>
          </c:cat>
          <c:val>
            <c:numRef>
              <c:f>perf_new!$D$16:$D$21</c:f>
              <c:numCache>
                <c:formatCode>General</c:formatCode>
                <c:ptCount val="6"/>
                <c:pt idx="0">
                  <c:v>1.0385743307104818</c:v>
                </c:pt>
                <c:pt idx="1">
                  <c:v>1.0858040267952291</c:v>
                </c:pt>
                <c:pt idx="2">
                  <c:v>1.0544630624255318</c:v>
                </c:pt>
                <c:pt idx="3">
                  <c:v>1.0147794818353935</c:v>
                </c:pt>
                <c:pt idx="4">
                  <c:v>1.0606721987182366</c:v>
                </c:pt>
                <c:pt idx="5">
                  <c:v>1.0513775232194693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AED-D148-A285-9C834CB45F11}"/>
            </c:ext>
          </c:extLst>
        </c:ser>
        <c:ser>
          <c:idx val="2"/>
          <c:order val="2"/>
          <c:tx>
            <c:strRef>
              <c:f>perf_new!$E$15</c:f>
              <c:strCache>
                <c:ptCount val="1"/>
                <c:pt idx="0">
                  <c:v>EVES+Constable</c:v>
                </c:pt>
              </c:strCache>
            </c:strRef>
          </c:tx>
          <c:spPr>
            <a:solidFill>
              <a:srgbClr val="4472C4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perf_new!$A$16:$A$21</c:f>
              <c:strCache>
                <c:ptCount val="6"/>
                <c:pt idx="0">
                  <c:v>Client</c:v>
                </c:pt>
                <c:pt idx="1">
                  <c:v>Enterprise</c:v>
                </c:pt>
                <c:pt idx="2">
                  <c:v>FSPEC17</c:v>
                </c:pt>
                <c:pt idx="3">
                  <c:v>ISPEC17</c:v>
                </c:pt>
                <c:pt idx="4">
                  <c:v>Server</c:v>
                </c:pt>
                <c:pt idx="5">
                  <c:v>GEOMEAN</c:v>
                </c:pt>
              </c:strCache>
            </c:strRef>
          </c:cat>
          <c:val>
            <c:numRef>
              <c:f>perf_new!$E$16:$E$21</c:f>
              <c:numCache>
                <c:formatCode>General</c:formatCode>
                <c:ptCount val="6"/>
                <c:pt idx="0">
                  <c:v>1.1289</c:v>
                </c:pt>
                <c:pt idx="1">
                  <c:v>1.1223000000000001</c:v>
                </c:pt>
                <c:pt idx="2">
                  <c:v>1.0518000000000001</c:v>
                </c:pt>
                <c:pt idx="3">
                  <c:v>1.0288999999999999</c:v>
                </c:pt>
                <c:pt idx="4">
                  <c:v>1.0947</c:v>
                </c:pt>
                <c:pt idx="5">
                  <c:v>1.0853999999999999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AED-D148-A285-9C834CB45F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27"/>
        <c:axId val="693075599"/>
        <c:axId val="693079759"/>
      </c:barChart>
      <c:catAx>
        <c:axId val="69307559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ysClr val="window" lastClr="FFFFFF">
                  <a:lumMod val="75000"/>
                </a:sysClr>
              </a:solidFill>
              <a:prstDash val="dash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Aptos Light" panose="020B0004020202020204" pitchFamily="34" charset="0"/>
                <a:ea typeface="NanumMyeongjo" panose="02020603020101020101" pitchFamily="18" charset="-127"/>
                <a:cs typeface="+mn-cs"/>
              </a:defRPr>
            </a:pPr>
            <a:endParaRPr lang="en-US"/>
          </a:p>
        </c:txPr>
        <c:crossAx val="693079759"/>
        <c:crosses val="autoZero"/>
        <c:auto val="1"/>
        <c:lblAlgn val="ctr"/>
        <c:lblOffset val="100"/>
        <c:noMultiLvlLbl val="0"/>
      </c:catAx>
      <c:valAx>
        <c:axId val="693079759"/>
        <c:scaling>
          <c:orientation val="minMax"/>
          <c:min val="1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75000"/>
                </a:sys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Aptos Light" panose="020B0004020202020204" pitchFamily="34" charset="0"/>
                    <a:ea typeface="NanumMyeongjo" panose="02020603020101020101" pitchFamily="18" charset="-127"/>
                    <a:cs typeface="+mn-cs"/>
                  </a:defRPr>
                </a:pPr>
                <a:r>
                  <a:rPr lang="en-GB"/>
                  <a:t>Speedup</a:t>
                </a:r>
              </a:p>
            </c:rich>
          </c:tx>
          <c:layout>
            <c:manualLayout>
              <c:xMode val="edge"/>
              <c:yMode val="edge"/>
              <c:x val="1.4120374974780985E-3"/>
              <c:y val="0.3306627391242021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/>
                  </a:solidFill>
                  <a:latin typeface="Aptos Light" panose="020B0004020202020204" pitchFamily="34" charset="0"/>
                  <a:ea typeface="NanumMyeongjo" panose="02020603020101020101" pitchFamily="18" charset="-127"/>
                  <a:cs typeface="+mn-cs"/>
                </a:defRPr>
              </a:pPr>
              <a:endParaRPr lang="en-US"/>
            </a:p>
          </c:txPr>
        </c:title>
        <c:numFmt formatCode="#,##0.00" sourceLinked="0"/>
        <c:majorTickMark val="out"/>
        <c:minorTickMark val="none"/>
        <c:tickLblPos val="nextTo"/>
        <c:spPr>
          <a:noFill/>
          <a:ln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Aptos Light" panose="020B0004020202020204" pitchFamily="34" charset="0"/>
                <a:ea typeface="NanumMyeongjo" panose="02020603020101020101" pitchFamily="18" charset="-127"/>
                <a:cs typeface="+mn-cs"/>
              </a:defRPr>
            </a:pPr>
            <a:endParaRPr lang="en-US"/>
          </a:p>
        </c:txPr>
        <c:crossAx val="693075599"/>
        <c:crosses val="autoZero"/>
        <c:crossBetween val="between"/>
      </c:valAx>
      <c:spPr>
        <a:noFill/>
        <a:ln>
          <a:solidFill>
            <a:sysClr val="windowText" lastClr="000000"/>
          </a:solidFill>
        </a:ln>
        <a:effectLst/>
      </c:spPr>
    </c:plotArea>
    <c:legend>
      <c:legendPos val="t"/>
      <c:layout>
        <c:manualLayout>
          <c:xMode val="edge"/>
          <c:yMode val="edge"/>
          <c:x val="0.25271034151729571"/>
          <c:y val="2.583066024794722E-2"/>
          <c:w val="0.59562419492204022"/>
          <c:h val="8.656389845454459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Aptos Light" panose="020B0004020202020204" pitchFamily="34" charset="0"/>
              <a:ea typeface="NanumMyeongjo" panose="02020603020101020101" pitchFamily="18" charset="-127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 sz="2000" b="0" i="0">
          <a:solidFill>
            <a:schemeClr val="tx1"/>
          </a:solidFill>
          <a:latin typeface="Aptos Light" panose="020B0004020202020204" pitchFamily="34" charset="0"/>
          <a:ea typeface="NanumMyeongjo" panose="02020603020101020101" pitchFamily="18" charset="-127"/>
        </a:defRPr>
      </a:pPr>
      <a:endParaRPr lang="en-US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4275681094594653"/>
          <c:y val="0.14039125777535569"/>
          <c:w val="0.84525602312281967"/>
          <c:h val="0.7104394289615946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perf_new!$B$52</c:f>
              <c:strCache>
                <c:ptCount val="1"/>
                <c:pt idx="0">
                  <c:v>EVES</c:v>
                </c:pt>
              </c:strCache>
            </c:strRef>
          </c:tx>
          <c:spPr>
            <a:solidFill>
              <a:srgbClr val="ED7D31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perf_new!$A$53:$A$58</c:f>
              <c:strCache>
                <c:ptCount val="6"/>
                <c:pt idx="0">
                  <c:v>Client</c:v>
                </c:pt>
                <c:pt idx="1">
                  <c:v>Enterprise</c:v>
                </c:pt>
                <c:pt idx="2">
                  <c:v>FSPEC17</c:v>
                </c:pt>
                <c:pt idx="3">
                  <c:v>ISPEC17</c:v>
                </c:pt>
                <c:pt idx="4">
                  <c:v>Server</c:v>
                </c:pt>
                <c:pt idx="5">
                  <c:v>GEOMEAN</c:v>
                </c:pt>
              </c:strCache>
            </c:strRef>
          </c:cat>
          <c:val>
            <c:numRef>
              <c:f>perf_new!$B$53:$B$58</c:f>
              <c:numCache>
                <c:formatCode>General</c:formatCode>
                <c:ptCount val="6"/>
                <c:pt idx="0">
                  <c:v>1.0793999999999999</c:v>
                </c:pt>
                <c:pt idx="1">
                  <c:v>1.0762</c:v>
                </c:pt>
                <c:pt idx="2">
                  <c:v>1</c:v>
                </c:pt>
                <c:pt idx="3">
                  <c:v>1.0047999999999999</c:v>
                </c:pt>
                <c:pt idx="4">
                  <c:v>1.0157</c:v>
                </c:pt>
                <c:pt idx="5">
                  <c:v>1.0355000000000001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9E0-9D4A-9D50-C9B1ECFFE6EF}"/>
            </c:ext>
          </c:extLst>
        </c:ser>
        <c:ser>
          <c:idx val="1"/>
          <c:order val="1"/>
          <c:tx>
            <c:strRef>
              <c:f>perf_new!$C$52</c:f>
              <c:strCache>
                <c:ptCount val="1"/>
                <c:pt idx="0">
                  <c:v>Constable</c:v>
                </c:pt>
              </c:strCache>
            </c:strRef>
          </c:tx>
          <c:spPr>
            <a:solidFill>
              <a:srgbClr val="70AD47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perf_new!$A$53:$A$58</c:f>
              <c:strCache>
                <c:ptCount val="6"/>
                <c:pt idx="0">
                  <c:v>Client</c:v>
                </c:pt>
                <c:pt idx="1">
                  <c:v>Enterprise</c:v>
                </c:pt>
                <c:pt idx="2">
                  <c:v>FSPEC17</c:v>
                </c:pt>
                <c:pt idx="3">
                  <c:v>ISPEC17</c:v>
                </c:pt>
                <c:pt idx="4">
                  <c:v>Server</c:v>
                </c:pt>
                <c:pt idx="5">
                  <c:v>GEOMEAN</c:v>
                </c:pt>
              </c:strCache>
            </c:strRef>
          </c:cat>
          <c:val>
            <c:numRef>
              <c:f>perf_new!$C$53:$C$58</c:f>
              <c:numCache>
                <c:formatCode>General</c:formatCode>
                <c:ptCount val="6"/>
                <c:pt idx="0">
                  <c:v>1.0624</c:v>
                </c:pt>
                <c:pt idx="1">
                  <c:v>1.0968</c:v>
                </c:pt>
                <c:pt idx="2">
                  <c:v>1.1166</c:v>
                </c:pt>
                <c:pt idx="3">
                  <c:v>1.0058</c:v>
                </c:pt>
                <c:pt idx="4">
                  <c:v>1.1174999999999999</c:v>
                </c:pt>
                <c:pt idx="5">
                  <c:v>1.0880000000000001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9E0-9D4A-9D50-C9B1ECFFE6EF}"/>
            </c:ext>
          </c:extLst>
        </c:ser>
        <c:ser>
          <c:idx val="2"/>
          <c:order val="2"/>
          <c:tx>
            <c:strRef>
              <c:f>perf_new!$D$52</c:f>
              <c:strCache>
                <c:ptCount val="1"/>
                <c:pt idx="0">
                  <c:v>EVES+Constable</c:v>
                </c:pt>
              </c:strCache>
            </c:strRef>
          </c:tx>
          <c:spPr>
            <a:solidFill>
              <a:srgbClr val="4472C4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perf_new!$A$53:$A$58</c:f>
              <c:strCache>
                <c:ptCount val="6"/>
                <c:pt idx="0">
                  <c:v>Client</c:v>
                </c:pt>
                <c:pt idx="1">
                  <c:v>Enterprise</c:v>
                </c:pt>
                <c:pt idx="2">
                  <c:v>FSPEC17</c:v>
                </c:pt>
                <c:pt idx="3">
                  <c:v>ISPEC17</c:v>
                </c:pt>
                <c:pt idx="4">
                  <c:v>Server</c:v>
                </c:pt>
                <c:pt idx="5">
                  <c:v>GEOMEAN</c:v>
                </c:pt>
              </c:strCache>
            </c:strRef>
          </c:cat>
          <c:val>
            <c:numRef>
              <c:f>perf_new!$D$53:$D$58</c:f>
              <c:numCache>
                <c:formatCode>General</c:formatCode>
                <c:ptCount val="6"/>
                <c:pt idx="0">
                  <c:v>1.1315999999999999</c:v>
                </c:pt>
                <c:pt idx="1">
                  <c:v>1.1332</c:v>
                </c:pt>
                <c:pt idx="2">
                  <c:v>1.1124000000000001</c:v>
                </c:pt>
                <c:pt idx="3">
                  <c:v>1.0116000000000001</c:v>
                </c:pt>
                <c:pt idx="4">
                  <c:v>1.1294</c:v>
                </c:pt>
                <c:pt idx="5">
                  <c:v>1.1133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9E0-9D4A-9D50-C9B1ECFFE6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27"/>
        <c:axId val="693075599"/>
        <c:axId val="693079759"/>
      </c:barChart>
      <c:catAx>
        <c:axId val="69307559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ysClr val="window" lastClr="FFFFFF">
                  <a:lumMod val="75000"/>
                </a:sysClr>
              </a:solidFill>
              <a:prstDash val="dash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Aptos Light" panose="020B0004020202020204" pitchFamily="34" charset="0"/>
                <a:ea typeface="NanumMyeongjo" panose="02020603020101020101" pitchFamily="18" charset="-127"/>
                <a:cs typeface="+mn-cs"/>
              </a:defRPr>
            </a:pPr>
            <a:endParaRPr lang="en-US"/>
          </a:p>
        </c:txPr>
        <c:crossAx val="693079759"/>
        <c:crosses val="autoZero"/>
        <c:auto val="1"/>
        <c:lblAlgn val="ctr"/>
        <c:lblOffset val="100"/>
        <c:noMultiLvlLbl val="0"/>
      </c:catAx>
      <c:valAx>
        <c:axId val="693079759"/>
        <c:scaling>
          <c:orientation val="minMax"/>
          <c:max val="1.2"/>
          <c:min val="1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75000"/>
                </a:sys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Aptos Light" panose="020B0004020202020204" pitchFamily="34" charset="0"/>
                    <a:ea typeface="NanumMyeongjo" panose="02020603020101020101" pitchFamily="18" charset="-127"/>
                    <a:cs typeface="+mn-cs"/>
                  </a:defRPr>
                </a:pPr>
                <a:r>
                  <a:rPr lang="en-GB" dirty="0"/>
                  <a:t>Speedup</a:t>
                </a:r>
              </a:p>
            </c:rich>
          </c:tx>
          <c:layout>
            <c:manualLayout>
              <c:xMode val="edge"/>
              <c:yMode val="edge"/>
              <c:x val="0"/>
              <c:y val="0.2288407409388556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/>
                  </a:solidFill>
                  <a:latin typeface="Aptos Light" panose="020B0004020202020204" pitchFamily="34" charset="0"/>
                  <a:ea typeface="NanumMyeongjo" panose="02020603020101020101" pitchFamily="18" charset="-127"/>
                  <a:cs typeface="+mn-cs"/>
                </a:defRPr>
              </a:pPr>
              <a:endParaRPr lang="en-US"/>
            </a:p>
          </c:txPr>
        </c:title>
        <c:numFmt formatCode="#,##0.00" sourceLinked="0"/>
        <c:majorTickMark val="out"/>
        <c:minorTickMark val="none"/>
        <c:tickLblPos val="nextTo"/>
        <c:spPr>
          <a:noFill/>
          <a:ln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Aptos Light" panose="020B0004020202020204" pitchFamily="34" charset="0"/>
                <a:ea typeface="NanumMyeongjo" panose="02020603020101020101" pitchFamily="18" charset="-127"/>
                <a:cs typeface="+mn-cs"/>
              </a:defRPr>
            </a:pPr>
            <a:endParaRPr lang="en-US"/>
          </a:p>
        </c:txPr>
        <c:crossAx val="693075599"/>
        <c:crosses val="autoZero"/>
        <c:crossBetween val="between"/>
        <c:majorUnit val="0.05"/>
      </c:valAx>
      <c:spPr>
        <a:noFill/>
        <a:ln>
          <a:solidFill>
            <a:sysClr val="windowText" lastClr="000000"/>
          </a:solidFill>
        </a:ln>
        <a:effectLst/>
      </c:spPr>
    </c:plotArea>
    <c:legend>
      <c:legendPos val="t"/>
      <c:layout>
        <c:manualLayout>
          <c:xMode val="edge"/>
          <c:yMode val="edge"/>
          <c:x val="0.23746156053842241"/>
          <c:y val="2.2275258552108195E-2"/>
          <c:w val="0.58859185546591952"/>
          <c:h val="8.995289627552273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Aptos Light" panose="020B0004020202020204" pitchFamily="34" charset="0"/>
              <a:ea typeface="NanumMyeongjo" panose="02020603020101020101" pitchFamily="18" charset="-127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 sz="2000" b="0" i="0">
          <a:solidFill>
            <a:schemeClr val="tx1"/>
          </a:solidFill>
          <a:latin typeface="Aptos Light" panose="020B0004020202020204" pitchFamily="34" charset="0"/>
          <a:ea typeface="NanumMyeongjo" panose="02020603020101020101" pitchFamily="18" charset="-127"/>
        </a:defRPr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1759CC6-C73D-F44A-99B6-D7412EF32D66}" type="doc">
      <dgm:prSet loTypeId="urn:microsoft.com/office/officeart/2005/8/layout/process1" loCatId="" qsTypeId="urn:microsoft.com/office/officeart/2005/8/quickstyle/simple1" qsCatId="simple" csTypeId="urn:microsoft.com/office/officeart/2005/8/colors/accent1_2" csCatId="accent1" phldr="1"/>
      <dgm:spPr/>
    </dgm:pt>
    <dgm:pt modelId="{3D1CE147-6C8C-274F-85F0-D653B5F51338}">
      <dgm:prSet phldrT="[Text]"/>
      <dgm:spPr/>
      <dgm:t>
        <a:bodyPr/>
        <a:lstStyle/>
        <a:p>
          <a:r>
            <a:rPr lang="en-GB" dirty="0"/>
            <a:t>Fetch &amp; Decode</a:t>
          </a:r>
        </a:p>
      </dgm:t>
    </dgm:pt>
    <dgm:pt modelId="{DF92B141-8BCA-AF45-BF11-4444B6A6E8ED}" type="parTrans" cxnId="{48FBC63C-A85E-A648-B579-653B33005B2A}">
      <dgm:prSet/>
      <dgm:spPr/>
      <dgm:t>
        <a:bodyPr/>
        <a:lstStyle/>
        <a:p>
          <a:endParaRPr lang="en-GB"/>
        </a:p>
      </dgm:t>
    </dgm:pt>
    <dgm:pt modelId="{7D51F1CE-1A9B-ED49-A0DC-C75E22D3591D}" type="sibTrans" cxnId="{48FBC63C-A85E-A648-B579-653B33005B2A}">
      <dgm:prSet/>
      <dgm:spPr/>
      <dgm:t>
        <a:bodyPr/>
        <a:lstStyle/>
        <a:p>
          <a:endParaRPr lang="en-GB"/>
        </a:p>
      </dgm:t>
    </dgm:pt>
    <dgm:pt modelId="{2673552D-794F-E84D-A40C-2EB6986EC817}">
      <dgm:prSet phldrT="[Text]"/>
      <dgm:spPr/>
      <dgm:t>
        <a:bodyPr/>
        <a:lstStyle/>
        <a:p>
          <a:r>
            <a:rPr lang="en-GB" dirty="0"/>
            <a:t>Execute</a:t>
          </a:r>
        </a:p>
      </dgm:t>
    </dgm:pt>
    <dgm:pt modelId="{A03E5FAE-69DB-1A43-857E-98D32AFE2456}" type="parTrans" cxnId="{6072A6AF-64DC-ED48-9834-21BA88C38B82}">
      <dgm:prSet/>
      <dgm:spPr/>
      <dgm:t>
        <a:bodyPr/>
        <a:lstStyle/>
        <a:p>
          <a:endParaRPr lang="en-GB"/>
        </a:p>
      </dgm:t>
    </dgm:pt>
    <dgm:pt modelId="{A40DC075-BBD9-DA4B-B286-8A30F4760BD0}" type="sibTrans" cxnId="{6072A6AF-64DC-ED48-9834-21BA88C38B82}">
      <dgm:prSet/>
      <dgm:spPr/>
      <dgm:t>
        <a:bodyPr/>
        <a:lstStyle/>
        <a:p>
          <a:endParaRPr lang="en-GB"/>
        </a:p>
      </dgm:t>
    </dgm:pt>
    <dgm:pt modelId="{E105C1C7-9392-A042-9722-E8E1903A6A8E}">
      <dgm:prSet phldrT="[Text]"/>
      <dgm:spPr/>
      <dgm:t>
        <a:bodyPr/>
        <a:lstStyle/>
        <a:p>
          <a:r>
            <a:rPr lang="en-GB" dirty="0"/>
            <a:t>Access Memory</a:t>
          </a:r>
        </a:p>
      </dgm:t>
    </dgm:pt>
    <dgm:pt modelId="{C976A169-8172-734E-B472-B2362FEFF8CB}" type="parTrans" cxnId="{941C03C1-7A94-1249-9EA4-60DFAE5A68FA}">
      <dgm:prSet/>
      <dgm:spPr/>
      <dgm:t>
        <a:bodyPr/>
        <a:lstStyle/>
        <a:p>
          <a:endParaRPr lang="en-GB"/>
        </a:p>
      </dgm:t>
    </dgm:pt>
    <dgm:pt modelId="{32C6D5B0-7766-5949-A738-EA336ED411A6}" type="sibTrans" cxnId="{941C03C1-7A94-1249-9EA4-60DFAE5A68FA}">
      <dgm:prSet/>
      <dgm:spPr/>
      <dgm:t>
        <a:bodyPr/>
        <a:lstStyle/>
        <a:p>
          <a:endParaRPr lang="en-GB"/>
        </a:p>
      </dgm:t>
    </dgm:pt>
    <dgm:pt modelId="{CFE61CAB-45B1-0B4D-9977-A4A63E9C308E}">
      <dgm:prSet/>
      <dgm:spPr/>
      <dgm:t>
        <a:bodyPr/>
        <a:lstStyle/>
        <a:p>
          <a:r>
            <a:rPr lang="en-GB" dirty="0"/>
            <a:t>Commit</a:t>
          </a:r>
        </a:p>
      </dgm:t>
    </dgm:pt>
    <dgm:pt modelId="{A917B70B-101A-8F4C-B58E-DD7241860946}" type="parTrans" cxnId="{21C42F00-31E0-F045-8323-23BD4E12889F}">
      <dgm:prSet/>
      <dgm:spPr/>
      <dgm:t>
        <a:bodyPr/>
        <a:lstStyle/>
        <a:p>
          <a:endParaRPr lang="en-GB"/>
        </a:p>
      </dgm:t>
    </dgm:pt>
    <dgm:pt modelId="{0CB5B642-DFAF-6940-A2BB-1798AAC2B92B}" type="sibTrans" cxnId="{21C42F00-31E0-F045-8323-23BD4E12889F}">
      <dgm:prSet/>
      <dgm:spPr/>
      <dgm:t>
        <a:bodyPr/>
        <a:lstStyle/>
        <a:p>
          <a:endParaRPr lang="en-GB"/>
        </a:p>
      </dgm:t>
    </dgm:pt>
    <dgm:pt modelId="{3E87025F-4283-D644-94E3-E82339D9A942}" type="pres">
      <dgm:prSet presAssocID="{11759CC6-C73D-F44A-99B6-D7412EF32D66}" presName="Name0" presStyleCnt="0">
        <dgm:presLayoutVars>
          <dgm:dir/>
          <dgm:resizeHandles val="exact"/>
        </dgm:presLayoutVars>
      </dgm:prSet>
      <dgm:spPr/>
    </dgm:pt>
    <dgm:pt modelId="{A6C3B039-5929-EC4A-AACE-D4D736D29538}" type="pres">
      <dgm:prSet presAssocID="{3D1CE147-6C8C-274F-85F0-D653B5F51338}" presName="node" presStyleLbl="node1" presStyleIdx="0" presStyleCnt="4">
        <dgm:presLayoutVars>
          <dgm:bulletEnabled val="1"/>
        </dgm:presLayoutVars>
      </dgm:prSet>
      <dgm:spPr/>
    </dgm:pt>
    <dgm:pt modelId="{2EF6F3F0-90C8-4647-BE2B-B16CA6A15D09}" type="pres">
      <dgm:prSet presAssocID="{7D51F1CE-1A9B-ED49-A0DC-C75E22D3591D}" presName="sibTrans" presStyleLbl="sibTrans2D1" presStyleIdx="0" presStyleCnt="3"/>
      <dgm:spPr/>
    </dgm:pt>
    <dgm:pt modelId="{2AC1317A-EDF8-344A-AD9E-CE3D27F2FB54}" type="pres">
      <dgm:prSet presAssocID="{7D51F1CE-1A9B-ED49-A0DC-C75E22D3591D}" presName="connectorText" presStyleLbl="sibTrans2D1" presStyleIdx="0" presStyleCnt="3"/>
      <dgm:spPr/>
    </dgm:pt>
    <dgm:pt modelId="{08461D15-56D9-2546-A0DA-49163AC37BC5}" type="pres">
      <dgm:prSet presAssocID="{2673552D-794F-E84D-A40C-2EB6986EC817}" presName="node" presStyleLbl="node1" presStyleIdx="1" presStyleCnt="4">
        <dgm:presLayoutVars>
          <dgm:bulletEnabled val="1"/>
        </dgm:presLayoutVars>
      </dgm:prSet>
      <dgm:spPr/>
    </dgm:pt>
    <dgm:pt modelId="{F9DA2399-001D-6A4D-A3D2-D1CD816EC030}" type="pres">
      <dgm:prSet presAssocID="{A40DC075-BBD9-DA4B-B286-8A30F4760BD0}" presName="sibTrans" presStyleLbl="sibTrans2D1" presStyleIdx="1" presStyleCnt="3"/>
      <dgm:spPr/>
    </dgm:pt>
    <dgm:pt modelId="{9F53EB71-B626-E74D-A138-30C779DC090C}" type="pres">
      <dgm:prSet presAssocID="{A40DC075-BBD9-DA4B-B286-8A30F4760BD0}" presName="connectorText" presStyleLbl="sibTrans2D1" presStyleIdx="1" presStyleCnt="3"/>
      <dgm:spPr/>
    </dgm:pt>
    <dgm:pt modelId="{5E6F6445-3B20-AE41-AAC7-D20DDD2C101B}" type="pres">
      <dgm:prSet presAssocID="{E105C1C7-9392-A042-9722-E8E1903A6A8E}" presName="node" presStyleLbl="node1" presStyleIdx="2" presStyleCnt="4">
        <dgm:presLayoutVars>
          <dgm:bulletEnabled val="1"/>
        </dgm:presLayoutVars>
      </dgm:prSet>
      <dgm:spPr/>
    </dgm:pt>
    <dgm:pt modelId="{3DD8994F-1A3A-B644-8FD1-45CA7616E41E}" type="pres">
      <dgm:prSet presAssocID="{32C6D5B0-7766-5949-A738-EA336ED411A6}" presName="sibTrans" presStyleLbl="sibTrans2D1" presStyleIdx="2" presStyleCnt="3"/>
      <dgm:spPr/>
    </dgm:pt>
    <dgm:pt modelId="{43E89772-0779-694E-82F5-6063F7E8D3F1}" type="pres">
      <dgm:prSet presAssocID="{32C6D5B0-7766-5949-A738-EA336ED411A6}" presName="connectorText" presStyleLbl="sibTrans2D1" presStyleIdx="2" presStyleCnt="3"/>
      <dgm:spPr/>
    </dgm:pt>
    <dgm:pt modelId="{13C7BDB6-82C2-AA41-92F2-8AD5E7BAED69}" type="pres">
      <dgm:prSet presAssocID="{CFE61CAB-45B1-0B4D-9977-A4A63E9C308E}" presName="node" presStyleLbl="node1" presStyleIdx="3" presStyleCnt="4">
        <dgm:presLayoutVars>
          <dgm:bulletEnabled val="1"/>
        </dgm:presLayoutVars>
      </dgm:prSet>
      <dgm:spPr/>
    </dgm:pt>
  </dgm:ptLst>
  <dgm:cxnLst>
    <dgm:cxn modelId="{21C42F00-31E0-F045-8323-23BD4E12889F}" srcId="{11759CC6-C73D-F44A-99B6-D7412EF32D66}" destId="{CFE61CAB-45B1-0B4D-9977-A4A63E9C308E}" srcOrd="3" destOrd="0" parTransId="{A917B70B-101A-8F4C-B58E-DD7241860946}" sibTransId="{0CB5B642-DFAF-6940-A2BB-1798AAC2B92B}"/>
    <dgm:cxn modelId="{067CA207-AED4-3B4A-891C-1BBBA2A34927}" type="presOf" srcId="{E105C1C7-9392-A042-9722-E8E1903A6A8E}" destId="{5E6F6445-3B20-AE41-AAC7-D20DDD2C101B}" srcOrd="0" destOrd="0" presId="urn:microsoft.com/office/officeart/2005/8/layout/process1"/>
    <dgm:cxn modelId="{48FBC63C-A85E-A648-B579-653B33005B2A}" srcId="{11759CC6-C73D-F44A-99B6-D7412EF32D66}" destId="{3D1CE147-6C8C-274F-85F0-D653B5F51338}" srcOrd="0" destOrd="0" parTransId="{DF92B141-8BCA-AF45-BF11-4444B6A6E8ED}" sibTransId="{7D51F1CE-1A9B-ED49-A0DC-C75E22D3591D}"/>
    <dgm:cxn modelId="{783E4040-0C3E-C14F-B402-9FAC07FBC5CB}" type="presOf" srcId="{7D51F1CE-1A9B-ED49-A0DC-C75E22D3591D}" destId="{2EF6F3F0-90C8-4647-BE2B-B16CA6A15D09}" srcOrd="0" destOrd="0" presId="urn:microsoft.com/office/officeart/2005/8/layout/process1"/>
    <dgm:cxn modelId="{1AD3214D-9025-6346-B3CB-98000C1D0DBD}" type="presOf" srcId="{3D1CE147-6C8C-274F-85F0-D653B5F51338}" destId="{A6C3B039-5929-EC4A-AACE-D4D736D29538}" srcOrd="0" destOrd="0" presId="urn:microsoft.com/office/officeart/2005/8/layout/process1"/>
    <dgm:cxn modelId="{F23A055F-F925-374B-9F4E-1615B7FB7867}" type="presOf" srcId="{7D51F1CE-1A9B-ED49-A0DC-C75E22D3591D}" destId="{2AC1317A-EDF8-344A-AD9E-CE3D27F2FB54}" srcOrd="1" destOrd="0" presId="urn:microsoft.com/office/officeart/2005/8/layout/process1"/>
    <dgm:cxn modelId="{9544506B-6C37-B841-A2BC-7795FFEFDC15}" type="presOf" srcId="{2673552D-794F-E84D-A40C-2EB6986EC817}" destId="{08461D15-56D9-2546-A0DA-49163AC37BC5}" srcOrd="0" destOrd="0" presId="urn:microsoft.com/office/officeart/2005/8/layout/process1"/>
    <dgm:cxn modelId="{1378E477-A6BB-BC49-A37C-AB7061CCCCC9}" type="presOf" srcId="{11759CC6-C73D-F44A-99B6-D7412EF32D66}" destId="{3E87025F-4283-D644-94E3-E82339D9A942}" srcOrd="0" destOrd="0" presId="urn:microsoft.com/office/officeart/2005/8/layout/process1"/>
    <dgm:cxn modelId="{7068EEA9-3903-0B48-846C-EE25EC5F0433}" type="presOf" srcId="{A40DC075-BBD9-DA4B-B286-8A30F4760BD0}" destId="{9F53EB71-B626-E74D-A138-30C779DC090C}" srcOrd="1" destOrd="0" presId="urn:microsoft.com/office/officeart/2005/8/layout/process1"/>
    <dgm:cxn modelId="{6072A6AF-64DC-ED48-9834-21BA88C38B82}" srcId="{11759CC6-C73D-F44A-99B6-D7412EF32D66}" destId="{2673552D-794F-E84D-A40C-2EB6986EC817}" srcOrd="1" destOrd="0" parTransId="{A03E5FAE-69DB-1A43-857E-98D32AFE2456}" sibTransId="{A40DC075-BBD9-DA4B-B286-8A30F4760BD0}"/>
    <dgm:cxn modelId="{941C03C1-7A94-1249-9EA4-60DFAE5A68FA}" srcId="{11759CC6-C73D-F44A-99B6-D7412EF32D66}" destId="{E105C1C7-9392-A042-9722-E8E1903A6A8E}" srcOrd="2" destOrd="0" parTransId="{C976A169-8172-734E-B472-B2362FEFF8CB}" sibTransId="{32C6D5B0-7766-5949-A738-EA336ED411A6}"/>
    <dgm:cxn modelId="{4A63ABE0-7EC6-B443-9DFF-9F50C8AF774D}" type="presOf" srcId="{32C6D5B0-7766-5949-A738-EA336ED411A6}" destId="{43E89772-0779-694E-82F5-6063F7E8D3F1}" srcOrd="1" destOrd="0" presId="urn:microsoft.com/office/officeart/2005/8/layout/process1"/>
    <dgm:cxn modelId="{0DD832E6-EF06-4A42-9AE3-A819E0905CA5}" type="presOf" srcId="{32C6D5B0-7766-5949-A738-EA336ED411A6}" destId="{3DD8994F-1A3A-B644-8FD1-45CA7616E41E}" srcOrd="0" destOrd="0" presId="urn:microsoft.com/office/officeart/2005/8/layout/process1"/>
    <dgm:cxn modelId="{780B0AF1-8528-174C-BE64-A516CAF0DE72}" type="presOf" srcId="{A40DC075-BBD9-DA4B-B286-8A30F4760BD0}" destId="{F9DA2399-001D-6A4D-A3D2-D1CD816EC030}" srcOrd="0" destOrd="0" presId="urn:microsoft.com/office/officeart/2005/8/layout/process1"/>
    <dgm:cxn modelId="{8EBC95F3-2E6E-FC41-A200-61A5A302A5E0}" type="presOf" srcId="{CFE61CAB-45B1-0B4D-9977-A4A63E9C308E}" destId="{13C7BDB6-82C2-AA41-92F2-8AD5E7BAED69}" srcOrd="0" destOrd="0" presId="urn:microsoft.com/office/officeart/2005/8/layout/process1"/>
    <dgm:cxn modelId="{A1B2B63C-F76D-7748-BFBA-CD5C8F2703F4}" type="presParOf" srcId="{3E87025F-4283-D644-94E3-E82339D9A942}" destId="{A6C3B039-5929-EC4A-AACE-D4D736D29538}" srcOrd="0" destOrd="0" presId="urn:microsoft.com/office/officeart/2005/8/layout/process1"/>
    <dgm:cxn modelId="{155B0C03-75D6-9C48-8812-AFE17EA71149}" type="presParOf" srcId="{3E87025F-4283-D644-94E3-E82339D9A942}" destId="{2EF6F3F0-90C8-4647-BE2B-B16CA6A15D09}" srcOrd="1" destOrd="0" presId="urn:microsoft.com/office/officeart/2005/8/layout/process1"/>
    <dgm:cxn modelId="{68C2228F-221D-2D46-894B-9BDD922A1F99}" type="presParOf" srcId="{2EF6F3F0-90C8-4647-BE2B-B16CA6A15D09}" destId="{2AC1317A-EDF8-344A-AD9E-CE3D27F2FB54}" srcOrd="0" destOrd="0" presId="urn:microsoft.com/office/officeart/2005/8/layout/process1"/>
    <dgm:cxn modelId="{52077149-65CE-3D4A-97DA-C2F8AD37B9ED}" type="presParOf" srcId="{3E87025F-4283-D644-94E3-E82339D9A942}" destId="{08461D15-56D9-2546-A0DA-49163AC37BC5}" srcOrd="2" destOrd="0" presId="urn:microsoft.com/office/officeart/2005/8/layout/process1"/>
    <dgm:cxn modelId="{86E29E76-C1E9-3743-AA5C-5DFE4D93C9C0}" type="presParOf" srcId="{3E87025F-4283-D644-94E3-E82339D9A942}" destId="{F9DA2399-001D-6A4D-A3D2-D1CD816EC030}" srcOrd="3" destOrd="0" presId="urn:microsoft.com/office/officeart/2005/8/layout/process1"/>
    <dgm:cxn modelId="{B28649D8-A6FC-8A43-8F53-AFAD603D0BFE}" type="presParOf" srcId="{F9DA2399-001D-6A4D-A3D2-D1CD816EC030}" destId="{9F53EB71-B626-E74D-A138-30C779DC090C}" srcOrd="0" destOrd="0" presId="urn:microsoft.com/office/officeart/2005/8/layout/process1"/>
    <dgm:cxn modelId="{FF83D1D9-A584-D24D-A583-018E5A82F650}" type="presParOf" srcId="{3E87025F-4283-D644-94E3-E82339D9A942}" destId="{5E6F6445-3B20-AE41-AAC7-D20DDD2C101B}" srcOrd="4" destOrd="0" presId="urn:microsoft.com/office/officeart/2005/8/layout/process1"/>
    <dgm:cxn modelId="{4DB5225A-AD88-294D-BC29-A509E4D203F1}" type="presParOf" srcId="{3E87025F-4283-D644-94E3-E82339D9A942}" destId="{3DD8994F-1A3A-B644-8FD1-45CA7616E41E}" srcOrd="5" destOrd="0" presId="urn:microsoft.com/office/officeart/2005/8/layout/process1"/>
    <dgm:cxn modelId="{1FAC9108-5FBB-6E43-BFCE-1B5CA8DA1E18}" type="presParOf" srcId="{3DD8994F-1A3A-B644-8FD1-45CA7616E41E}" destId="{43E89772-0779-694E-82F5-6063F7E8D3F1}" srcOrd="0" destOrd="0" presId="urn:microsoft.com/office/officeart/2005/8/layout/process1"/>
    <dgm:cxn modelId="{828CEC82-DCAD-FE41-9C6E-4B9244B153FF}" type="presParOf" srcId="{3E87025F-4283-D644-94E3-E82339D9A942}" destId="{13C7BDB6-82C2-AA41-92F2-8AD5E7BAED69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1759CC6-C73D-F44A-99B6-D7412EF32D66}" type="doc">
      <dgm:prSet loTypeId="urn:microsoft.com/office/officeart/2005/8/layout/process1" loCatId="" qsTypeId="urn:microsoft.com/office/officeart/2005/8/quickstyle/simple1" qsCatId="simple" csTypeId="urn:microsoft.com/office/officeart/2005/8/colors/accent1_2" csCatId="accent1" phldr="1"/>
      <dgm:spPr/>
    </dgm:pt>
    <dgm:pt modelId="{3D1CE147-6C8C-274F-85F0-D653B5F51338}">
      <dgm:prSet phldrT="[Text]"/>
      <dgm:spPr/>
      <dgm:t>
        <a:bodyPr/>
        <a:lstStyle/>
        <a:p>
          <a:r>
            <a:rPr lang="en-GB" dirty="0"/>
            <a:t>Fetch &amp; Decode</a:t>
          </a:r>
        </a:p>
      </dgm:t>
    </dgm:pt>
    <dgm:pt modelId="{DF92B141-8BCA-AF45-BF11-4444B6A6E8ED}" type="parTrans" cxnId="{48FBC63C-A85E-A648-B579-653B33005B2A}">
      <dgm:prSet/>
      <dgm:spPr/>
      <dgm:t>
        <a:bodyPr/>
        <a:lstStyle/>
        <a:p>
          <a:endParaRPr lang="en-GB"/>
        </a:p>
      </dgm:t>
    </dgm:pt>
    <dgm:pt modelId="{7D51F1CE-1A9B-ED49-A0DC-C75E22D3591D}" type="sibTrans" cxnId="{48FBC63C-A85E-A648-B579-653B33005B2A}">
      <dgm:prSet/>
      <dgm:spPr/>
      <dgm:t>
        <a:bodyPr/>
        <a:lstStyle/>
        <a:p>
          <a:endParaRPr lang="en-GB"/>
        </a:p>
      </dgm:t>
    </dgm:pt>
    <dgm:pt modelId="{2673552D-794F-E84D-A40C-2EB6986EC817}">
      <dgm:prSet phldrT="[Text]"/>
      <dgm:spPr/>
      <dgm:t>
        <a:bodyPr/>
        <a:lstStyle/>
        <a:p>
          <a:r>
            <a:rPr lang="en-GB" dirty="0"/>
            <a:t>Execute</a:t>
          </a:r>
        </a:p>
      </dgm:t>
    </dgm:pt>
    <dgm:pt modelId="{A03E5FAE-69DB-1A43-857E-98D32AFE2456}" type="parTrans" cxnId="{6072A6AF-64DC-ED48-9834-21BA88C38B82}">
      <dgm:prSet/>
      <dgm:spPr/>
      <dgm:t>
        <a:bodyPr/>
        <a:lstStyle/>
        <a:p>
          <a:endParaRPr lang="en-GB"/>
        </a:p>
      </dgm:t>
    </dgm:pt>
    <dgm:pt modelId="{A40DC075-BBD9-DA4B-B286-8A30F4760BD0}" type="sibTrans" cxnId="{6072A6AF-64DC-ED48-9834-21BA88C38B82}">
      <dgm:prSet/>
      <dgm:spPr/>
      <dgm:t>
        <a:bodyPr/>
        <a:lstStyle/>
        <a:p>
          <a:endParaRPr lang="en-GB"/>
        </a:p>
      </dgm:t>
    </dgm:pt>
    <dgm:pt modelId="{E105C1C7-9392-A042-9722-E8E1903A6A8E}">
      <dgm:prSet phldrT="[Text]"/>
      <dgm:spPr/>
      <dgm:t>
        <a:bodyPr/>
        <a:lstStyle/>
        <a:p>
          <a:r>
            <a:rPr lang="en-GB" dirty="0"/>
            <a:t>Access Memory</a:t>
          </a:r>
        </a:p>
      </dgm:t>
    </dgm:pt>
    <dgm:pt modelId="{C976A169-8172-734E-B472-B2362FEFF8CB}" type="parTrans" cxnId="{941C03C1-7A94-1249-9EA4-60DFAE5A68FA}">
      <dgm:prSet/>
      <dgm:spPr/>
      <dgm:t>
        <a:bodyPr/>
        <a:lstStyle/>
        <a:p>
          <a:endParaRPr lang="en-GB"/>
        </a:p>
      </dgm:t>
    </dgm:pt>
    <dgm:pt modelId="{32C6D5B0-7766-5949-A738-EA336ED411A6}" type="sibTrans" cxnId="{941C03C1-7A94-1249-9EA4-60DFAE5A68FA}">
      <dgm:prSet/>
      <dgm:spPr/>
      <dgm:t>
        <a:bodyPr/>
        <a:lstStyle/>
        <a:p>
          <a:endParaRPr lang="en-GB"/>
        </a:p>
      </dgm:t>
    </dgm:pt>
    <dgm:pt modelId="{CFE61CAB-45B1-0B4D-9977-A4A63E9C308E}">
      <dgm:prSet/>
      <dgm:spPr/>
      <dgm:t>
        <a:bodyPr/>
        <a:lstStyle/>
        <a:p>
          <a:r>
            <a:rPr lang="en-GB" dirty="0"/>
            <a:t>Commit</a:t>
          </a:r>
        </a:p>
      </dgm:t>
    </dgm:pt>
    <dgm:pt modelId="{A917B70B-101A-8F4C-B58E-DD7241860946}" type="parTrans" cxnId="{21C42F00-31E0-F045-8323-23BD4E12889F}">
      <dgm:prSet/>
      <dgm:spPr/>
      <dgm:t>
        <a:bodyPr/>
        <a:lstStyle/>
        <a:p>
          <a:endParaRPr lang="en-GB"/>
        </a:p>
      </dgm:t>
    </dgm:pt>
    <dgm:pt modelId="{0CB5B642-DFAF-6940-A2BB-1798AAC2B92B}" type="sibTrans" cxnId="{21C42F00-31E0-F045-8323-23BD4E12889F}">
      <dgm:prSet/>
      <dgm:spPr/>
      <dgm:t>
        <a:bodyPr/>
        <a:lstStyle/>
        <a:p>
          <a:endParaRPr lang="en-GB"/>
        </a:p>
      </dgm:t>
    </dgm:pt>
    <dgm:pt modelId="{3E87025F-4283-D644-94E3-E82339D9A942}" type="pres">
      <dgm:prSet presAssocID="{11759CC6-C73D-F44A-99B6-D7412EF32D66}" presName="Name0" presStyleCnt="0">
        <dgm:presLayoutVars>
          <dgm:dir/>
          <dgm:resizeHandles val="exact"/>
        </dgm:presLayoutVars>
      </dgm:prSet>
      <dgm:spPr/>
    </dgm:pt>
    <dgm:pt modelId="{A6C3B039-5929-EC4A-AACE-D4D736D29538}" type="pres">
      <dgm:prSet presAssocID="{3D1CE147-6C8C-274F-85F0-D653B5F51338}" presName="node" presStyleLbl="node1" presStyleIdx="0" presStyleCnt="4">
        <dgm:presLayoutVars>
          <dgm:bulletEnabled val="1"/>
        </dgm:presLayoutVars>
      </dgm:prSet>
      <dgm:spPr/>
    </dgm:pt>
    <dgm:pt modelId="{2EF6F3F0-90C8-4647-BE2B-B16CA6A15D09}" type="pres">
      <dgm:prSet presAssocID="{7D51F1CE-1A9B-ED49-A0DC-C75E22D3591D}" presName="sibTrans" presStyleLbl="sibTrans2D1" presStyleIdx="0" presStyleCnt="3"/>
      <dgm:spPr/>
    </dgm:pt>
    <dgm:pt modelId="{2AC1317A-EDF8-344A-AD9E-CE3D27F2FB54}" type="pres">
      <dgm:prSet presAssocID="{7D51F1CE-1A9B-ED49-A0DC-C75E22D3591D}" presName="connectorText" presStyleLbl="sibTrans2D1" presStyleIdx="0" presStyleCnt="3"/>
      <dgm:spPr/>
    </dgm:pt>
    <dgm:pt modelId="{08461D15-56D9-2546-A0DA-49163AC37BC5}" type="pres">
      <dgm:prSet presAssocID="{2673552D-794F-E84D-A40C-2EB6986EC817}" presName="node" presStyleLbl="node1" presStyleIdx="1" presStyleCnt="4">
        <dgm:presLayoutVars>
          <dgm:bulletEnabled val="1"/>
        </dgm:presLayoutVars>
      </dgm:prSet>
      <dgm:spPr/>
    </dgm:pt>
    <dgm:pt modelId="{F9DA2399-001D-6A4D-A3D2-D1CD816EC030}" type="pres">
      <dgm:prSet presAssocID="{A40DC075-BBD9-DA4B-B286-8A30F4760BD0}" presName="sibTrans" presStyleLbl="sibTrans2D1" presStyleIdx="1" presStyleCnt="3"/>
      <dgm:spPr/>
    </dgm:pt>
    <dgm:pt modelId="{9F53EB71-B626-E74D-A138-30C779DC090C}" type="pres">
      <dgm:prSet presAssocID="{A40DC075-BBD9-DA4B-B286-8A30F4760BD0}" presName="connectorText" presStyleLbl="sibTrans2D1" presStyleIdx="1" presStyleCnt="3"/>
      <dgm:spPr/>
    </dgm:pt>
    <dgm:pt modelId="{5E6F6445-3B20-AE41-AAC7-D20DDD2C101B}" type="pres">
      <dgm:prSet presAssocID="{E105C1C7-9392-A042-9722-E8E1903A6A8E}" presName="node" presStyleLbl="node1" presStyleIdx="2" presStyleCnt="4">
        <dgm:presLayoutVars>
          <dgm:bulletEnabled val="1"/>
        </dgm:presLayoutVars>
      </dgm:prSet>
      <dgm:spPr/>
    </dgm:pt>
    <dgm:pt modelId="{3DD8994F-1A3A-B644-8FD1-45CA7616E41E}" type="pres">
      <dgm:prSet presAssocID="{32C6D5B0-7766-5949-A738-EA336ED411A6}" presName="sibTrans" presStyleLbl="sibTrans2D1" presStyleIdx="2" presStyleCnt="3"/>
      <dgm:spPr/>
    </dgm:pt>
    <dgm:pt modelId="{43E89772-0779-694E-82F5-6063F7E8D3F1}" type="pres">
      <dgm:prSet presAssocID="{32C6D5B0-7766-5949-A738-EA336ED411A6}" presName="connectorText" presStyleLbl="sibTrans2D1" presStyleIdx="2" presStyleCnt="3"/>
      <dgm:spPr/>
    </dgm:pt>
    <dgm:pt modelId="{13C7BDB6-82C2-AA41-92F2-8AD5E7BAED69}" type="pres">
      <dgm:prSet presAssocID="{CFE61CAB-45B1-0B4D-9977-A4A63E9C308E}" presName="node" presStyleLbl="node1" presStyleIdx="3" presStyleCnt="4">
        <dgm:presLayoutVars>
          <dgm:bulletEnabled val="1"/>
        </dgm:presLayoutVars>
      </dgm:prSet>
      <dgm:spPr/>
    </dgm:pt>
  </dgm:ptLst>
  <dgm:cxnLst>
    <dgm:cxn modelId="{21C42F00-31E0-F045-8323-23BD4E12889F}" srcId="{11759CC6-C73D-F44A-99B6-D7412EF32D66}" destId="{CFE61CAB-45B1-0B4D-9977-A4A63E9C308E}" srcOrd="3" destOrd="0" parTransId="{A917B70B-101A-8F4C-B58E-DD7241860946}" sibTransId="{0CB5B642-DFAF-6940-A2BB-1798AAC2B92B}"/>
    <dgm:cxn modelId="{067CA207-AED4-3B4A-891C-1BBBA2A34927}" type="presOf" srcId="{E105C1C7-9392-A042-9722-E8E1903A6A8E}" destId="{5E6F6445-3B20-AE41-AAC7-D20DDD2C101B}" srcOrd="0" destOrd="0" presId="urn:microsoft.com/office/officeart/2005/8/layout/process1"/>
    <dgm:cxn modelId="{48FBC63C-A85E-A648-B579-653B33005B2A}" srcId="{11759CC6-C73D-F44A-99B6-D7412EF32D66}" destId="{3D1CE147-6C8C-274F-85F0-D653B5F51338}" srcOrd="0" destOrd="0" parTransId="{DF92B141-8BCA-AF45-BF11-4444B6A6E8ED}" sibTransId="{7D51F1CE-1A9B-ED49-A0DC-C75E22D3591D}"/>
    <dgm:cxn modelId="{783E4040-0C3E-C14F-B402-9FAC07FBC5CB}" type="presOf" srcId="{7D51F1CE-1A9B-ED49-A0DC-C75E22D3591D}" destId="{2EF6F3F0-90C8-4647-BE2B-B16CA6A15D09}" srcOrd="0" destOrd="0" presId="urn:microsoft.com/office/officeart/2005/8/layout/process1"/>
    <dgm:cxn modelId="{1AD3214D-9025-6346-B3CB-98000C1D0DBD}" type="presOf" srcId="{3D1CE147-6C8C-274F-85F0-D653B5F51338}" destId="{A6C3B039-5929-EC4A-AACE-D4D736D29538}" srcOrd="0" destOrd="0" presId="urn:microsoft.com/office/officeart/2005/8/layout/process1"/>
    <dgm:cxn modelId="{F23A055F-F925-374B-9F4E-1615B7FB7867}" type="presOf" srcId="{7D51F1CE-1A9B-ED49-A0DC-C75E22D3591D}" destId="{2AC1317A-EDF8-344A-AD9E-CE3D27F2FB54}" srcOrd="1" destOrd="0" presId="urn:microsoft.com/office/officeart/2005/8/layout/process1"/>
    <dgm:cxn modelId="{9544506B-6C37-B841-A2BC-7795FFEFDC15}" type="presOf" srcId="{2673552D-794F-E84D-A40C-2EB6986EC817}" destId="{08461D15-56D9-2546-A0DA-49163AC37BC5}" srcOrd="0" destOrd="0" presId="urn:microsoft.com/office/officeart/2005/8/layout/process1"/>
    <dgm:cxn modelId="{1378E477-A6BB-BC49-A37C-AB7061CCCCC9}" type="presOf" srcId="{11759CC6-C73D-F44A-99B6-D7412EF32D66}" destId="{3E87025F-4283-D644-94E3-E82339D9A942}" srcOrd="0" destOrd="0" presId="urn:microsoft.com/office/officeart/2005/8/layout/process1"/>
    <dgm:cxn modelId="{7068EEA9-3903-0B48-846C-EE25EC5F0433}" type="presOf" srcId="{A40DC075-BBD9-DA4B-B286-8A30F4760BD0}" destId="{9F53EB71-B626-E74D-A138-30C779DC090C}" srcOrd="1" destOrd="0" presId="urn:microsoft.com/office/officeart/2005/8/layout/process1"/>
    <dgm:cxn modelId="{6072A6AF-64DC-ED48-9834-21BA88C38B82}" srcId="{11759CC6-C73D-F44A-99B6-D7412EF32D66}" destId="{2673552D-794F-E84D-A40C-2EB6986EC817}" srcOrd="1" destOrd="0" parTransId="{A03E5FAE-69DB-1A43-857E-98D32AFE2456}" sibTransId="{A40DC075-BBD9-DA4B-B286-8A30F4760BD0}"/>
    <dgm:cxn modelId="{941C03C1-7A94-1249-9EA4-60DFAE5A68FA}" srcId="{11759CC6-C73D-F44A-99B6-D7412EF32D66}" destId="{E105C1C7-9392-A042-9722-E8E1903A6A8E}" srcOrd="2" destOrd="0" parTransId="{C976A169-8172-734E-B472-B2362FEFF8CB}" sibTransId="{32C6D5B0-7766-5949-A738-EA336ED411A6}"/>
    <dgm:cxn modelId="{4A63ABE0-7EC6-B443-9DFF-9F50C8AF774D}" type="presOf" srcId="{32C6D5B0-7766-5949-A738-EA336ED411A6}" destId="{43E89772-0779-694E-82F5-6063F7E8D3F1}" srcOrd="1" destOrd="0" presId="urn:microsoft.com/office/officeart/2005/8/layout/process1"/>
    <dgm:cxn modelId="{0DD832E6-EF06-4A42-9AE3-A819E0905CA5}" type="presOf" srcId="{32C6D5B0-7766-5949-A738-EA336ED411A6}" destId="{3DD8994F-1A3A-B644-8FD1-45CA7616E41E}" srcOrd="0" destOrd="0" presId="urn:microsoft.com/office/officeart/2005/8/layout/process1"/>
    <dgm:cxn modelId="{780B0AF1-8528-174C-BE64-A516CAF0DE72}" type="presOf" srcId="{A40DC075-BBD9-DA4B-B286-8A30F4760BD0}" destId="{F9DA2399-001D-6A4D-A3D2-D1CD816EC030}" srcOrd="0" destOrd="0" presId="urn:microsoft.com/office/officeart/2005/8/layout/process1"/>
    <dgm:cxn modelId="{8EBC95F3-2E6E-FC41-A200-61A5A302A5E0}" type="presOf" srcId="{CFE61CAB-45B1-0B4D-9977-A4A63E9C308E}" destId="{13C7BDB6-82C2-AA41-92F2-8AD5E7BAED69}" srcOrd="0" destOrd="0" presId="urn:microsoft.com/office/officeart/2005/8/layout/process1"/>
    <dgm:cxn modelId="{A1B2B63C-F76D-7748-BFBA-CD5C8F2703F4}" type="presParOf" srcId="{3E87025F-4283-D644-94E3-E82339D9A942}" destId="{A6C3B039-5929-EC4A-AACE-D4D736D29538}" srcOrd="0" destOrd="0" presId="urn:microsoft.com/office/officeart/2005/8/layout/process1"/>
    <dgm:cxn modelId="{155B0C03-75D6-9C48-8812-AFE17EA71149}" type="presParOf" srcId="{3E87025F-4283-D644-94E3-E82339D9A942}" destId="{2EF6F3F0-90C8-4647-BE2B-B16CA6A15D09}" srcOrd="1" destOrd="0" presId="urn:microsoft.com/office/officeart/2005/8/layout/process1"/>
    <dgm:cxn modelId="{68C2228F-221D-2D46-894B-9BDD922A1F99}" type="presParOf" srcId="{2EF6F3F0-90C8-4647-BE2B-B16CA6A15D09}" destId="{2AC1317A-EDF8-344A-AD9E-CE3D27F2FB54}" srcOrd="0" destOrd="0" presId="urn:microsoft.com/office/officeart/2005/8/layout/process1"/>
    <dgm:cxn modelId="{52077149-65CE-3D4A-97DA-C2F8AD37B9ED}" type="presParOf" srcId="{3E87025F-4283-D644-94E3-E82339D9A942}" destId="{08461D15-56D9-2546-A0DA-49163AC37BC5}" srcOrd="2" destOrd="0" presId="urn:microsoft.com/office/officeart/2005/8/layout/process1"/>
    <dgm:cxn modelId="{86E29E76-C1E9-3743-AA5C-5DFE4D93C9C0}" type="presParOf" srcId="{3E87025F-4283-D644-94E3-E82339D9A942}" destId="{F9DA2399-001D-6A4D-A3D2-D1CD816EC030}" srcOrd="3" destOrd="0" presId="urn:microsoft.com/office/officeart/2005/8/layout/process1"/>
    <dgm:cxn modelId="{B28649D8-A6FC-8A43-8F53-AFAD603D0BFE}" type="presParOf" srcId="{F9DA2399-001D-6A4D-A3D2-D1CD816EC030}" destId="{9F53EB71-B626-E74D-A138-30C779DC090C}" srcOrd="0" destOrd="0" presId="urn:microsoft.com/office/officeart/2005/8/layout/process1"/>
    <dgm:cxn modelId="{FF83D1D9-A584-D24D-A583-018E5A82F650}" type="presParOf" srcId="{3E87025F-4283-D644-94E3-E82339D9A942}" destId="{5E6F6445-3B20-AE41-AAC7-D20DDD2C101B}" srcOrd="4" destOrd="0" presId="urn:microsoft.com/office/officeart/2005/8/layout/process1"/>
    <dgm:cxn modelId="{4DB5225A-AD88-294D-BC29-A509E4D203F1}" type="presParOf" srcId="{3E87025F-4283-D644-94E3-E82339D9A942}" destId="{3DD8994F-1A3A-B644-8FD1-45CA7616E41E}" srcOrd="5" destOrd="0" presId="urn:microsoft.com/office/officeart/2005/8/layout/process1"/>
    <dgm:cxn modelId="{1FAC9108-5FBB-6E43-BFCE-1B5CA8DA1E18}" type="presParOf" srcId="{3DD8994F-1A3A-B644-8FD1-45CA7616E41E}" destId="{43E89772-0779-694E-82F5-6063F7E8D3F1}" srcOrd="0" destOrd="0" presId="urn:microsoft.com/office/officeart/2005/8/layout/process1"/>
    <dgm:cxn modelId="{828CEC82-DCAD-FE41-9C6E-4B9244B153FF}" type="presParOf" srcId="{3E87025F-4283-D644-94E3-E82339D9A942}" destId="{13C7BDB6-82C2-AA41-92F2-8AD5E7BAED69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1759CC6-C73D-F44A-99B6-D7412EF32D66}" type="doc">
      <dgm:prSet loTypeId="urn:microsoft.com/office/officeart/2005/8/layout/process1" loCatId="" qsTypeId="urn:microsoft.com/office/officeart/2005/8/quickstyle/simple1" qsCatId="simple" csTypeId="urn:microsoft.com/office/officeart/2005/8/colors/accent1_2" csCatId="accent1" phldr="1"/>
      <dgm:spPr/>
    </dgm:pt>
    <dgm:pt modelId="{3D1CE147-6C8C-274F-85F0-D653B5F51338}">
      <dgm:prSet phldrT="[Text]"/>
      <dgm:spPr/>
      <dgm:t>
        <a:bodyPr/>
        <a:lstStyle/>
        <a:p>
          <a:r>
            <a:rPr lang="en-GB" dirty="0"/>
            <a:t>Fetch &amp; Decode</a:t>
          </a:r>
        </a:p>
      </dgm:t>
    </dgm:pt>
    <dgm:pt modelId="{DF92B141-8BCA-AF45-BF11-4444B6A6E8ED}" type="parTrans" cxnId="{48FBC63C-A85E-A648-B579-653B33005B2A}">
      <dgm:prSet/>
      <dgm:spPr/>
      <dgm:t>
        <a:bodyPr/>
        <a:lstStyle/>
        <a:p>
          <a:endParaRPr lang="en-GB"/>
        </a:p>
      </dgm:t>
    </dgm:pt>
    <dgm:pt modelId="{7D51F1CE-1A9B-ED49-A0DC-C75E22D3591D}" type="sibTrans" cxnId="{48FBC63C-A85E-A648-B579-653B33005B2A}">
      <dgm:prSet/>
      <dgm:spPr/>
      <dgm:t>
        <a:bodyPr/>
        <a:lstStyle/>
        <a:p>
          <a:endParaRPr lang="en-GB"/>
        </a:p>
      </dgm:t>
    </dgm:pt>
    <dgm:pt modelId="{2673552D-794F-E84D-A40C-2EB6986EC817}">
      <dgm:prSet phldrT="[Text]"/>
      <dgm:spPr/>
      <dgm:t>
        <a:bodyPr/>
        <a:lstStyle/>
        <a:p>
          <a:r>
            <a:rPr lang="en-GB" dirty="0"/>
            <a:t>Execute</a:t>
          </a:r>
        </a:p>
      </dgm:t>
    </dgm:pt>
    <dgm:pt modelId="{A03E5FAE-69DB-1A43-857E-98D32AFE2456}" type="parTrans" cxnId="{6072A6AF-64DC-ED48-9834-21BA88C38B82}">
      <dgm:prSet/>
      <dgm:spPr/>
      <dgm:t>
        <a:bodyPr/>
        <a:lstStyle/>
        <a:p>
          <a:endParaRPr lang="en-GB"/>
        </a:p>
      </dgm:t>
    </dgm:pt>
    <dgm:pt modelId="{A40DC075-BBD9-DA4B-B286-8A30F4760BD0}" type="sibTrans" cxnId="{6072A6AF-64DC-ED48-9834-21BA88C38B82}">
      <dgm:prSet/>
      <dgm:spPr/>
      <dgm:t>
        <a:bodyPr/>
        <a:lstStyle/>
        <a:p>
          <a:endParaRPr lang="en-GB"/>
        </a:p>
      </dgm:t>
    </dgm:pt>
    <dgm:pt modelId="{E105C1C7-9392-A042-9722-E8E1903A6A8E}">
      <dgm:prSet phldrT="[Text]"/>
      <dgm:spPr/>
      <dgm:t>
        <a:bodyPr/>
        <a:lstStyle/>
        <a:p>
          <a:r>
            <a:rPr lang="en-GB" dirty="0"/>
            <a:t>Access Memory</a:t>
          </a:r>
        </a:p>
      </dgm:t>
    </dgm:pt>
    <dgm:pt modelId="{C976A169-8172-734E-B472-B2362FEFF8CB}" type="parTrans" cxnId="{941C03C1-7A94-1249-9EA4-60DFAE5A68FA}">
      <dgm:prSet/>
      <dgm:spPr/>
      <dgm:t>
        <a:bodyPr/>
        <a:lstStyle/>
        <a:p>
          <a:endParaRPr lang="en-GB"/>
        </a:p>
      </dgm:t>
    </dgm:pt>
    <dgm:pt modelId="{32C6D5B0-7766-5949-A738-EA336ED411A6}" type="sibTrans" cxnId="{941C03C1-7A94-1249-9EA4-60DFAE5A68FA}">
      <dgm:prSet/>
      <dgm:spPr/>
      <dgm:t>
        <a:bodyPr/>
        <a:lstStyle/>
        <a:p>
          <a:endParaRPr lang="en-GB"/>
        </a:p>
      </dgm:t>
    </dgm:pt>
    <dgm:pt modelId="{CFE61CAB-45B1-0B4D-9977-A4A63E9C308E}">
      <dgm:prSet/>
      <dgm:spPr/>
      <dgm:t>
        <a:bodyPr/>
        <a:lstStyle/>
        <a:p>
          <a:r>
            <a:rPr lang="en-GB" dirty="0"/>
            <a:t>Commit</a:t>
          </a:r>
        </a:p>
      </dgm:t>
    </dgm:pt>
    <dgm:pt modelId="{A917B70B-101A-8F4C-B58E-DD7241860946}" type="parTrans" cxnId="{21C42F00-31E0-F045-8323-23BD4E12889F}">
      <dgm:prSet/>
      <dgm:spPr/>
      <dgm:t>
        <a:bodyPr/>
        <a:lstStyle/>
        <a:p>
          <a:endParaRPr lang="en-GB"/>
        </a:p>
      </dgm:t>
    </dgm:pt>
    <dgm:pt modelId="{0CB5B642-DFAF-6940-A2BB-1798AAC2B92B}" type="sibTrans" cxnId="{21C42F00-31E0-F045-8323-23BD4E12889F}">
      <dgm:prSet/>
      <dgm:spPr/>
      <dgm:t>
        <a:bodyPr/>
        <a:lstStyle/>
        <a:p>
          <a:endParaRPr lang="en-GB"/>
        </a:p>
      </dgm:t>
    </dgm:pt>
    <dgm:pt modelId="{3E87025F-4283-D644-94E3-E82339D9A942}" type="pres">
      <dgm:prSet presAssocID="{11759CC6-C73D-F44A-99B6-D7412EF32D66}" presName="Name0" presStyleCnt="0">
        <dgm:presLayoutVars>
          <dgm:dir/>
          <dgm:resizeHandles val="exact"/>
        </dgm:presLayoutVars>
      </dgm:prSet>
      <dgm:spPr/>
    </dgm:pt>
    <dgm:pt modelId="{A6C3B039-5929-EC4A-AACE-D4D736D29538}" type="pres">
      <dgm:prSet presAssocID="{3D1CE147-6C8C-274F-85F0-D653B5F51338}" presName="node" presStyleLbl="node1" presStyleIdx="0" presStyleCnt="4">
        <dgm:presLayoutVars>
          <dgm:bulletEnabled val="1"/>
        </dgm:presLayoutVars>
      </dgm:prSet>
      <dgm:spPr/>
    </dgm:pt>
    <dgm:pt modelId="{2EF6F3F0-90C8-4647-BE2B-B16CA6A15D09}" type="pres">
      <dgm:prSet presAssocID="{7D51F1CE-1A9B-ED49-A0DC-C75E22D3591D}" presName="sibTrans" presStyleLbl="sibTrans2D1" presStyleIdx="0" presStyleCnt="3"/>
      <dgm:spPr/>
    </dgm:pt>
    <dgm:pt modelId="{2AC1317A-EDF8-344A-AD9E-CE3D27F2FB54}" type="pres">
      <dgm:prSet presAssocID="{7D51F1CE-1A9B-ED49-A0DC-C75E22D3591D}" presName="connectorText" presStyleLbl="sibTrans2D1" presStyleIdx="0" presStyleCnt="3"/>
      <dgm:spPr/>
    </dgm:pt>
    <dgm:pt modelId="{08461D15-56D9-2546-A0DA-49163AC37BC5}" type="pres">
      <dgm:prSet presAssocID="{2673552D-794F-E84D-A40C-2EB6986EC817}" presName="node" presStyleLbl="node1" presStyleIdx="1" presStyleCnt="4">
        <dgm:presLayoutVars>
          <dgm:bulletEnabled val="1"/>
        </dgm:presLayoutVars>
      </dgm:prSet>
      <dgm:spPr/>
    </dgm:pt>
    <dgm:pt modelId="{F9DA2399-001D-6A4D-A3D2-D1CD816EC030}" type="pres">
      <dgm:prSet presAssocID="{A40DC075-BBD9-DA4B-B286-8A30F4760BD0}" presName="sibTrans" presStyleLbl="sibTrans2D1" presStyleIdx="1" presStyleCnt="3"/>
      <dgm:spPr/>
    </dgm:pt>
    <dgm:pt modelId="{9F53EB71-B626-E74D-A138-30C779DC090C}" type="pres">
      <dgm:prSet presAssocID="{A40DC075-BBD9-DA4B-B286-8A30F4760BD0}" presName="connectorText" presStyleLbl="sibTrans2D1" presStyleIdx="1" presStyleCnt="3"/>
      <dgm:spPr/>
    </dgm:pt>
    <dgm:pt modelId="{5E6F6445-3B20-AE41-AAC7-D20DDD2C101B}" type="pres">
      <dgm:prSet presAssocID="{E105C1C7-9392-A042-9722-E8E1903A6A8E}" presName="node" presStyleLbl="node1" presStyleIdx="2" presStyleCnt="4">
        <dgm:presLayoutVars>
          <dgm:bulletEnabled val="1"/>
        </dgm:presLayoutVars>
      </dgm:prSet>
      <dgm:spPr/>
    </dgm:pt>
    <dgm:pt modelId="{3DD8994F-1A3A-B644-8FD1-45CA7616E41E}" type="pres">
      <dgm:prSet presAssocID="{32C6D5B0-7766-5949-A738-EA336ED411A6}" presName="sibTrans" presStyleLbl="sibTrans2D1" presStyleIdx="2" presStyleCnt="3"/>
      <dgm:spPr/>
    </dgm:pt>
    <dgm:pt modelId="{43E89772-0779-694E-82F5-6063F7E8D3F1}" type="pres">
      <dgm:prSet presAssocID="{32C6D5B0-7766-5949-A738-EA336ED411A6}" presName="connectorText" presStyleLbl="sibTrans2D1" presStyleIdx="2" presStyleCnt="3"/>
      <dgm:spPr/>
    </dgm:pt>
    <dgm:pt modelId="{13C7BDB6-82C2-AA41-92F2-8AD5E7BAED69}" type="pres">
      <dgm:prSet presAssocID="{CFE61CAB-45B1-0B4D-9977-A4A63E9C308E}" presName="node" presStyleLbl="node1" presStyleIdx="3" presStyleCnt="4">
        <dgm:presLayoutVars>
          <dgm:bulletEnabled val="1"/>
        </dgm:presLayoutVars>
      </dgm:prSet>
      <dgm:spPr/>
    </dgm:pt>
  </dgm:ptLst>
  <dgm:cxnLst>
    <dgm:cxn modelId="{21C42F00-31E0-F045-8323-23BD4E12889F}" srcId="{11759CC6-C73D-F44A-99B6-D7412EF32D66}" destId="{CFE61CAB-45B1-0B4D-9977-A4A63E9C308E}" srcOrd="3" destOrd="0" parTransId="{A917B70B-101A-8F4C-B58E-DD7241860946}" sibTransId="{0CB5B642-DFAF-6940-A2BB-1798AAC2B92B}"/>
    <dgm:cxn modelId="{067CA207-AED4-3B4A-891C-1BBBA2A34927}" type="presOf" srcId="{E105C1C7-9392-A042-9722-E8E1903A6A8E}" destId="{5E6F6445-3B20-AE41-AAC7-D20DDD2C101B}" srcOrd="0" destOrd="0" presId="urn:microsoft.com/office/officeart/2005/8/layout/process1"/>
    <dgm:cxn modelId="{48FBC63C-A85E-A648-B579-653B33005B2A}" srcId="{11759CC6-C73D-F44A-99B6-D7412EF32D66}" destId="{3D1CE147-6C8C-274F-85F0-D653B5F51338}" srcOrd="0" destOrd="0" parTransId="{DF92B141-8BCA-AF45-BF11-4444B6A6E8ED}" sibTransId="{7D51F1CE-1A9B-ED49-A0DC-C75E22D3591D}"/>
    <dgm:cxn modelId="{783E4040-0C3E-C14F-B402-9FAC07FBC5CB}" type="presOf" srcId="{7D51F1CE-1A9B-ED49-A0DC-C75E22D3591D}" destId="{2EF6F3F0-90C8-4647-BE2B-B16CA6A15D09}" srcOrd="0" destOrd="0" presId="urn:microsoft.com/office/officeart/2005/8/layout/process1"/>
    <dgm:cxn modelId="{1AD3214D-9025-6346-B3CB-98000C1D0DBD}" type="presOf" srcId="{3D1CE147-6C8C-274F-85F0-D653B5F51338}" destId="{A6C3B039-5929-EC4A-AACE-D4D736D29538}" srcOrd="0" destOrd="0" presId="urn:microsoft.com/office/officeart/2005/8/layout/process1"/>
    <dgm:cxn modelId="{F23A055F-F925-374B-9F4E-1615B7FB7867}" type="presOf" srcId="{7D51F1CE-1A9B-ED49-A0DC-C75E22D3591D}" destId="{2AC1317A-EDF8-344A-AD9E-CE3D27F2FB54}" srcOrd="1" destOrd="0" presId="urn:microsoft.com/office/officeart/2005/8/layout/process1"/>
    <dgm:cxn modelId="{9544506B-6C37-B841-A2BC-7795FFEFDC15}" type="presOf" srcId="{2673552D-794F-E84D-A40C-2EB6986EC817}" destId="{08461D15-56D9-2546-A0DA-49163AC37BC5}" srcOrd="0" destOrd="0" presId="urn:microsoft.com/office/officeart/2005/8/layout/process1"/>
    <dgm:cxn modelId="{1378E477-A6BB-BC49-A37C-AB7061CCCCC9}" type="presOf" srcId="{11759CC6-C73D-F44A-99B6-D7412EF32D66}" destId="{3E87025F-4283-D644-94E3-E82339D9A942}" srcOrd="0" destOrd="0" presId="urn:microsoft.com/office/officeart/2005/8/layout/process1"/>
    <dgm:cxn modelId="{7068EEA9-3903-0B48-846C-EE25EC5F0433}" type="presOf" srcId="{A40DC075-BBD9-DA4B-B286-8A30F4760BD0}" destId="{9F53EB71-B626-E74D-A138-30C779DC090C}" srcOrd="1" destOrd="0" presId="urn:microsoft.com/office/officeart/2005/8/layout/process1"/>
    <dgm:cxn modelId="{6072A6AF-64DC-ED48-9834-21BA88C38B82}" srcId="{11759CC6-C73D-F44A-99B6-D7412EF32D66}" destId="{2673552D-794F-E84D-A40C-2EB6986EC817}" srcOrd="1" destOrd="0" parTransId="{A03E5FAE-69DB-1A43-857E-98D32AFE2456}" sibTransId="{A40DC075-BBD9-DA4B-B286-8A30F4760BD0}"/>
    <dgm:cxn modelId="{941C03C1-7A94-1249-9EA4-60DFAE5A68FA}" srcId="{11759CC6-C73D-F44A-99B6-D7412EF32D66}" destId="{E105C1C7-9392-A042-9722-E8E1903A6A8E}" srcOrd="2" destOrd="0" parTransId="{C976A169-8172-734E-B472-B2362FEFF8CB}" sibTransId="{32C6D5B0-7766-5949-A738-EA336ED411A6}"/>
    <dgm:cxn modelId="{4A63ABE0-7EC6-B443-9DFF-9F50C8AF774D}" type="presOf" srcId="{32C6D5B0-7766-5949-A738-EA336ED411A6}" destId="{43E89772-0779-694E-82F5-6063F7E8D3F1}" srcOrd="1" destOrd="0" presId="urn:microsoft.com/office/officeart/2005/8/layout/process1"/>
    <dgm:cxn modelId="{0DD832E6-EF06-4A42-9AE3-A819E0905CA5}" type="presOf" srcId="{32C6D5B0-7766-5949-A738-EA336ED411A6}" destId="{3DD8994F-1A3A-B644-8FD1-45CA7616E41E}" srcOrd="0" destOrd="0" presId="urn:microsoft.com/office/officeart/2005/8/layout/process1"/>
    <dgm:cxn modelId="{780B0AF1-8528-174C-BE64-A516CAF0DE72}" type="presOf" srcId="{A40DC075-BBD9-DA4B-B286-8A30F4760BD0}" destId="{F9DA2399-001D-6A4D-A3D2-D1CD816EC030}" srcOrd="0" destOrd="0" presId="urn:microsoft.com/office/officeart/2005/8/layout/process1"/>
    <dgm:cxn modelId="{8EBC95F3-2E6E-FC41-A200-61A5A302A5E0}" type="presOf" srcId="{CFE61CAB-45B1-0B4D-9977-A4A63E9C308E}" destId="{13C7BDB6-82C2-AA41-92F2-8AD5E7BAED69}" srcOrd="0" destOrd="0" presId="urn:microsoft.com/office/officeart/2005/8/layout/process1"/>
    <dgm:cxn modelId="{A1B2B63C-F76D-7748-BFBA-CD5C8F2703F4}" type="presParOf" srcId="{3E87025F-4283-D644-94E3-E82339D9A942}" destId="{A6C3B039-5929-EC4A-AACE-D4D736D29538}" srcOrd="0" destOrd="0" presId="urn:microsoft.com/office/officeart/2005/8/layout/process1"/>
    <dgm:cxn modelId="{155B0C03-75D6-9C48-8812-AFE17EA71149}" type="presParOf" srcId="{3E87025F-4283-D644-94E3-E82339D9A942}" destId="{2EF6F3F0-90C8-4647-BE2B-B16CA6A15D09}" srcOrd="1" destOrd="0" presId="urn:microsoft.com/office/officeart/2005/8/layout/process1"/>
    <dgm:cxn modelId="{68C2228F-221D-2D46-894B-9BDD922A1F99}" type="presParOf" srcId="{2EF6F3F0-90C8-4647-BE2B-B16CA6A15D09}" destId="{2AC1317A-EDF8-344A-AD9E-CE3D27F2FB54}" srcOrd="0" destOrd="0" presId="urn:microsoft.com/office/officeart/2005/8/layout/process1"/>
    <dgm:cxn modelId="{52077149-65CE-3D4A-97DA-C2F8AD37B9ED}" type="presParOf" srcId="{3E87025F-4283-D644-94E3-E82339D9A942}" destId="{08461D15-56D9-2546-A0DA-49163AC37BC5}" srcOrd="2" destOrd="0" presId="urn:microsoft.com/office/officeart/2005/8/layout/process1"/>
    <dgm:cxn modelId="{86E29E76-C1E9-3743-AA5C-5DFE4D93C9C0}" type="presParOf" srcId="{3E87025F-4283-D644-94E3-E82339D9A942}" destId="{F9DA2399-001D-6A4D-A3D2-D1CD816EC030}" srcOrd="3" destOrd="0" presId="urn:microsoft.com/office/officeart/2005/8/layout/process1"/>
    <dgm:cxn modelId="{B28649D8-A6FC-8A43-8F53-AFAD603D0BFE}" type="presParOf" srcId="{F9DA2399-001D-6A4D-A3D2-D1CD816EC030}" destId="{9F53EB71-B626-E74D-A138-30C779DC090C}" srcOrd="0" destOrd="0" presId="urn:microsoft.com/office/officeart/2005/8/layout/process1"/>
    <dgm:cxn modelId="{FF83D1D9-A584-D24D-A583-018E5A82F650}" type="presParOf" srcId="{3E87025F-4283-D644-94E3-E82339D9A942}" destId="{5E6F6445-3B20-AE41-AAC7-D20DDD2C101B}" srcOrd="4" destOrd="0" presId="urn:microsoft.com/office/officeart/2005/8/layout/process1"/>
    <dgm:cxn modelId="{4DB5225A-AD88-294D-BC29-A509E4D203F1}" type="presParOf" srcId="{3E87025F-4283-D644-94E3-E82339D9A942}" destId="{3DD8994F-1A3A-B644-8FD1-45CA7616E41E}" srcOrd="5" destOrd="0" presId="urn:microsoft.com/office/officeart/2005/8/layout/process1"/>
    <dgm:cxn modelId="{1FAC9108-5FBB-6E43-BFCE-1B5CA8DA1E18}" type="presParOf" srcId="{3DD8994F-1A3A-B644-8FD1-45CA7616E41E}" destId="{43E89772-0779-694E-82F5-6063F7E8D3F1}" srcOrd="0" destOrd="0" presId="urn:microsoft.com/office/officeart/2005/8/layout/process1"/>
    <dgm:cxn modelId="{828CEC82-DCAD-FE41-9C6E-4B9244B153FF}" type="presParOf" srcId="{3E87025F-4283-D644-94E3-E82339D9A942}" destId="{13C7BDB6-82C2-AA41-92F2-8AD5E7BAED69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1759CC6-C73D-F44A-99B6-D7412EF32D66}" type="doc">
      <dgm:prSet loTypeId="urn:microsoft.com/office/officeart/2005/8/layout/process1" loCatId="" qsTypeId="urn:microsoft.com/office/officeart/2005/8/quickstyle/simple1" qsCatId="simple" csTypeId="urn:microsoft.com/office/officeart/2005/8/colors/accent1_2" csCatId="accent1" phldr="1"/>
      <dgm:spPr/>
    </dgm:pt>
    <dgm:pt modelId="{3D1CE147-6C8C-274F-85F0-D653B5F51338}">
      <dgm:prSet phldrT="[Text]"/>
      <dgm:spPr/>
      <dgm:t>
        <a:bodyPr/>
        <a:lstStyle/>
        <a:p>
          <a:r>
            <a:rPr lang="en-GB" dirty="0"/>
            <a:t>Fetch &amp; Decode</a:t>
          </a:r>
        </a:p>
      </dgm:t>
    </dgm:pt>
    <dgm:pt modelId="{DF92B141-8BCA-AF45-BF11-4444B6A6E8ED}" type="parTrans" cxnId="{48FBC63C-A85E-A648-B579-653B33005B2A}">
      <dgm:prSet/>
      <dgm:spPr/>
      <dgm:t>
        <a:bodyPr/>
        <a:lstStyle/>
        <a:p>
          <a:endParaRPr lang="en-GB"/>
        </a:p>
      </dgm:t>
    </dgm:pt>
    <dgm:pt modelId="{7D51F1CE-1A9B-ED49-A0DC-C75E22D3591D}" type="sibTrans" cxnId="{48FBC63C-A85E-A648-B579-653B33005B2A}">
      <dgm:prSet/>
      <dgm:spPr/>
      <dgm:t>
        <a:bodyPr/>
        <a:lstStyle/>
        <a:p>
          <a:endParaRPr lang="en-GB"/>
        </a:p>
      </dgm:t>
    </dgm:pt>
    <dgm:pt modelId="{2673552D-794F-E84D-A40C-2EB6986EC817}">
      <dgm:prSet phldrT="[Text]"/>
      <dgm:spPr/>
      <dgm:t>
        <a:bodyPr/>
        <a:lstStyle/>
        <a:p>
          <a:r>
            <a:rPr lang="en-GB" dirty="0"/>
            <a:t>Execute</a:t>
          </a:r>
        </a:p>
      </dgm:t>
    </dgm:pt>
    <dgm:pt modelId="{A03E5FAE-69DB-1A43-857E-98D32AFE2456}" type="parTrans" cxnId="{6072A6AF-64DC-ED48-9834-21BA88C38B82}">
      <dgm:prSet/>
      <dgm:spPr/>
      <dgm:t>
        <a:bodyPr/>
        <a:lstStyle/>
        <a:p>
          <a:endParaRPr lang="en-GB"/>
        </a:p>
      </dgm:t>
    </dgm:pt>
    <dgm:pt modelId="{A40DC075-BBD9-DA4B-B286-8A30F4760BD0}" type="sibTrans" cxnId="{6072A6AF-64DC-ED48-9834-21BA88C38B82}">
      <dgm:prSet/>
      <dgm:spPr/>
      <dgm:t>
        <a:bodyPr/>
        <a:lstStyle/>
        <a:p>
          <a:endParaRPr lang="en-GB"/>
        </a:p>
      </dgm:t>
    </dgm:pt>
    <dgm:pt modelId="{E105C1C7-9392-A042-9722-E8E1903A6A8E}">
      <dgm:prSet phldrT="[Text]"/>
      <dgm:spPr/>
      <dgm:t>
        <a:bodyPr/>
        <a:lstStyle/>
        <a:p>
          <a:r>
            <a:rPr lang="en-GB" dirty="0"/>
            <a:t>Access Memory</a:t>
          </a:r>
        </a:p>
      </dgm:t>
    </dgm:pt>
    <dgm:pt modelId="{C976A169-8172-734E-B472-B2362FEFF8CB}" type="parTrans" cxnId="{941C03C1-7A94-1249-9EA4-60DFAE5A68FA}">
      <dgm:prSet/>
      <dgm:spPr/>
      <dgm:t>
        <a:bodyPr/>
        <a:lstStyle/>
        <a:p>
          <a:endParaRPr lang="en-GB"/>
        </a:p>
      </dgm:t>
    </dgm:pt>
    <dgm:pt modelId="{32C6D5B0-7766-5949-A738-EA336ED411A6}" type="sibTrans" cxnId="{941C03C1-7A94-1249-9EA4-60DFAE5A68FA}">
      <dgm:prSet/>
      <dgm:spPr/>
      <dgm:t>
        <a:bodyPr/>
        <a:lstStyle/>
        <a:p>
          <a:endParaRPr lang="en-GB"/>
        </a:p>
      </dgm:t>
    </dgm:pt>
    <dgm:pt modelId="{CFE61CAB-45B1-0B4D-9977-A4A63E9C308E}">
      <dgm:prSet/>
      <dgm:spPr/>
      <dgm:t>
        <a:bodyPr/>
        <a:lstStyle/>
        <a:p>
          <a:r>
            <a:rPr lang="en-GB" dirty="0"/>
            <a:t>Commit</a:t>
          </a:r>
        </a:p>
      </dgm:t>
    </dgm:pt>
    <dgm:pt modelId="{A917B70B-101A-8F4C-B58E-DD7241860946}" type="parTrans" cxnId="{21C42F00-31E0-F045-8323-23BD4E12889F}">
      <dgm:prSet/>
      <dgm:spPr/>
      <dgm:t>
        <a:bodyPr/>
        <a:lstStyle/>
        <a:p>
          <a:endParaRPr lang="en-GB"/>
        </a:p>
      </dgm:t>
    </dgm:pt>
    <dgm:pt modelId="{0CB5B642-DFAF-6940-A2BB-1798AAC2B92B}" type="sibTrans" cxnId="{21C42F00-31E0-F045-8323-23BD4E12889F}">
      <dgm:prSet/>
      <dgm:spPr/>
      <dgm:t>
        <a:bodyPr/>
        <a:lstStyle/>
        <a:p>
          <a:endParaRPr lang="en-GB"/>
        </a:p>
      </dgm:t>
    </dgm:pt>
    <dgm:pt modelId="{3E87025F-4283-D644-94E3-E82339D9A942}" type="pres">
      <dgm:prSet presAssocID="{11759CC6-C73D-F44A-99B6-D7412EF32D66}" presName="Name0" presStyleCnt="0">
        <dgm:presLayoutVars>
          <dgm:dir/>
          <dgm:resizeHandles val="exact"/>
        </dgm:presLayoutVars>
      </dgm:prSet>
      <dgm:spPr/>
    </dgm:pt>
    <dgm:pt modelId="{A6C3B039-5929-EC4A-AACE-D4D736D29538}" type="pres">
      <dgm:prSet presAssocID="{3D1CE147-6C8C-274F-85F0-D653B5F51338}" presName="node" presStyleLbl="node1" presStyleIdx="0" presStyleCnt="4">
        <dgm:presLayoutVars>
          <dgm:bulletEnabled val="1"/>
        </dgm:presLayoutVars>
      </dgm:prSet>
      <dgm:spPr/>
    </dgm:pt>
    <dgm:pt modelId="{2EF6F3F0-90C8-4647-BE2B-B16CA6A15D09}" type="pres">
      <dgm:prSet presAssocID="{7D51F1CE-1A9B-ED49-A0DC-C75E22D3591D}" presName="sibTrans" presStyleLbl="sibTrans2D1" presStyleIdx="0" presStyleCnt="3"/>
      <dgm:spPr/>
    </dgm:pt>
    <dgm:pt modelId="{2AC1317A-EDF8-344A-AD9E-CE3D27F2FB54}" type="pres">
      <dgm:prSet presAssocID="{7D51F1CE-1A9B-ED49-A0DC-C75E22D3591D}" presName="connectorText" presStyleLbl="sibTrans2D1" presStyleIdx="0" presStyleCnt="3"/>
      <dgm:spPr/>
    </dgm:pt>
    <dgm:pt modelId="{08461D15-56D9-2546-A0DA-49163AC37BC5}" type="pres">
      <dgm:prSet presAssocID="{2673552D-794F-E84D-A40C-2EB6986EC817}" presName="node" presStyleLbl="node1" presStyleIdx="1" presStyleCnt="4">
        <dgm:presLayoutVars>
          <dgm:bulletEnabled val="1"/>
        </dgm:presLayoutVars>
      </dgm:prSet>
      <dgm:spPr/>
    </dgm:pt>
    <dgm:pt modelId="{F9DA2399-001D-6A4D-A3D2-D1CD816EC030}" type="pres">
      <dgm:prSet presAssocID="{A40DC075-BBD9-DA4B-B286-8A30F4760BD0}" presName="sibTrans" presStyleLbl="sibTrans2D1" presStyleIdx="1" presStyleCnt="3"/>
      <dgm:spPr/>
    </dgm:pt>
    <dgm:pt modelId="{9F53EB71-B626-E74D-A138-30C779DC090C}" type="pres">
      <dgm:prSet presAssocID="{A40DC075-BBD9-DA4B-B286-8A30F4760BD0}" presName="connectorText" presStyleLbl="sibTrans2D1" presStyleIdx="1" presStyleCnt="3"/>
      <dgm:spPr/>
    </dgm:pt>
    <dgm:pt modelId="{5E6F6445-3B20-AE41-AAC7-D20DDD2C101B}" type="pres">
      <dgm:prSet presAssocID="{E105C1C7-9392-A042-9722-E8E1903A6A8E}" presName="node" presStyleLbl="node1" presStyleIdx="2" presStyleCnt="4">
        <dgm:presLayoutVars>
          <dgm:bulletEnabled val="1"/>
        </dgm:presLayoutVars>
      </dgm:prSet>
      <dgm:spPr/>
    </dgm:pt>
    <dgm:pt modelId="{3DD8994F-1A3A-B644-8FD1-45CA7616E41E}" type="pres">
      <dgm:prSet presAssocID="{32C6D5B0-7766-5949-A738-EA336ED411A6}" presName="sibTrans" presStyleLbl="sibTrans2D1" presStyleIdx="2" presStyleCnt="3"/>
      <dgm:spPr/>
    </dgm:pt>
    <dgm:pt modelId="{43E89772-0779-694E-82F5-6063F7E8D3F1}" type="pres">
      <dgm:prSet presAssocID="{32C6D5B0-7766-5949-A738-EA336ED411A6}" presName="connectorText" presStyleLbl="sibTrans2D1" presStyleIdx="2" presStyleCnt="3"/>
      <dgm:spPr/>
    </dgm:pt>
    <dgm:pt modelId="{13C7BDB6-82C2-AA41-92F2-8AD5E7BAED69}" type="pres">
      <dgm:prSet presAssocID="{CFE61CAB-45B1-0B4D-9977-A4A63E9C308E}" presName="node" presStyleLbl="node1" presStyleIdx="3" presStyleCnt="4">
        <dgm:presLayoutVars>
          <dgm:bulletEnabled val="1"/>
        </dgm:presLayoutVars>
      </dgm:prSet>
      <dgm:spPr/>
    </dgm:pt>
  </dgm:ptLst>
  <dgm:cxnLst>
    <dgm:cxn modelId="{21C42F00-31E0-F045-8323-23BD4E12889F}" srcId="{11759CC6-C73D-F44A-99B6-D7412EF32D66}" destId="{CFE61CAB-45B1-0B4D-9977-A4A63E9C308E}" srcOrd="3" destOrd="0" parTransId="{A917B70B-101A-8F4C-B58E-DD7241860946}" sibTransId="{0CB5B642-DFAF-6940-A2BB-1798AAC2B92B}"/>
    <dgm:cxn modelId="{067CA207-AED4-3B4A-891C-1BBBA2A34927}" type="presOf" srcId="{E105C1C7-9392-A042-9722-E8E1903A6A8E}" destId="{5E6F6445-3B20-AE41-AAC7-D20DDD2C101B}" srcOrd="0" destOrd="0" presId="urn:microsoft.com/office/officeart/2005/8/layout/process1"/>
    <dgm:cxn modelId="{48FBC63C-A85E-A648-B579-653B33005B2A}" srcId="{11759CC6-C73D-F44A-99B6-D7412EF32D66}" destId="{3D1CE147-6C8C-274F-85F0-D653B5F51338}" srcOrd="0" destOrd="0" parTransId="{DF92B141-8BCA-AF45-BF11-4444B6A6E8ED}" sibTransId="{7D51F1CE-1A9B-ED49-A0DC-C75E22D3591D}"/>
    <dgm:cxn modelId="{783E4040-0C3E-C14F-B402-9FAC07FBC5CB}" type="presOf" srcId="{7D51F1CE-1A9B-ED49-A0DC-C75E22D3591D}" destId="{2EF6F3F0-90C8-4647-BE2B-B16CA6A15D09}" srcOrd="0" destOrd="0" presId="urn:microsoft.com/office/officeart/2005/8/layout/process1"/>
    <dgm:cxn modelId="{1AD3214D-9025-6346-B3CB-98000C1D0DBD}" type="presOf" srcId="{3D1CE147-6C8C-274F-85F0-D653B5F51338}" destId="{A6C3B039-5929-EC4A-AACE-D4D736D29538}" srcOrd="0" destOrd="0" presId="urn:microsoft.com/office/officeart/2005/8/layout/process1"/>
    <dgm:cxn modelId="{F23A055F-F925-374B-9F4E-1615B7FB7867}" type="presOf" srcId="{7D51F1CE-1A9B-ED49-A0DC-C75E22D3591D}" destId="{2AC1317A-EDF8-344A-AD9E-CE3D27F2FB54}" srcOrd="1" destOrd="0" presId="urn:microsoft.com/office/officeart/2005/8/layout/process1"/>
    <dgm:cxn modelId="{9544506B-6C37-B841-A2BC-7795FFEFDC15}" type="presOf" srcId="{2673552D-794F-E84D-A40C-2EB6986EC817}" destId="{08461D15-56D9-2546-A0DA-49163AC37BC5}" srcOrd="0" destOrd="0" presId="urn:microsoft.com/office/officeart/2005/8/layout/process1"/>
    <dgm:cxn modelId="{1378E477-A6BB-BC49-A37C-AB7061CCCCC9}" type="presOf" srcId="{11759CC6-C73D-F44A-99B6-D7412EF32D66}" destId="{3E87025F-4283-D644-94E3-E82339D9A942}" srcOrd="0" destOrd="0" presId="urn:microsoft.com/office/officeart/2005/8/layout/process1"/>
    <dgm:cxn modelId="{7068EEA9-3903-0B48-846C-EE25EC5F0433}" type="presOf" srcId="{A40DC075-BBD9-DA4B-B286-8A30F4760BD0}" destId="{9F53EB71-B626-E74D-A138-30C779DC090C}" srcOrd="1" destOrd="0" presId="urn:microsoft.com/office/officeart/2005/8/layout/process1"/>
    <dgm:cxn modelId="{6072A6AF-64DC-ED48-9834-21BA88C38B82}" srcId="{11759CC6-C73D-F44A-99B6-D7412EF32D66}" destId="{2673552D-794F-E84D-A40C-2EB6986EC817}" srcOrd="1" destOrd="0" parTransId="{A03E5FAE-69DB-1A43-857E-98D32AFE2456}" sibTransId="{A40DC075-BBD9-DA4B-B286-8A30F4760BD0}"/>
    <dgm:cxn modelId="{941C03C1-7A94-1249-9EA4-60DFAE5A68FA}" srcId="{11759CC6-C73D-F44A-99B6-D7412EF32D66}" destId="{E105C1C7-9392-A042-9722-E8E1903A6A8E}" srcOrd="2" destOrd="0" parTransId="{C976A169-8172-734E-B472-B2362FEFF8CB}" sibTransId="{32C6D5B0-7766-5949-A738-EA336ED411A6}"/>
    <dgm:cxn modelId="{4A63ABE0-7EC6-B443-9DFF-9F50C8AF774D}" type="presOf" srcId="{32C6D5B0-7766-5949-A738-EA336ED411A6}" destId="{43E89772-0779-694E-82F5-6063F7E8D3F1}" srcOrd="1" destOrd="0" presId="urn:microsoft.com/office/officeart/2005/8/layout/process1"/>
    <dgm:cxn modelId="{0DD832E6-EF06-4A42-9AE3-A819E0905CA5}" type="presOf" srcId="{32C6D5B0-7766-5949-A738-EA336ED411A6}" destId="{3DD8994F-1A3A-B644-8FD1-45CA7616E41E}" srcOrd="0" destOrd="0" presId="urn:microsoft.com/office/officeart/2005/8/layout/process1"/>
    <dgm:cxn modelId="{780B0AF1-8528-174C-BE64-A516CAF0DE72}" type="presOf" srcId="{A40DC075-BBD9-DA4B-B286-8A30F4760BD0}" destId="{F9DA2399-001D-6A4D-A3D2-D1CD816EC030}" srcOrd="0" destOrd="0" presId="urn:microsoft.com/office/officeart/2005/8/layout/process1"/>
    <dgm:cxn modelId="{8EBC95F3-2E6E-FC41-A200-61A5A302A5E0}" type="presOf" srcId="{CFE61CAB-45B1-0B4D-9977-A4A63E9C308E}" destId="{13C7BDB6-82C2-AA41-92F2-8AD5E7BAED69}" srcOrd="0" destOrd="0" presId="urn:microsoft.com/office/officeart/2005/8/layout/process1"/>
    <dgm:cxn modelId="{A1B2B63C-F76D-7748-BFBA-CD5C8F2703F4}" type="presParOf" srcId="{3E87025F-4283-D644-94E3-E82339D9A942}" destId="{A6C3B039-5929-EC4A-AACE-D4D736D29538}" srcOrd="0" destOrd="0" presId="urn:microsoft.com/office/officeart/2005/8/layout/process1"/>
    <dgm:cxn modelId="{155B0C03-75D6-9C48-8812-AFE17EA71149}" type="presParOf" srcId="{3E87025F-4283-D644-94E3-E82339D9A942}" destId="{2EF6F3F0-90C8-4647-BE2B-B16CA6A15D09}" srcOrd="1" destOrd="0" presId="urn:microsoft.com/office/officeart/2005/8/layout/process1"/>
    <dgm:cxn modelId="{68C2228F-221D-2D46-894B-9BDD922A1F99}" type="presParOf" srcId="{2EF6F3F0-90C8-4647-BE2B-B16CA6A15D09}" destId="{2AC1317A-EDF8-344A-AD9E-CE3D27F2FB54}" srcOrd="0" destOrd="0" presId="urn:microsoft.com/office/officeart/2005/8/layout/process1"/>
    <dgm:cxn modelId="{52077149-65CE-3D4A-97DA-C2F8AD37B9ED}" type="presParOf" srcId="{3E87025F-4283-D644-94E3-E82339D9A942}" destId="{08461D15-56D9-2546-A0DA-49163AC37BC5}" srcOrd="2" destOrd="0" presId="urn:microsoft.com/office/officeart/2005/8/layout/process1"/>
    <dgm:cxn modelId="{86E29E76-C1E9-3743-AA5C-5DFE4D93C9C0}" type="presParOf" srcId="{3E87025F-4283-D644-94E3-E82339D9A942}" destId="{F9DA2399-001D-6A4D-A3D2-D1CD816EC030}" srcOrd="3" destOrd="0" presId="urn:microsoft.com/office/officeart/2005/8/layout/process1"/>
    <dgm:cxn modelId="{B28649D8-A6FC-8A43-8F53-AFAD603D0BFE}" type="presParOf" srcId="{F9DA2399-001D-6A4D-A3D2-D1CD816EC030}" destId="{9F53EB71-B626-E74D-A138-30C779DC090C}" srcOrd="0" destOrd="0" presId="urn:microsoft.com/office/officeart/2005/8/layout/process1"/>
    <dgm:cxn modelId="{FF83D1D9-A584-D24D-A583-018E5A82F650}" type="presParOf" srcId="{3E87025F-4283-D644-94E3-E82339D9A942}" destId="{5E6F6445-3B20-AE41-AAC7-D20DDD2C101B}" srcOrd="4" destOrd="0" presId="urn:microsoft.com/office/officeart/2005/8/layout/process1"/>
    <dgm:cxn modelId="{4DB5225A-AD88-294D-BC29-A509E4D203F1}" type="presParOf" srcId="{3E87025F-4283-D644-94E3-E82339D9A942}" destId="{3DD8994F-1A3A-B644-8FD1-45CA7616E41E}" srcOrd="5" destOrd="0" presId="urn:microsoft.com/office/officeart/2005/8/layout/process1"/>
    <dgm:cxn modelId="{1FAC9108-5FBB-6E43-BFCE-1B5CA8DA1E18}" type="presParOf" srcId="{3DD8994F-1A3A-B644-8FD1-45CA7616E41E}" destId="{43E89772-0779-694E-82F5-6063F7E8D3F1}" srcOrd="0" destOrd="0" presId="urn:microsoft.com/office/officeart/2005/8/layout/process1"/>
    <dgm:cxn modelId="{828CEC82-DCAD-FE41-9C6E-4B9244B153FF}" type="presParOf" srcId="{3E87025F-4283-D644-94E3-E82339D9A942}" destId="{13C7BDB6-82C2-AA41-92F2-8AD5E7BAED69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1759CC6-C73D-F44A-99B6-D7412EF32D66}" type="doc">
      <dgm:prSet loTypeId="urn:microsoft.com/office/officeart/2005/8/layout/process1" loCatId="" qsTypeId="urn:microsoft.com/office/officeart/2005/8/quickstyle/simple1" qsCatId="simple" csTypeId="urn:microsoft.com/office/officeart/2005/8/colors/accent1_2" csCatId="accent1" phldr="1"/>
      <dgm:spPr/>
    </dgm:pt>
    <dgm:pt modelId="{3D1CE147-6C8C-274F-85F0-D653B5F51338}">
      <dgm:prSet phldrT="[Text]"/>
      <dgm:spPr/>
      <dgm:t>
        <a:bodyPr/>
        <a:lstStyle/>
        <a:p>
          <a:r>
            <a:rPr lang="en-GB" dirty="0"/>
            <a:t>Fetch &amp; Decode</a:t>
          </a:r>
        </a:p>
      </dgm:t>
    </dgm:pt>
    <dgm:pt modelId="{DF92B141-8BCA-AF45-BF11-4444B6A6E8ED}" type="parTrans" cxnId="{48FBC63C-A85E-A648-B579-653B33005B2A}">
      <dgm:prSet/>
      <dgm:spPr/>
      <dgm:t>
        <a:bodyPr/>
        <a:lstStyle/>
        <a:p>
          <a:endParaRPr lang="en-GB"/>
        </a:p>
      </dgm:t>
    </dgm:pt>
    <dgm:pt modelId="{7D51F1CE-1A9B-ED49-A0DC-C75E22D3591D}" type="sibTrans" cxnId="{48FBC63C-A85E-A648-B579-653B33005B2A}">
      <dgm:prSet/>
      <dgm:spPr/>
      <dgm:t>
        <a:bodyPr/>
        <a:lstStyle/>
        <a:p>
          <a:endParaRPr lang="en-GB"/>
        </a:p>
      </dgm:t>
    </dgm:pt>
    <dgm:pt modelId="{2673552D-794F-E84D-A40C-2EB6986EC817}">
      <dgm:prSet phldrT="[Text]"/>
      <dgm:spPr/>
      <dgm:t>
        <a:bodyPr/>
        <a:lstStyle/>
        <a:p>
          <a:r>
            <a:rPr lang="en-GB" dirty="0"/>
            <a:t>Execute</a:t>
          </a:r>
        </a:p>
      </dgm:t>
    </dgm:pt>
    <dgm:pt modelId="{A03E5FAE-69DB-1A43-857E-98D32AFE2456}" type="parTrans" cxnId="{6072A6AF-64DC-ED48-9834-21BA88C38B82}">
      <dgm:prSet/>
      <dgm:spPr/>
      <dgm:t>
        <a:bodyPr/>
        <a:lstStyle/>
        <a:p>
          <a:endParaRPr lang="en-GB"/>
        </a:p>
      </dgm:t>
    </dgm:pt>
    <dgm:pt modelId="{A40DC075-BBD9-DA4B-B286-8A30F4760BD0}" type="sibTrans" cxnId="{6072A6AF-64DC-ED48-9834-21BA88C38B82}">
      <dgm:prSet/>
      <dgm:spPr/>
      <dgm:t>
        <a:bodyPr/>
        <a:lstStyle/>
        <a:p>
          <a:endParaRPr lang="en-GB"/>
        </a:p>
      </dgm:t>
    </dgm:pt>
    <dgm:pt modelId="{E105C1C7-9392-A042-9722-E8E1903A6A8E}">
      <dgm:prSet phldrT="[Text]"/>
      <dgm:spPr/>
      <dgm:t>
        <a:bodyPr/>
        <a:lstStyle/>
        <a:p>
          <a:r>
            <a:rPr lang="en-GB" dirty="0"/>
            <a:t>Access Memory</a:t>
          </a:r>
        </a:p>
      </dgm:t>
    </dgm:pt>
    <dgm:pt modelId="{C976A169-8172-734E-B472-B2362FEFF8CB}" type="parTrans" cxnId="{941C03C1-7A94-1249-9EA4-60DFAE5A68FA}">
      <dgm:prSet/>
      <dgm:spPr/>
      <dgm:t>
        <a:bodyPr/>
        <a:lstStyle/>
        <a:p>
          <a:endParaRPr lang="en-GB"/>
        </a:p>
      </dgm:t>
    </dgm:pt>
    <dgm:pt modelId="{32C6D5B0-7766-5949-A738-EA336ED411A6}" type="sibTrans" cxnId="{941C03C1-7A94-1249-9EA4-60DFAE5A68FA}">
      <dgm:prSet/>
      <dgm:spPr/>
      <dgm:t>
        <a:bodyPr/>
        <a:lstStyle/>
        <a:p>
          <a:endParaRPr lang="en-GB"/>
        </a:p>
      </dgm:t>
    </dgm:pt>
    <dgm:pt modelId="{CFE61CAB-45B1-0B4D-9977-A4A63E9C308E}">
      <dgm:prSet/>
      <dgm:spPr/>
      <dgm:t>
        <a:bodyPr/>
        <a:lstStyle/>
        <a:p>
          <a:r>
            <a:rPr lang="en-GB" dirty="0"/>
            <a:t>Commit</a:t>
          </a:r>
        </a:p>
      </dgm:t>
    </dgm:pt>
    <dgm:pt modelId="{A917B70B-101A-8F4C-B58E-DD7241860946}" type="parTrans" cxnId="{21C42F00-31E0-F045-8323-23BD4E12889F}">
      <dgm:prSet/>
      <dgm:spPr/>
      <dgm:t>
        <a:bodyPr/>
        <a:lstStyle/>
        <a:p>
          <a:endParaRPr lang="en-GB"/>
        </a:p>
      </dgm:t>
    </dgm:pt>
    <dgm:pt modelId="{0CB5B642-DFAF-6940-A2BB-1798AAC2B92B}" type="sibTrans" cxnId="{21C42F00-31E0-F045-8323-23BD4E12889F}">
      <dgm:prSet/>
      <dgm:spPr/>
      <dgm:t>
        <a:bodyPr/>
        <a:lstStyle/>
        <a:p>
          <a:endParaRPr lang="en-GB"/>
        </a:p>
      </dgm:t>
    </dgm:pt>
    <dgm:pt modelId="{3E87025F-4283-D644-94E3-E82339D9A942}" type="pres">
      <dgm:prSet presAssocID="{11759CC6-C73D-F44A-99B6-D7412EF32D66}" presName="Name0" presStyleCnt="0">
        <dgm:presLayoutVars>
          <dgm:dir/>
          <dgm:resizeHandles val="exact"/>
        </dgm:presLayoutVars>
      </dgm:prSet>
      <dgm:spPr/>
    </dgm:pt>
    <dgm:pt modelId="{A6C3B039-5929-EC4A-AACE-D4D736D29538}" type="pres">
      <dgm:prSet presAssocID="{3D1CE147-6C8C-274F-85F0-D653B5F51338}" presName="node" presStyleLbl="node1" presStyleIdx="0" presStyleCnt="4">
        <dgm:presLayoutVars>
          <dgm:bulletEnabled val="1"/>
        </dgm:presLayoutVars>
      </dgm:prSet>
      <dgm:spPr/>
    </dgm:pt>
    <dgm:pt modelId="{2EF6F3F0-90C8-4647-BE2B-B16CA6A15D09}" type="pres">
      <dgm:prSet presAssocID="{7D51F1CE-1A9B-ED49-A0DC-C75E22D3591D}" presName="sibTrans" presStyleLbl="sibTrans2D1" presStyleIdx="0" presStyleCnt="3"/>
      <dgm:spPr/>
    </dgm:pt>
    <dgm:pt modelId="{2AC1317A-EDF8-344A-AD9E-CE3D27F2FB54}" type="pres">
      <dgm:prSet presAssocID="{7D51F1CE-1A9B-ED49-A0DC-C75E22D3591D}" presName="connectorText" presStyleLbl="sibTrans2D1" presStyleIdx="0" presStyleCnt="3"/>
      <dgm:spPr/>
    </dgm:pt>
    <dgm:pt modelId="{08461D15-56D9-2546-A0DA-49163AC37BC5}" type="pres">
      <dgm:prSet presAssocID="{2673552D-794F-E84D-A40C-2EB6986EC817}" presName="node" presStyleLbl="node1" presStyleIdx="1" presStyleCnt="4">
        <dgm:presLayoutVars>
          <dgm:bulletEnabled val="1"/>
        </dgm:presLayoutVars>
      </dgm:prSet>
      <dgm:spPr/>
    </dgm:pt>
    <dgm:pt modelId="{F9DA2399-001D-6A4D-A3D2-D1CD816EC030}" type="pres">
      <dgm:prSet presAssocID="{A40DC075-BBD9-DA4B-B286-8A30F4760BD0}" presName="sibTrans" presStyleLbl="sibTrans2D1" presStyleIdx="1" presStyleCnt="3"/>
      <dgm:spPr/>
    </dgm:pt>
    <dgm:pt modelId="{9F53EB71-B626-E74D-A138-30C779DC090C}" type="pres">
      <dgm:prSet presAssocID="{A40DC075-BBD9-DA4B-B286-8A30F4760BD0}" presName="connectorText" presStyleLbl="sibTrans2D1" presStyleIdx="1" presStyleCnt="3"/>
      <dgm:spPr/>
    </dgm:pt>
    <dgm:pt modelId="{5E6F6445-3B20-AE41-AAC7-D20DDD2C101B}" type="pres">
      <dgm:prSet presAssocID="{E105C1C7-9392-A042-9722-E8E1903A6A8E}" presName="node" presStyleLbl="node1" presStyleIdx="2" presStyleCnt="4">
        <dgm:presLayoutVars>
          <dgm:bulletEnabled val="1"/>
        </dgm:presLayoutVars>
      </dgm:prSet>
      <dgm:spPr/>
    </dgm:pt>
    <dgm:pt modelId="{3DD8994F-1A3A-B644-8FD1-45CA7616E41E}" type="pres">
      <dgm:prSet presAssocID="{32C6D5B0-7766-5949-A738-EA336ED411A6}" presName="sibTrans" presStyleLbl="sibTrans2D1" presStyleIdx="2" presStyleCnt="3"/>
      <dgm:spPr/>
    </dgm:pt>
    <dgm:pt modelId="{43E89772-0779-694E-82F5-6063F7E8D3F1}" type="pres">
      <dgm:prSet presAssocID="{32C6D5B0-7766-5949-A738-EA336ED411A6}" presName="connectorText" presStyleLbl="sibTrans2D1" presStyleIdx="2" presStyleCnt="3"/>
      <dgm:spPr/>
    </dgm:pt>
    <dgm:pt modelId="{13C7BDB6-82C2-AA41-92F2-8AD5E7BAED69}" type="pres">
      <dgm:prSet presAssocID="{CFE61CAB-45B1-0B4D-9977-A4A63E9C308E}" presName="node" presStyleLbl="node1" presStyleIdx="3" presStyleCnt="4">
        <dgm:presLayoutVars>
          <dgm:bulletEnabled val="1"/>
        </dgm:presLayoutVars>
      </dgm:prSet>
      <dgm:spPr/>
    </dgm:pt>
  </dgm:ptLst>
  <dgm:cxnLst>
    <dgm:cxn modelId="{21C42F00-31E0-F045-8323-23BD4E12889F}" srcId="{11759CC6-C73D-F44A-99B6-D7412EF32D66}" destId="{CFE61CAB-45B1-0B4D-9977-A4A63E9C308E}" srcOrd="3" destOrd="0" parTransId="{A917B70B-101A-8F4C-B58E-DD7241860946}" sibTransId="{0CB5B642-DFAF-6940-A2BB-1798AAC2B92B}"/>
    <dgm:cxn modelId="{067CA207-AED4-3B4A-891C-1BBBA2A34927}" type="presOf" srcId="{E105C1C7-9392-A042-9722-E8E1903A6A8E}" destId="{5E6F6445-3B20-AE41-AAC7-D20DDD2C101B}" srcOrd="0" destOrd="0" presId="urn:microsoft.com/office/officeart/2005/8/layout/process1"/>
    <dgm:cxn modelId="{48FBC63C-A85E-A648-B579-653B33005B2A}" srcId="{11759CC6-C73D-F44A-99B6-D7412EF32D66}" destId="{3D1CE147-6C8C-274F-85F0-D653B5F51338}" srcOrd="0" destOrd="0" parTransId="{DF92B141-8BCA-AF45-BF11-4444B6A6E8ED}" sibTransId="{7D51F1CE-1A9B-ED49-A0DC-C75E22D3591D}"/>
    <dgm:cxn modelId="{783E4040-0C3E-C14F-B402-9FAC07FBC5CB}" type="presOf" srcId="{7D51F1CE-1A9B-ED49-A0DC-C75E22D3591D}" destId="{2EF6F3F0-90C8-4647-BE2B-B16CA6A15D09}" srcOrd="0" destOrd="0" presId="urn:microsoft.com/office/officeart/2005/8/layout/process1"/>
    <dgm:cxn modelId="{1AD3214D-9025-6346-B3CB-98000C1D0DBD}" type="presOf" srcId="{3D1CE147-6C8C-274F-85F0-D653B5F51338}" destId="{A6C3B039-5929-EC4A-AACE-D4D736D29538}" srcOrd="0" destOrd="0" presId="urn:microsoft.com/office/officeart/2005/8/layout/process1"/>
    <dgm:cxn modelId="{F23A055F-F925-374B-9F4E-1615B7FB7867}" type="presOf" srcId="{7D51F1CE-1A9B-ED49-A0DC-C75E22D3591D}" destId="{2AC1317A-EDF8-344A-AD9E-CE3D27F2FB54}" srcOrd="1" destOrd="0" presId="urn:microsoft.com/office/officeart/2005/8/layout/process1"/>
    <dgm:cxn modelId="{9544506B-6C37-B841-A2BC-7795FFEFDC15}" type="presOf" srcId="{2673552D-794F-E84D-A40C-2EB6986EC817}" destId="{08461D15-56D9-2546-A0DA-49163AC37BC5}" srcOrd="0" destOrd="0" presId="urn:microsoft.com/office/officeart/2005/8/layout/process1"/>
    <dgm:cxn modelId="{1378E477-A6BB-BC49-A37C-AB7061CCCCC9}" type="presOf" srcId="{11759CC6-C73D-F44A-99B6-D7412EF32D66}" destId="{3E87025F-4283-D644-94E3-E82339D9A942}" srcOrd="0" destOrd="0" presId="urn:microsoft.com/office/officeart/2005/8/layout/process1"/>
    <dgm:cxn modelId="{7068EEA9-3903-0B48-846C-EE25EC5F0433}" type="presOf" srcId="{A40DC075-BBD9-DA4B-B286-8A30F4760BD0}" destId="{9F53EB71-B626-E74D-A138-30C779DC090C}" srcOrd="1" destOrd="0" presId="urn:microsoft.com/office/officeart/2005/8/layout/process1"/>
    <dgm:cxn modelId="{6072A6AF-64DC-ED48-9834-21BA88C38B82}" srcId="{11759CC6-C73D-F44A-99B6-D7412EF32D66}" destId="{2673552D-794F-E84D-A40C-2EB6986EC817}" srcOrd="1" destOrd="0" parTransId="{A03E5FAE-69DB-1A43-857E-98D32AFE2456}" sibTransId="{A40DC075-BBD9-DA4B-B286-8A30F4760BD0}"/>
    <dgm:cxn modelId="{941C03C1-7A94-1249-9EA4-60DFAE5A68FA}" srcId="{11759CC6-C73D-F44A-99B6-D7412EF32D66}" destId="{E105C1C7-9392-A042-9722-E8E1903A6A8E}" srcOrd="2" destOrd="0" parTransId="{C976A169-8172-734E-B472-B2362FEFF8CB}" sibTransId="{32C6D5B0-7766-5949-A738-EA336ED411A6}"/>
    <dgm:cxn modelId="{4A63ABE0-7EC6-B443-9DFF-9F50C8AF774D}" type="presOf" srcId="{32C6D5B0-7766-5949-A738-EA336ED411A6}" destId="{43E89772-0779-694E-82F5-6063F7E8D3F1}" srcOrd="1" destOrd="0" presId="urn:microsoft.com/office/officeart/2005/8/layout/process1"/>
    <dgm:cxn modelId="{0DD832E6-EF06-4A42-9AE3-A819E0905CA5}" type="presOf" srcId="{32C6D5B0-7766-5949-A738-EA336ED411A6}" destId="{3DD8994F-1A3A-B644-8FD1-45CA7616E41E}" srcOrd="0" destOrd="0" presId="urn:microsoft.com/office/officeart/2005/8/layout/process1"/>
    <dgm:cxn modelId="{780B0AF1-8528-174C-BE64-A516CAF0DE72}" type="presOf" srcId="{A40DC075-BBD9-DA4B-B286-8A30F4760BD0}" destId="{F9DA2399-001D-6A4D-A3D2-D1CD816EC030}" srcOrd="0" destOrd="0" presId="urn:microsoft.com/office/officeart/2005/8/layout/process1"/>
    <dgm:cxn modelId="{8EBC95F3-2E6E-FC41-A200-61A5A302A5E0}" type="presOf" srcId="{CFE61CAB-45B1-0B4D-9977-A4A63E9C308E}" destId="{13C7BDB6-82C2-AA41-92F2-8AD5E7BAED69}" srcOrd="0" destOrd="0" presId="urn:microsoft.com/office/officeart/2005/8/layout/process1"/>
    <dgm:cxn modelId="{A1B2B63C-F76D-7748-BFBA-CD5C8F2703F4}" type="presParOf" srcId="{3E87025F-4283-D644-94E3-E82339D9A942}" destId="{A6C3B039-5929-EC4A-AACE-D4D736D29538}" srcOrd="0" destOrd="0" presId="urn:microsoft.com/office/officeart/2005/8/layout/process1"/>
    <dgm:cxn modelId="{155B0C03-75D6-9C48-8812-AFE17EA71149}" type="presParOf" srcId="{3E87025F-4283-D644-94E3-E82339D9A942}" destId="{2EF6F3F0-90C8-4647-BE2B-B16CA6A15D09}" srcOrd="1" destOrd="0" presId="urn:microsoft.com/office/officeart/2005/8/layout/process1"/>
    <dgm:cxn modelId="{68C2228F-221D-2D46-894B-9BDD922A1F99}" type="presParOf" srcId="{2EF6F3F0-90C8-4647-BE2B-B16CA6A15D09}" destId="{2AC1317A-EDF8-344A-AD9E-CE3D27F2FB54}" srcOrd="0" destOrd="0" presId="urn:microsoft.com/office/officeart/2005/8/layout/process1"/>
    <dgm:cxn modelId="{52077149-65CE-3D4A-97DA-C2F8AD37B9ED}" type="presParOf" srcId="{3E87025F-4283-D644-94E3-E82339D9A942}" destId="{08461D15-56D9-2546-A0DA-49163AC37BC5}" srcOrd="2" destOrd="0" presId="urn:microsoft.com/office/officeart/2005/8/layout/process1"/>
    <dgm:cxn modelId="{86E29E76-C1E9-3743-AA5C-5DFE4D93C9C0}" type="presParOf" srcId="{3E87025F-4283-D644-94E3-E82339D9A942}" destId="{F9DA2399-001D-6A4D-A3D2-D1CD816EC030}" srcOrd="3" destOrd="0" presId="urn:microsoft.com/office/officeart/2005/8/layout/process1"/>
    <dgm:cxn modelId="{B28649D8-A6FC-8A43-8F53-AFAD603D0BFE}" type="presParOf" srcId="{F9DA2399-001D-6A4D-A3D2-D1CD816EC030}" destId="{9F53EB71-B626-E74D-A138-30C779DC090C}" srcOrd="0" destOrd="0" presId="urn:microsoft.com/office/officeart/2005/8/layout/process1"/>
    <dgm:cxn modelId="{FF83D1D9-A584-D24D-A583-018E5A82F650}" type="presParOf" srcId="{3E87025F-4283-D644-94E3-E82339D9A942}" destId="{5E6F6445-3B20-AE41-AAC7-D20DDD2C101B}" srcOrd="4" destOrd="0" presId="urn:microsoft.com/office/officeart/2005/8/layout/process1"/>
    <dgm:cxn modelId="{4DB5225A-AD88-294D-BC29-A509E4D203F1}" type="presParOf" srcId="{3E87025F-4283-D644-94E3-E82339D9A942}" destId="{3DD8994F-1A3A-B644-8FD1-45CA7616E41E}" srcOrd="5" destOrd="0" presId="urn:microsoft.com/office/officeart/2005/8/layout/process1"/>
    <dgm:cxn modelId="{1FAC9108-5FBB-6E43-BFCE-1B5CA8DA1E18}" type="presParOf" srcId="{3DD8994F-1A3A-B644-8FD1-45CA7616E41E}" destId="{43E89772-0779-694E-82F5-6063F7E8D3F1}" srcOrd="0" destOrd="0" presId="urn:microsoft.com/office/officeart/2005/8/layout/process1"/>
    <dgm:cxn modelId="{828CEC82-DCAD-FE41-9C6E-4B9244B153FF}" type="presParOf" srcId="{3E87025F-4283-D644-94E3-E82339D9A942}" destId="{13C7BDB6-82C2-AA41-92F2-8AD5E7BAED69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1759CC6-C73D-F44A-99B6-D7412EF32D66}" type="doc">
      <dgm:prSet loTypeId="urn:microsoft.com/office/officeart/2005/8/layout/process1" loCatId="" qsTypeId="urn:microsoft.com/office/officeart/2005/8/quickstyle/simple1" qsCatId="simple" csTypeId="urn:microsoft.com/office/officeart/2005/8/colors/accent1_2" csCatId="accent1" phldr="1"/>
      <dgm:spPr/>
    </dgm:pt>
    <dgm:pt modelId="{3D1CE147-6C8C-274F-85F0-D653B5F51338}">
      <dgm:prSet phldrT="[Text]"/>
      <dgm:spPr/>
      <dgm:t>
        <a:bodyPr/>
        <a:lstStyle/>
        <a:p>
          <a:r>
            <a:rPr lang="en-GB" dirty="0"/>
            <a:t>Fetch &amp; Decode</a:t>
          </a:r>
        </a:p>
      </dgm:t>
    </dgm:pt>
    <dgm:pt modelId="{DF92B141-8BCA-AF45-BF11-4444B6A6E8ED}" type="parTrans" cxnId="{48FBC63C-A85E-A648-B579-653B33005B2A}">
      <dgm:prSet/>
      <dgm:spPr/>
      <dgm:t>
        <a:bodyPr/>
        <a:lstStyle/>
        <a:p>
          <a:endParaRPr lang="en-GB"/>
        </a:p>
      </dgm:t>
    </dgm:pt>
    <dgm:pt modelId="{7D51F1CE-1A9B-ED49-A0DC-C75E22D3591D}" type="sibTrans" cxnId="{48FBC63C-A85E-A648-B579-653B33005B2A}">
      <dgm:prSet/>
      <dgm:spPr/>
      <dgm:t>
        <a:bodyPr/>
        <a:lstStyle/>
        <a:p>
          <a:endParaRPr lang="en-GB"/>
        </a:p>
      </dgm:t>
    </dgm:pt>
    <dgm:pt modelId="{2673552D-794F-E84D-A40C-2EB6986EC817}">
      <dgm:prSet phldrT="[Text]"/>
      <dgm:spPr/>
      <dgm:t>
        <a:bodyPr/>
        <a:lstStyle/>
        <a:p>
          <a:r>
            <a:rPr lang="en-GB" dirty="0"/>
            <a:t>Execute</a:t>
          </a:r>
        </a:p>
      </dgm:t>
    </dgm:pt>
    <dgm:pt modelId="{A03E5FAE-69DB-1A43-857E-98D32AFE2456}" type="parTrans" cxnId="{6072A6AF-64DC-ED48-9834-21BA88C38B82}">
      <dgm:prSet/>
      <dgm:spPr/>
      <dgm:t>
        <a:bodyPr/>
        <a:lstStyle/>
        <a:p>
          <a:endParaRPr lang="en-GB"/>
        </a:p>
      </dgm:t>
    </dgm:pt>
    <dgm:pt modelId="{A40DC075-BBD9-DA4B-B286-8A30F4760BD0}" type="sibTrans" cxnId="{6072A6AF-64DC-ED48-9834-21BA88C38B82}">
      <dgm:prSet/>
      <dgm:spPr/>
      <dgm:t>
        <a:bodyPr/>
        <a:lstStyle/>
        <a:p>
          <a:endParaRPr lang="en-GB"/>
        </a:p>
      </dgm:t>
    </dgm:pt>
    <dgm:pt modelId="{E105C1C7-9392-A042-9722-E8E1903A6A8E}">
      <dgm:prSet phldrT="[Text]"/>
      <dgm:spPr/>
      <dgm:t>
        <a:bodyPr/>
        <a:lstStyle/>
        <a:p>
          <a:r>
            <a:rPr lang="en-GB" dirty="0"/>
            <a:t>Access Memory</a:t>
          </a:r>
        </a:p>
      </dgm:t>
    </dgm:pt>
    <dgm:pt modelId="{C976A169-8172-734E-B472-B2362FEFF8CB}" type="parTrans" cxnId="{941C03C1-7A94-1249-9EA4-60DFAE5A68FA}">
      <dgm:prSet/>
      <dgm:spPr/>
      <dgm:t>
        <a:bodyPr/>
        <a:lstStyle/>
        <a:p>
          <a:endParaRPr lang="en-GB"/>
        </a:p>
      </dgm:t>
    </dgm:pt>
    <dgm:pt modelId="{32C6D5B0-7766-5949-A738-EA336ED411A6}" type="sibTrans" cxnId="{941C03C1-7A94-1249-9EA4-60DFAE5A68FA}">
      <dgm:prSet/>
      <dgm:spPr/>
      <dgm:t>
        <a:bodyPr/>
        <a:lstStyle/>
        <a:p>
          <a:endParaRPr lang="en-GB"/>
        </a:p>
      </dgm:t>
    </dgm:pt>
    <dgm:pt modelId="{CFE61CAB-45B1-0B4D-9977-A4A63E9C308E}">
      <dgm:prSet/>
      <dgm:spPr/>
      <dgm:t>
        <a:bodyPr/>
        <a:lstStyle/>
        <a:p>
          <a:r>
            <a:rPr lang="en-GB" dirty="0"/>
            <a:t>Commit</a:t>
          </a:r>
        </a:p>
      </dgm:t>
    </dgm:pt>
    <dgm:pt modelId="{A917B70B-101A-8F4C-B58E-DD7241860946}" type="parTrans" cxnId="{21C42F00-31E0-F045-8323-23BD4E12889F}">
      <dgm:prSet/>
      <dgm:spPr/>
      <dgm:t>
        <a:bodyPr/>
        <a:lstStyle/>
        <a:p>
          <a:endParaRPr lang="en-GB"/>
        </a:p>
      </dgm:t>
    </dgm:pt>
    <dgm:pt modelId="{0CB5B642-DFAF-6940-A2BB-1798AAC2B92B}" type="sibTrans" cxnId="{21C42F00-31E0-F045-8323-23BD4E12889F}">
      <dgm:prSet/>
      <dgm:spPr/>
      <dgm:t>
        <a:bodyPr/>
        <a:lstStyle/>
        <a:p>
          <a:endParaRPr lang="en-GB"/>
        </a:p>
      </dgm:t>
    </dgm:pt>
    <dgm:pt modelId="{3E87025F-4283-D644-94E3-E82339D9A942}" type="pres">
      <dgm:prSet presAssocID="{11759CC6-C73D-F44A-99B6-D7412EF32D66}" presName="Name0" presStyleCnt="0">
        <dgm:presLayoutVars>
          <dgm:dir/>
          <dgm:resizeHandles val="exact"/>
        </dgm:presLayoutVars>
      </dgm:prSet>
      <dgm:spPr/>
    </dgm:pt>
    <dgm:pt modelId="{A6C3B039-5929-EC4A-AACE-D4D736D29538}" type="pres">
      <dgm:prSet presAssocID="{3D1CE147-6C8C-274F-85F0-D653B5F51338}" presName="node" presStyleLbl="node1" presStyleIdx="0" presStyleCnt="4">
        <dgm:presLayoutVars>
          <dgm:bulletEnabled val="1"/>
        </dgm:presLayoutVars>
      </dgm:prSet>
      <dgm:spPr/>
    </dgm:pt>
    <dgm:pt modelId="{2EF6F3F0-90C8-4647-BE2B-B16CA6A15D09}" type="pres">
      <dgm:prSet presAssocID="{7D51F1CE-1A9B-ED49-A0DC-C75E22D3591D}" presName="sibTrans" presStyleLbl="sibTrans2D1" presStyleIdx="0" presStyleCnt="3"/>
      <dgm:spPr/>
    </dgm:pt>
    <dgm:pt modelId="{2AC1317A-EDF8-344A-AD9E-CE3D27F2FB54}" type="pres">
      <dgm:prSet presAssocID="{7D51F1CE-1A9B-ED49-A0DC-C75E22D3591D}" presName="connectorText" presStyleLbl="sibTrans2D1" presStyleIdx="0" presStyleCnt="3"/>
      <dgm:spPr/>
    </dgm:pt>
    <dgm:pt modelId="{08461D15-56D9-2546-A0DA-49163AC37BC5}" type="pres">
      <dgm:prSet presAssocID="{2673552D-794F-E84D-A40C-2EB6986EC817}" presName="node" presStyleLbl="node1" presStyleIdx="1" presStyleCnt="4">
        <dgm:presLayoutVars>
          <dgm:bulletEnabled val="1"/>
        </dgm:presLayoutVars>
      </dgm:prSet>
      <dgm:spPr/>
    </dgm:pt>
    <dgm:pt modelId="{F9DA2399-001D-6A4D-A3D2-D1CD816EC030}" type="pres">
      <dgm:prSet presAssocID="{A40DC075-BBD9-DA4B-B286-8A30F4760BD0}" presName="sibTrans" presStyleLbl="sibTrans2D1" presStyleIdx="1" presStyleCnt="3"/>
      <dgm:spPr/>
    </dgm:pt>
    <dgm:pt modelId="{9F53EB71-B626-E74D-A138-30C779DC090C}" type="pres">
      <dgm:prSet presAssocID="{A40DC075-BBD9-DA4B-B286-8A30F4760BD0}" presName="connectorText" presStyleLbl="sibTrans2D1" presStyleIdx="1" presStyleCnt="3"/>
      <dgm:spPr/>
    </dgm:pt>
    <dgm:pt modelId="{5E6F6445-3B20-AE41-AAC7-D20DDD2C101B}" type="pres">
      <dgm:prSet presAssocID="{E105C1C7-9392-A042-9722-E8E1903A6A8E}" presName="node" presStyleLbl="node1" presStyleIdx="2" presStyleCnt="4">
        <dgm:presLayoutVars>
          <dgm:bulletEnabled val="1"/>
        </dgm:presLayoutVars>
      </dgm:prSet>
      <dgm:spPr/>
    </dgm:pt>
    <dgm:pt modelId="{3DD8994F-1A3A-B644-8FD1-45CA7616E41E}" type="pres">
      <dgm:prSet presAssocID="{32C6D5B0-7766-5949-A738-EA336ED411A6}" presName="sibTrans" presStyleLbl="sibTrans2D1" presStyleIdx="2" presStyleCnt="3"/>
      <dgm:spPr/>
    </dgm:pt>
    <dgm:pt modelId="{43E89772-0779-694E-82F5-6063F7E8D3F1}" type="pres">
      <dgm:prSet presAssocID="{32C6D5B0-7766-5949-A738-EA336ED411A6}" presName="connectorText" presStyleLbl="sibTrans2D1" presStyleIdx="2" presStyleCnt="3"/>
      <dgm:spPr/>
    </dgm:pt>
    <dgm:pt modelId="{13C7BDB6-82C2-AA41-92F2-8AD5E7BAED69}" type="pres">
      <dgm:prSet presAssocID="{CFE61CAB-45B1-0B4D-9977-A4A63E9C308E}" presName="node" presStyleLbl="node1" presStyleIdx="3" presStyleCnt="4">
        <dgm:presLayoutVars>
          <dgm:bulletEnabled val="1"/>
        </dgm:presLayoutVars>
      </dgm:prSet>
      <dgm:spPr/>
    </dgm:pt>
  </dgm:ptLst>
  <dgm:cxnLst>
    <dgm:cxn modelId="{21C42F00-31E0-F045-8323-23BD4E12889F}" srcId="{11759CC6-C73D-F44A-99B6-D7412EF32D66}" destId="{CFE61CAB-45B1-0B4D-9977-A4A63E9C308E}" srcOrd="3" destOrd="0" parTransId="{A917B70B-101A-8F4C-B58E-DD7241860946}" sibTransId="{0CB5B642-DFAF-6940-A2BB-1798AAC2B92B}"/>
    <dgm:cxn modelId="{067CA207-AED4-3B4A-891C-1BBBA2A34927}" type="presOf" srcId="{E105C1C7-9392-A042-9722-E8E1903A6A8E}" destId="{5E6F6445-3B20-AE41-AAC7-D20DDD2C101B}" srcOrd="0" destOrd="0" presId="urn:microsoft.com/office/officeart/2005/8/layout/process1"/>
    <dgm:cxn modelId="{48FBC63C-A85E-A648-B579-653B33005B2A}" srcId="{11759CC6-C73D-F44A-99B6-D7412EF32D66}" destId="{3D1CE147-6C8C-274F-85F0-D653B5F51338}" srcOrd="0" destOrd="0" parTransId="{DF92B141-8BCA-AF45-BF11-4444B6A6E8ED}" sibTransId="{7D51F1CE-1A9B-ED49-A0DC-C75E22D3591D}"/>
    <dgm:cxn modelId="{783E4040-0C3E-C14F-B402-9FAC07FBC5CB}" type="presOf" srcId="{7D51F1CE-1A9B-ED49-A0DC-C75E22D3591D}" destId="{2EF6F3F0-90C8-4647-BE2B-B16CA6A15D09}" srcOrd="0" destOrd="0" presId="urn:microsoft.com/office/officeart/2005/8/layout/process1"/>
    <dgm:cxn modelId="{1AD3214D-9025-6346-B3CB-98000C1D0DBD}" type="presOf" srcId="{3D1CE147-6C8C-274F-85F0-D653B5F51338}" destId="{A6C3B039-5929-EC4A-AACE-D4D736D29538}" srcOrd="0" destOrd="0" presId="urn:microsoft.com/office/officeart/2005/8/layout/process1"/>
    <dgm:cxn modelId="{F23A055F-F925-374B-9F4E-1615B7FB7867}" type="presOf" srcId="{7D51F1CE-1A9B-ED49-A0DC-C75E22D3591D}" destId="{2AC1317A-EDF8-344A-AD9E-CE3D27F2FB54}" srcOrd="1" destOrd="0" presId="urn:microsoft.com/office/officeart/2005/8/layout/process1"/>
    <dgm:cxn modelId="{9544506B-6C37-B841-A2BC-7795FFEFDC15}" type="presOf" srcId="{2673552D-794F-E84D-A40C-2EB6986EC817}" destId="{08461D15-56D9-2546-A0DA-49163AC37BC5}" srcOrd="0" destOrd="0" presId="urn:microsoft.com/office/officeart/2005/8/layout/process1"/>
    <dgm:cxn modelId="{1378E477-A6BB-BC49-A37C-AB7061CCCCC9}" type="presOf" srcId="{11759CC6-C73D-F44A-99B6-D7412EF32D66}" destId="{3E87025F-4283-D644-94E3-E82339D9A942}" srcOrd="0" destOrd="0" presId="urn:microsoft.com/office/officeart/2005/8/layout/process1"/>
    <dgm:cxn modelId="{7068EEA9-3903-0B48-846C-EE25EC5F0433}" type="presOf" srcId="{A40DC075-BBD9-DA4B-B286-8A30F4760BD0}" destId="{9F53EB71-B626-E74D-A138-30C779DC090C}" srcOrd="1" destOrd="0" presId="urn:microsoft.com/office/officeart/2005/8/layout/process1"/>
    <dgm:cxn modelId="{6072A6AF-64DC-ED48-9834-21BA88C38B82}" srcId="{11759CC6-C73D-F44A-99B6-D7412EF32D66}" destId="{2673552D-794F-E84D-A40C-2EB6986EC817}" srcOrd="1" destOrd="0" parTransId="{A03E5FAE-69DB-1A43-857E-98D32AFE2456}" sibTransId="{A40DC075-BBD9-DA4B-B286-8A30F4760BD0}"/>
    <dgm:cxn modelId="{941C03C1-7A94-1249-9EA4-60DFAE5A68FA}" srcId="{11759CC6-C73D-F44A-99B6-D7412EF32D66}" destId="{E105C1C7-9392-A042-9722-E8E1903A6A8E}" srcOrd="2" destOrd="0" parTransId="{C976A169-8172-734E-B472-B2362FEFF8CB}" sibTransId="{32C6D5B0-7766-5949-A738-EA336ED411A6}"/>
    <dgm:cxn modelId="{4A63ABE0-7EC6-B443-9DFF-9F50C8AF774D}" type="presOf" srcId="{32C6D5B0-7766-5949-A738-EA336ED411A6}" destId="{43E89772-0779-694E-82F5-6063F7E8D3F1}" srcOrd="1" destOrd="0" presId="urn:microsoft.com/office/officeart/2005/8/layout/process1"/>
    <dgm:cxn modelId="{0DD832E6-EF06-4A42-9AE3-A819E0905CA5}" type="presOf" srcId="{32C6D5B0-7766-5949-A738-EA336ED411A6}" destId="{3DD8994F-1A3A-B644-8FD1-45CA7616E41E}" srcOrd="0" destOrd="0" presId="urn:microsoft.com/office/officeart/2005/8/layout/process1"/>
    <dgm:cxn modelId="{780B0AF1-8528-174C-BE64-A516CAF0DE72}" type="presOf" srcId="{A40DC075-BBD9-DA4B-B286-8A30F4760BD0}" destId="{F9DA2399-001D-6A4D-A3D2-D1CD816EC030}" srcOrd="0" destOrd="0" presId="urn:microsoft.com/office/officeart/2005/8/layout/process1"/>
    <dgm:cxn modelId="{8EBC95F3-2E6E-FC41-A200-61A5A302A5E0}" type="presOf" srcId="{CFE61CAB-45B1-0B4D-9977-A4A63E9C308E}" destId="{13C7BDB6-82C2-AA41-92F2-8AD5E7BAED69}" srcOrd="0" destOrd="0" presId="urn:microsoft.com/office/officeart/2005/8/layout/process1"/>
    <dgm:cxn modelId="{A1B2B63C-F76D-7748-BFBA-CD5C8F2703F4}" type="presParOf" srcId="{3E87025F-4283-D644-94E3-E82339D9A942}" destId="{A6C3B039-5929-EC4A-AACE-D4D736D29538}" srcOrd="0" destOrd="0" presId="urn:microsoft.com/office/officeart/2005/8/layout/process1"/>
    <dgm:cxn modelId="{155B0C03-75D6-9C48-8812-AFE17EA71149}" type="presParOf" srcId="{3E87025F-4283-D644-94E3-E82339D9A942}" destId="{2EF6F3F0-90C8-4647-BE2B-B16CA6A15D09}" srcOrd="1" destOrd="0" presId="urn:microsoft.com/office/officeart/2005/8/layout/process1"/>
    <dgm:cxn modelId="{68C2228F-221D-2D46-894B-9BDD922A1F99}" type="presParOf" srcId="{2EF6F3F0-90C8-4647-BE2B-B16CA6A15D09}" destId="{2AC1317A-EDF8-344A-AD9E-CE3D27F2FB54}" srcOrd="0" destOrd="0" presId="urn:microsoft.com/office/officeart/2005/8/layout/process1"/>
    <dgm:cxn modelId="{52077149-65CE-3D4A-97DA-C2F8AD37B9ED}" type="presParOf" srcId="{3E87025F-4283-D644-94E3-E82339D9A942}" destId="{08461D15-56D9-2546-A0DA-49163AC37BC5}" srcOrd="2" destOrd="0" presId="urn:microsoft.com/office/officeart/2005/8/layout/process1"/>
    <dgm:cxn modelId="{86E29E76-C1E9-3743-AA5C-5DFE4D93C9C0}" type="presParOf" srcId="{3E87025F-4283-D644-94E3-E82339D9A942}" destId="{F9DA2399-001D-6A4D-A3D2-D1CD816EC030}" srcOrd="3" destOrd="0" presId="urn:microsoft.com/office/officeart/2005/8/layout/process1"/>
    <dgm:cxn modelId="{B28649D8-A6FC-8A43-8F53-AFAD603D0BFE}" type="presParOf" srcId="{F9DA2399-001D-6A4D-A3D2-D1CD816EC030}" destId="{9F53EB71-B626-E74D-A138-30C779DC090C}" srcOrd="0" destOrd="0" presId="urn:microsoft.com/office/officeart/2005/8/layout/process1"/>
    <dgm:cxn modelId="{FF83D1D9-A584-D24D-A583-018E5A82F650}" type="presParOf" srcId="{3E87025F-4283-D644-94E3-E82339D9A942}" destId="{5E6F6445-3B20-AE41-AAC7-D20DDD2C101B}" srcOrd="4" destOrd="0" presId="urn:microsoft.com/office/officeart/2005/8/layout/process1"/>
    <dgm:cxn modelId="{4DB5225A-AD88-294D-BC29-A509E4D203F1}" type="presParOf" srcId="{3E87025F-4283-D644-94E3-E82339D9A942}" destId="{3DD8994F-1A3A-B644-8FD1-45CA7616E41E}" srcOrd="5" destOrd="0" presId="urn:microsoft.com/office/officeart/2005/8/layout/process1"/>
    <dgm:cxn modelId="{1FAC9108-5FBB-6E43-BFCE-1B5CA8DA1E18}" type="presParOf" srcId="{3DD8994F-1A3A-B644-8FD1-45CA7616E41E}" destId="{43E89772-0779-694E-82F5-6063F7E8D3F1}" srcOrd="0" destOrd="0" presId="urn:microsoft.com/office/officeart/2005/8/layout/process1"/>
    <dgm:cxn modelId="{828CEC82-DCAD-FE41-9C6E-4B9244B153FF}" type="presParOf" srcId="{3E87025F-4283-D644-94E3-E82339D9A942}" destId="{13C7BDB6-82C2-AA41-92F2-8AD5E7BAED69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1759CC6-C73D-F44A-99B6-D7412EF32D66}" type="doc">
      <dgm:prSet loTypeId="urn:microsoft.com/office/officeart/2005/8/layout/process1" loCatId="" qsTypeId="urn:microsoft.com/office/officeart/2005/8/quickstyle/simple1" qsCatId="simple" csTypeId="urn:microsoft.com/office/officeart/2005/8/colors/accent1_2" csCatId="accent1" phldr="1"/>
      <dgm:spPr/>
    </dgm:pt>
    <dgm:pt modelId="{3D1CE147-6C8C-274F-85F0-D653B5F51338}">
      <dgm:prSet phldrT="[Text]"/>
      <dgm:spPr/>
      <dgm:t>
        <a:bodyPr/>
        <a:lstStyle/>
        <a:p>
          <a:r>
            <a:rPr lang="en-GB" dirty="0"/>
            <a:t>Fetch &amp; Decode</a:t>
          </a:r>
        </a:p>
      </dgm:t>
    </dgm:pt>
    <dgm:pt modelId="{DF92B141-8BCA-AF45-BF11-4444B6A6E8ED}" type="parTrans" cxnId="{48FBC63C-A85E-A648-B579-653B33005B2A}">
      <dgm:prSet/>
      <dgm:spPr/>
      <dgm:t>
        <a:bodyPr/>
        <a:lstStyle/>
        <a:p>
          <a:endParaRPr lang="en-GB"/>
        </a:p>
      </dgm:t>
    </dgm:pt>
    <dgm:pt modelId="{7D51F1CE-1A9B-ED49-A0DC-C75E22D3591D}" type="sibTrans" cxnId="{48FBC63C-A85E-A648-B579-653B33005B2A}">
      <dgm:prSet/>
      <dgm:spPr/>
      <dgm:t>
        <a:bodyPr/>
        <a:lstStyle/>
        <a:p>
          <a:endParaRPr lang="en-GB"/>
        </a:p>
      </dgm:t>
    </dgm:pt>
    <dgm:pt modelId="{2673552D-794F-E84D-A40C-2EB6986EC817}">
      <dgm:prSet phldrT="[Text]"/>
      <dgm:spPr/>
      <dgm:t>
        <a:bodyPr/>
        <a:lstStyle/>
        <a:p>
          <a:r>
            <a:rPr lang="en-GB" dirty="0"/>
            <a:t>Execute</a:t>
          </a:r>
        </a:p>
      </dgm:t>
    </dgm:pt>
    <dgm:pt modelId="{A03E5FAE-69DB-1A43-857E-98D32AFE2456}" type="parTrans" cxnId="{6072A6AF-64DC-ED48-9834-21BA88C38B82}">
      <dgm:prSet/>
      <dgm:spPr/>
      <dgm:t>
        <a:bodyPr/>
        <a:lstStyle/>
        <a:p>
          <a:endParaRPr lang="en-GB"/>
        </a:p>
      </dgm:t>
    </dgm:pt>
    <dgm:pt modelId="{A40DC075-BBD9-DA4B-B286-8A30F4760BD0}" type="sibTrans" cxnId="{6072A6AF-64DC-ED48-9834-21BA88C38B82}">
      <dgm:prSet/>
      <dgm:spPr/>
      <dgm:t>
        <a:bodyPr/>
        <a:lstStyle/>
        <a:p>
          <a:endParaRPr lang="en-GB"/>
        </a:p>
      </dgm:t>
    </dgm:pt>
    <dgm:pt modelId="{E105C1C7-9392-A042-9722-E8E1903A6A8E}">
      <dgm:prSet phldrT="[Text]"/>
      <dgm:spPr/>
      <dgm:t>
        <a:bodyPr/>
        <a:lstStyle/>
        <a:p>
          <a:r>
            <a:rPr lang="en-GB" dirty="0"/>
            <a:t>Access Memory</a:t>
          </a:r>
        </a:p>
      </dgm:t>
    </dgm:pt>
    <dgm:pt modelId="{C976A169-8172-734E-B472-B2362FEFF8CB}" type="parTrans" cxnId="{941C03C1-7A94-1249-9EA4-60DFAE5A68FA}">
      <dgm:prSet/>
      <dgm:spPr/>
      <dgm:t>
        <a:bodyPr/>
        <a:lstStyle/>
        <a:p>
          <a:endParaRPr lang="en-GB"/>
        </a:p>
      </dgm:t>
    </dgm:pt>
    <dgm:pt modelId="{32C6D5B0-7766-5949-A738-EA336ED411A6}" type="sibTrans" cxnId="{941C03C1-7A94-1249-9EA4-60DFAE5A68FA}">
      <dgm:prSet/>
      <dgm:spPr/>
      <dgm:t>
        <a:bodyPr/>
        <a:lstStyle/>
        <a:p>
          <a:endParaRPr lang="en-GB"/>
        </a:p>
      </dgm:t>
    </dgm:pt>
    <dgm:pt modelId="{CFE61CAB-45B1-0B4D-9977-A4A63E9C308E}">
      <dgm:prSet/>
      <dgm:spPr/>
      <dgm:t>
        <a:bodyPr/>
        <a:lstStyle/>
        <a:p>
          <a:r>
            <a:rPr lang="en-GB" dirty="0"/>
            <a:t>Commit</a:t>
          </a:r>
        </a:p>
      </dgm:t>
    </dgm:pt>
    <dgm:pt modelId="{A917B70B-101A-8F4C-B58E-DD7241860946}" type="parTrans" cxnId="{21C42F00-31E0-F045-8323-23BD4E12889F}">
      <dgm:prSet/>
      <dgm:spPr/>
      <dgm:t>
        <a:bodyPr/>
        <a:lstStyle/>
        <a:p>
          <a:endParaRPr lang="en-GB"/>
        </a:p>
      </dgm:t>
    </dgm:pt>
    <dgm:pt modelId="{0CB5B642-DFAF-6940-A2BB-1798AAC2B92B}" type="sibTrans" cxnId="{21C42F00-31E0-F045-8323-23BD4E12889F}">
      <dgm:prSet/>
      <dgm:spPr/>
      <dgm:t>
        <a:bodyPr/>
        <a:lstStyle/>
        <a:p>
          <a:endParaRPr lang="en-GB"/>
        </a:p>
      </dgm:t>
    </dgm:pt>
    <dgm:pt modelId="{3E87025F-4283-D644-94E3-E82339D9A942}" type="pres">
      <dgm:prSet presAssocID="{11759CC6-C73D-F44A-99B6-D7412EF32D66}" presName="Name0" presStyleCnt="0">
        <dgm:presLayoutVars>
          <dgm:dir/>
          <dgm:resizeHandles val="exact"/>
        </dgm:presLayoutVars>
      </dgm:prSet>
      <dgm:spPr/>
    </dgm:pt>
    <dgm:pt modelId="{A6C3B039-5929-EC4A-AACE-D4D736D29538}" type="pres">
      <dgm:prSet presAssocID="{3D1CE147-6C8C-274F-85F0-D653B5F51338}" presName="node" presStyleLbl="node1" presStyleIdx="0" presStyleCnt="4">
        <dgm:presLayoutVars>
          <dgm:bulletEnabled val="1"/>
        </dgm:presLayoutVars>
      </dgm:prSet>
      <dgm:spPr/>
    </dgm:pt>
    <dgm:pt modelId="{2EF6F3F0-90C8-4647-BE2B-B16CA6A15D09}" type="pres">
      <dgm:prSet presAssocID="{7D51F1CE-1A9B-ED49-A0DC-C75E22D3591D}" presName="sibTrans" presStyleLbl="sibTrans2D1" presStyleIdx="0" presStyleCnt="3"/>
      <dgm:spPr/>
    </dgm:pt>
    <dgm:pt modelId="{2AC1317A-EDF8-344A-AD9E-CE3D27F2FB54}" type="pres">
      <dgm:prSet presAssocID="{7D51F1CE-1A9B-ED49-A0DC-C75E22D3591D}" presName="connectorText" presStyleLbl="sibTrans2D1" presStyleIdx="0" presStyleCnt="3"/>
      <dgm:spPr/>
    </dgm:pt>
    <dgm:pt modelId="{08461D15-56D9-2546-A0DA-49163AC37BC5}" type="pres">
      <dgm:prSet presAssocID="{2673552D-794F-E84D-A40C-2EB6986EC817}" presName="node" presStyleLbl="node1" presStyleIdx="1" presStyleCnt="4">
        <dgm:presLayoutVars>
          <dgm:bulletEnabled val="1"/>
        </dgm:presLayoutVars>
      </dgm:prSet>
      <dgm:spPr/>
    </dgm:pt>
    <dgm:pt modelId="{F9DA2399-001D-6A4D-A3D2-D1CD816EC030}" type="pres">
      <dgm:prSet presAssocID="{A40DC075-BBD9-DA4B-B286-8A30F4760BD0}" presName="sibTrans" presStyleLbl="sibTrans2D1" presStyleIdx="1" presStyleCnt="3"/>
      <dgm:spPr/>
    </dgm:pt>
    <dgm:pt modelId="{9F53EB71-B626-E74D-A138-30C779DC090C}" type="pres">
      <dgm:prSet presAssocID="{A40DC075-BBD9-DA4B-B286-8A30F4760BD0}" presName="connectorText" presStyleLbl="sibTrans2D1" presStyleIdx="1" presStyleCnt="3"/>
      <dgm:spPr/>
    </dgm:pt>
    <dgm:pt modelId="{5E6F6445-3B20-AE41-AAC7-D20DDD2C101B}" type="pres">
      <dgm:prSet presAssocID="{E105C1C7-9392-A042-9722-E8E1903A6A8E}" presName="node" presStyleLbl="node1" presStyleIdx="2" presStyleCnt="4">
        <dgm:presLayoutVars>
          <dgm:bulletEnabled val="1"/>
        </dgm:presLayoutVars>
      </dgm:prSet>
      <dgm:spPr/>
    </dgm:pt>
    <dgm:pt modelId="{3DD8994F-1A3A-B644-8FD1-45CA7616E41E}" type="pres">
      <dgm:prSet presAssocID="{32C6D5B0-7766-5949-A738-EA336ED411A6}" presName="sibTrans" presStyleLbl="sibTrans2D1" presStyleIdx="2" presStyleCnt="3"/>
      <dgm:spPr/>
    </dgm:pt>
    <dgm:pt modelId="{43E89772-0779-694E-82F5-6063F7E8D3F1}" type="pres">
      <dgm:prSet presAssocID="{32C6D5B0-7766-5949-A738-EA336ED411A6}" presName="connectorText" presStyleLbl="sibTrans2D1" presStyleIdx="2" presStyleCnt="3"/>
      <dgm:spPr/>
    </dgm:pt>
    <dgm:pt modelId="{13C7BDB6-82C2-AA41-92F2-8AD5E7BAED69}" type="pres">
      <dgm:prSet presAssocID="{CFE61CAB-45B1-0B4D-9977-A4A63E9C308E}" presName="node" presStyleLbl="node1" presStyleIdx="3" presStyleCnt="4">
        <dgm:presLayoutVars>
          <dgm:bulletEnabled val="1"/>
        </dgm:presLayoutVars>
      </dgm:prSet>
      <dgm:spPr/>
    </dgm:pt>
  </dgm:ptLst>
  <dgm:cxnLst>
    <dgm:cxn modelId="{21C42F00-31E0-F045-8323-23BD4E12889F}" srcId="{11759CC6-C73D-F44A-99B6-D7412EF32D66}" destId="{CFE61CAB-45B1-0B4D-9977-A4A63E9C308E}" srcOrd="3" destOrd="0" parTransId="{A917B70B-101A-8F4C-B58E-DD7241860946}" sibTransId="{0CB5B642-DFAF-6940-A2BB-1798AAC2B92B}"/>
    <dgm:cxn modelId="{067CA207-AED4-3B4A-891C-1BBBA2A34927}" type="presOf" srcId="{E105C1C7-9392-A042-9722-E8E1903A6A8E}" destId="{5E6F6445-3B20-AE41-AAC7-D20DDD2C101B}" srcOrd="0" destOrd="0" presId="urn:microsoft.com/office/officeart/2005/8/layout/process1"/>
    <dgm:cxn modelId="{48FBC63C-A85E-A648-B579-653B33005B2A}" srcId="{11759CC6-C73D-F44A-99B6-D7412EF32D66}" destId="{3D1CE147-6C8C-274F-85F0-D653B5F51338}" srcOrd="0" destOrd="0" parTransId="{DF92B141-8BCA-AF45-BF11-4444B6A6E8ED}" sibTransId="{7D51F1CE-1A9B-ED49-A0DC-C75E22D3591D}"/>
    <dgm:cxn modelId="{783E4040-0C3E-C14F-B402-9FAC07FBC5CB}" type="presOf" srcId="{7D51F1CE-1A9B-ED49-A0DC-C75E22D3591D}" destId="{2EF6F3F0-90C8-4647-BE2B-B16CA6A15D09}" srcOrd="0" destOrd="0" presId="urn:microsoft.com/office/officeart/2005/8/layout/process1"/>
    <dgm:cxn modelId="{1AD3214D-9025-6346-B3CB-98000C1D0DBD}" type="presOf" srcId="{3D1CE147-6C8C-274F-85F0-D653B5F51338}" destId="{A6C3B039-5929-EC4A-AACE-D4D736D29538}" srcOrd="0" destOrd="0" presId="urn:microsoft.com/office/officeart/2005/8/layout/process1"/>
    <dgm:cxn modelId="{F23A055F-F925-374B-9F4E-1615B7FB7867}" type="presOf" srcId="{7D51F1CE-1A9B-ED49-A0DC-C75E22D3591D}" destId="{2AC1317A-EDF8-344A-AD9E-CE3D27F2FB54}" srcOrd="1" destOrd="0" presId="urn:microsoft.com/office/officeart/2005/8/layout/process1"/>
    <dgm:cxn modelId="{9544506B-6C37-B841-A2BC-7795FFEFDC15}" type="presOf" srcId="{2673552D-794F-E84D-A40C-2EB6986EC817}" destId="{08461D15-56D9-2546-A0DA-49163AC37BC5}" srcOrd="0" destOrd="0" presId="urn:microsoft.com/office/officeart/2005/8/layout/process1"/>
    <dgm:cxn modelId="{1378E477-A6BB-BC49-A37C-AB7061CCCCC9}" type="presOf" srcId="{11759CC6-C73D-F44A-99B6-D7412EF32D66}" destId="{3E87025F-4283-D644-94E3-E82339D9A942}" srcOrd="0" destOrd="0" presId="urn:microsoft.com/office/officeart/2005/8/layout/process1"/>
    <dgm:cxn modelId="{7068EEA9-3903-0B48-846C-EE25EC5F0433}" type="presOf" srcId="{A40DC075-BBD9-DA4B-B286-8A30F4760BD0}" destId="{9F53EB71-B626-E74D-A138-30C779DC090C}" srcOrd="1" destOrd="0" presId="urn:microsoft.com/office/officeart/2005/8/layout/process1"/>
    <dgm:cxn modelId="{6072A6AF-64DC-ED48-9834-21BA88C38B82}" srcId="{11759CC6-C73D-F44A-99B6-D7412EF32D66}" destId="{2673552D-794F-E84D-A40C-2EB6986EC817}" srcOrd="1" destOrd="0" parTransId="{A03E5FAE-69DB-1A43-857E-98D32AFE2456}" sibTransId="{A40DC075-BBD9-DA4B-B286-8A30F4760BD0}"/>
    <dgm:cxn modelId="{941C03C1-7A94-1249-9EA4-60DFAE5A68FA}" srcId="{11759CC6-C73D-F44A-99B6-D7412EF32D66}" destId="{E105C1C7-9392-A042-9722-E8E1903A6A8E}" srcOrd="2" destOrd="0" parTransId="{C976A169-8172-734E-B472-B2362FEFF8CB}" sibTransId="{32C6D5B0-7766-5949-A738-EA336ED411A6}"/>
    <dgm:cxn modelId="{4A63ABE0-7EC6-B443-9DFF-9F50C8AF774D}" type="presOf" srcId="{32C6D5B0-7766-5949-A738-EA336ED411A6}" destId="{43E89772-0779-694E-82F5-6063F7E8D3F1}" srcOrd="1" destOrd="0" presId="urn:microsoft.com/office/officeart/2005/8/layout/process1"/>
    <dgm:cxn modelId="{0DD832E6-EF06-4A42-9AE3-A819E0905CA5}" type="presOf" srcId="{32C6D5B0-7766-5949-A738-EA336ED411A6}" destId="{3DD8994F-1A3A-B644-8FD1-45CA7616E41E}" srcOrd="0" destOrd="0" presId="urn:microsoft.com/office/officeart/2005/8/layout/process1"/>
    <dgm:cxn modelId="{780B0AF1-8528-174C-BE64-A516CAF0DE72}" type="presOf" srcId="{A40DC075-BBD9-DA4B-B286-8A30F4760BD0}" destId="{F9DA2399-001D-6A4D-A3D2-D1CD816EC030}" srcOrd="0" destOrd="0" presId="urn:microsoft.com/office/officeart/2005/8/layout/process1"/>
    <dgm:cxn modelId="{8EBC95F3-2E6E-FC41-A200-61A5A302A5E0}" type="presOf" srcId="{CFE61CAB-45B1-0B4D-9977-A4A63E9C308E}" destId="{13C7BDB6-82C2-AA41-92F2-8AD5E7BAED69}" srcOrd="0" destOrd="0" presId="urn:microsoft.com/office/officeart/2005/8/layout/process1"/>
    <dgm:cxn modelId="{A1B2B63C-F76D-7748-BFBA-CD5C8F2703F4}" type="presParOf" srcId="{3E87025F-4283-D644-94E3-E82339D9A942}" destId="{A6C3B039-5929-EC4A-AACE-D4D736D29538}" srcOrd="0" destOrd="0" presId="urn:microsoft.com/office/officeart/2005/8/layout/process1"/>
    <dgm:cxn modelId="{155B0C03-75D6-9C48-8812-AFE17EA71149}" type="presParOf" srcId="{3E87025F-4283-D644-94E3-E82339D9A942}" destId="{2EF6F3F0-90C8-4647-BE2B-B16CA6A15D09}" srcOrd="1" destOrd="0" presId="urn:microsoft.com/office/officeart/2005/8/layout/process1"/>
    <dgm:cxn modelId="{68C2228F-221D-2D46-894B-9BDD922A1F99}" type="presParOf" srcId="{2EF6F3F0-90C8-4647-BE2B-B16CA6A15D09}" destId="{2AC1317A-EDF8-344A-AD9E-CE3D27F2FB54}" srcOrd="0" destOrd="0" presId="urn:microsoft.com/office/officeart/2005/8/layout/process1"/>
    <dgm:cxn modelId="{52077149-65CE-3D4A-97DA-C2F8AD37B9ED}" type="presParOf" srcId="{3E87025F-4283-D644-94E3-E82339D9A942}" destId="{08461D15-56D9-2546-A0DA-49163AC37BC5}" srcOrd="2" destOrd="0" presId="urn:microsoft.com/office/officeart/2005/8/layout/process1"/>
    <dgm:cxn modelId="{86E29E76-C1E9-3743-AA5C-5DFE4D93C9C0}" type="presParOf" srcId="{3E87025F-4283-D644-94E3-E82339D9A942}" destId="{F9DA2399-001D-6A4D-A3D2-D1CD816EC030}" srcOrd="3" destOrd="0" presId="urn:microsoft.com/office/officeart/2005/8/layout/process1"/>
    <dgm:cxn modelId="{B28649D8-A6FC-8A43-8F53-AFAD603D0BFE}" type="presParOf" srcId="{F9DA2399-001D-6A4D-A3D2-D1CD816EC030}" destId="{9F53EB71-B626-E74D-A138-30C779DC090C}" srcOrd="0" destOrd="0" presId="urn:microsoft.com/office/officeart/2005/8/layout/process1"/>
    <dgm:cxn modelId="{FF83D1D9-A584-D24D-A583-018E5A82F650}" type="presParOf" srcId="{3E87025F-4283-D644-94E3-E82339D9A942}" destId="{5E6F6445-3B20-AE41-AAC7-D20DDD2C101B}" srcOrd="4" destOrd="0" presId="urn:microsoft.com/office/officeart/2005/8/layout/process1"/>
    <dgm:cxn modelId="{4DB5225A-AD88-294D-BC29-A509E4D203F1}" type="presParOf" srcId="{3E87025F-4283-D644-94E3-E82339D9A942}" destId="{3DD8994F-1A3A-B644-8FD1-45CA7616E41E}" srcOrd="5" destOrd="0" presId="urn:microsoft.com/office/officeart/2005/8/layout/process1"/>
    <dgm:cxn modelId="{1FAC9108-5FBB-6E43-BFCE-1B5CA8DA1E18}" type="presParOf" srcId="{3DD8994F-1A3A-B644-8FD1-45CA7616E41E}" destId="{43E89772-0779-694E-82F5-6063F7E8D3F1}" srcOrd="0" destOrd="0" presId="urn:microsoft.com/office/officeart/2005/8/layout/process1"/>
    <dgm:cxn modelId="{828CEC82-DCAD-FE41-9C6E-4B9244B153FF}" type="presParOf" srcId="{3E87025F-4283-D644-94E3-E82339D9A942}" destId="{13C7BDB6-82C2-AA41-92F2-8AD5E7BAED69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1759CC6-C73D-F44A-99B6-D7412EF32D66}" type="doc">
      <dgm:prSet loTypeId="urn:microsoft.com/office/officeart/2005/8/layout/process1" loCatId="" qsTypeId="urn:microsoft.com/office/officeart/2005/8/quickstyle/simple1" qsCatId="simple" csTypeId="urn:microsoft.com/office/officeart/2005/8/colors/accent1_2" csCatId="accent1" phldr="1"/>
      <dgm:spPr/>
    </dgm:pt>
    <dgm:pt modelId="{3D1CE147-6C8C-274F-85F0-D653B5F51338}">
      <dgm:prSet phldrT="[Text]"/>
      <dgm:spPr/>
      <dgm:t>
        <a:bodyPr/>
        <a:lstStyle/>
        <a:p>
          <a:r>
            <a:rPr lang="en-GB" dirty="0"/>
            <a:t>Fetch &amp; Decode</a:t>
          </a:r>
        </a:p>
      </dgm:t>
    </dgm:pt>
    <dgm:pt modelId="{DF92B141-8BCA-AF45-BF11-4444B6A6E8ED}" type="parTrans" cxnId="{48FBC63C-A85E-A648-B579-653B33005B2A}">
      <dgm:prSet/>
      <dgm:spPr/>
      <dgm:t>
        <a:bodyPr/>
        <a:lstStyle/>
        <a:p>
          <a:endParaRPr lang="en-GB"/>
        </a:p>
      </dgm:t>
    </dgm:pt>
    <dgm:pt modelId="{7D51F1CE-1A9B-ED49-A0DC-C75E22D3591D}" type="sibTrans" cxnId="{48FBC63C-A85E-A648-B579-653B33005B2A}">
      <dgm:prSet/>
      <dgm:spPr/>
      <dgm:t>
        <a:bodyPr/>
        <a:lstStyle/>
        <a:p>
          <a:endParaRPr lang="en-GB"/>
        </a:p>
      </dgm:t>
    </dgm:pt>
    <dgm:pt modelId="{2673552D-794F-E84D-A40C-2EB6986EC817}">
      <dgm:prSet phldrT="[Text]"/>
      <dgm:spPr/>
      <dgm:t>
        <a:bodyPr/>
        <a:lstStyle/>
        <a:p>
          <a:r>
            <a:rPr lang="en-GB" dirty="0"/>
            <a:t>Execute</a:t>
          </a:r>
        </a:p>
      </dgm:t>
    </dgm:pt>
    <dgm:pt modelId="{A03E5FAE-69DB-1A43-857E-98D32AFE2456}" type="parTrans" cxnId="{6072A6AF-64DC-ED48-9834-21BA88C38B82}">
      <dgm:prSet/>
      <dgm:spPr/>
      <dgm:t>
        <a:bodyPr/>
        <a:lstStyle/>
        <a:p>
          <a:endParaRPr lang="en-GB"/>
        </a:p>
      </dgm:t>
    </dgm:pt>
    <dgm:pt modelId="{A40DC075-BBD9-DA4B-B286-8A30F4760BD0}" type="sibTrans" cxnId="{6072A6AF-64DC-ED48-9834-21BA88C38B82}">
      <dgm:prSet/>
      <dgm:spPr/>
      <dgm:t>
        <a:bodyPr/>
        <a:lstStyle/>
        <a:p>
          <a:endParaRPr lang="en-GB"/>
        </a:p>
      </dgm:t>
    </dgm:pt>
    <dgm:pt modelId="{E105C1C7-9392-A042-9722-E8E1903A6A8E}">
      <dgm:prSet phldrT="[Text]"/>
      <dgm:spPr/>
      <dgm:t>
        <a:bodyPr/>
        <a:lstStyle/>
        <a:p>
          <a:r>
            <a:rPr lang="en-GB" dirty="0"/>
            <a:t>Access Memory</a:t>
          </a:r>
        </a:p>
      </dgm:t>
    </dgm:pt>
    <dgm:pt modelId="{C976A169-8172-734E-B472-B2362FEFF8CB}" type="parTrans" cxnId="{941C03C1-7A94-1249-9EA4-60DFAE5A68FA}">
      <dgm:prSet/>
      <dgm:spPr/>
      <dgm:t>
        <a:bodyPr/>
        <a:lstStyle/>
        <a:p>
          <a:endParaRPr lang="en-GB"/>
        </a:p>
      </dgm:t>
    </dgm:pt>
    <dgm:pt modelId="{32C6D5B0-7766-5949-A738-EA336ED411A6}" type="sibTrans" cxnId="{941C03C1-7A94-1249-9EA4-60DFAE5A68FA}">
      <dgm:prSet/>
      <dgm:spPr/>
      <dgm:t>
        <a:bodyPr/>
        <a:lstStyle/>
        <a:p>
          <a:endParaRPr lang="en-GB"/>
        </a:p>
      </dgm:t>
    </dgm:pt>
    <dgm:pt modelId="{CFE61CAB-45B1-0B4D-9977-A4A63E9C308E}">
      <dgm:prSet/>
      <dgm:spPr/>
      <dgm:t>
        <a:bodyPr/>
        <a:lstStyle/>
        <a:p>
          <a:r>
            <a:rPr lang="en-GB" dirty="0"/>
            <a:t>Commit</a:t>
          </a:r>
        </a:p>
      </dgm:t>
    </dgm:pt>
    <dgm:pt modelId="{A917B70B-101A-8F4C-B58E-DD7241860946}" type="parTrans" cxnId="{21C42F00-31E0-F045-8323-23BD4E12889F}">
      <dgm:prSet/>
      <dgm:spPr/>
      <dgm:t>
        <a:bodyPr/>
        <a:lstStyle/>
        <a:p>
          <a:endParaRPr lang="en-GB"/>
        </a:p>
      </dgm:t>
    </dgm:pt>
    <dgm:pt modelId="{0CB5B642-DFAF-6940-A2BB-1798AAC2B92B}" type="sibTrans" cxnId="{21C42F00-31E0-F045-8323-23BD4E12889F}">
      <dgm:prSet/>
      <dgm:spPr/>
      <dgm:t>
        <a:bodyPr/>
        <a:lstStyle/>
        <a:p>
          <a:endParaRPr lang="en-GB"/>
        </a:p>
      </dgm:t>
    </dgm:pt>
    <dgm:pt modelId="{3E87025F-4283-D644-94E3-E82339D9A942}" type="pres">
      <dgm:prSet presAssocID="{11759CC6-C73D-F44A-99B6-D7412EF32D66}" presName="Name0" presStyleCnt="0">
        <dgm:presLayoutVars>
          <dgm:dir/>
          <dgm:resizeHandles val="exact"/>
        </dgm:presLayoutVars>
      </dgm:prSet>
      <dgm:spPr/>
    </dgm:pt>
    <dgm:pt modelId="{A6C3B039-5929-EC4A-AACE-D4D736D29538}" type="pres">
      <dgm:prSet presAssocID="{3D1CE147-6C8C-274F-85F0-D653B5F51338}" presName="node" presStyleLbl="node1" presStyleIdx="0" presStyleCnt="4">
        <dgm:presLayoutVars>
          <dgm:bulletEnabled val="1"/>
        </dgm:presLayoutVars>
      </dgm:prSet>
      <dgm:spPr/>
    </dgm:pt>
    <dgm:pt modelId="{2EF6F3F0-90C8-4647-BE2B-B16CA6A15D09}" type="pres">
      <dgm:prSet presAssocID="{7D51F1CE-1A9B-ED49-A0DC-C75E22D3591D}" presName="sibTrans" presStyleLbl="sibTrans2D1" presStyleIdx="0" presStyleCnt="3"/>
      <dgm:spPr/>
    </dgm:pt>
    <dgm:pt modelId="{2AC1317A-EDF8-344A-AD9E-CE3D27F2FB54}" type="pres">
      <dgm:prSet presAssocID="{7D51F1CE-1A9B-ED49-A0DC-C75E22D3591D}" presName="connectorText" presStyleLbl="sibTrans2D1" presStyleIdx="0" presStyleCnt="3"/>
      <dgm:spPr/>
    </dgm:pt>
    <dgm:pt modelId="{08461D15-56D9-2546-A0DA-49163AC37BC5}" type="pres">
      <dgm:prSet presAssocID="{2673552D-794F-E84D-A40C-2EB6986EC817}" presName="node" presStyleLbl="node1" presStyleIdx="1" presStyleCnt="4">
        <dgm:presLayoutVars>
          <dgm:bulletEnabled val="1"/>
        </dgm:presLayoutVars>
      </dgm:prSet>
      <dgm:spPr/>
    </dgm:pt>
    <dgm:pt modelId="{F9DA2399-001D-6A4D-A3D2-D1CD816EC030}" type="pres">
      <dgm:prSet presAssocID="{A40DC075-BBD9-DA4B-B286-8A30F4760BD0}" presName="sibTrans" presStyleLbl="sibTrans2D1" presStyleIdx="1" presStyleCnt="3"/>
      <dgm:spPr/>
    </dgm:pt>
    <dgm:pt modelId="{9F53EB71-B626-E74D-A138-30C779DC090C}" type="pres">
      <dgm:prSet presAssocID="{A40DC075-BBD9-DA4B-B286-8A30F4760BD0}" presName="connectorText" presStyleLbl="sibTrans2D1" presStyleIdx="1" presStyleCnt="3"/>
      <dgm:spPr/>
    </dgm:pt>
    <dgm:pt modelId="{5E6F6445-3B20-AE41-AAC7-D20DDD2C101B}" type="pres">
      <dgm:prSet presAssocID="{E105C1C7-9392-A042-9722-E8E1903A6A8E}" presName="node" presStyleLbl="node1" presStyleIdx="2" presStyleCnt="4">
        <dgm:presLayoutVars>
          <dgm:bulletEnabled val="1"/>
        </dgm:presLayoutVars>
      </dgm:prSet>
      <dgm:spPr/>
    </dgm:pt>
    <dgm:pt modelId="{3DD8994F-1A3A-B644-8FD1-45CA7616E41E}" type="pres">
      <dgm:prSet presAssocID="{32C6D5B0-7766-5949-A738-EA336ED411A6}" presName="sibTrans" presStyleLbl="sibTrans2D1" presStyleIdx="2" presStyleCnt="3"/>
      <dgm:spPr/>
    </dgm:pt>
    <dgm:pt modelId="{43E89772-0779-694E-82F5-6063F7E8D3F1}" type="pres">
      <dgm:prSet presAssocID="{32C6D5B0-7766-5949-A738-EA336ED411A6}" presName="connectorText" presStyleLbl="sibTrans2D1" presStyleIdx="2" presStyleCnt="3"/>
      <dgm:spPr/>
    </dgm:pt>
    <dgm:pt modelId="{13C7BDB6-82C2-AA41-92F2-8AD5E7BAED69}" type="pres">
      <dgm:prSet presAssocID="{CFE61CAB-45B1-0B4D-9977-A4A63E9C308E}" presName="node" presStyleLbl="node1" presStyleIdx="3" presStyleCnt="4">
        <dgm:presLayoutVars>
          <dgm:bulletEnabled val="1"/>
        </dgm:presLayoutVars>
      </dgm:prSet>
      <dgm:spPr/>
    </dgm:pt>
  </dgm:ptLst>
  <dgm:cxnLst>
    <dgm:cxn modelId="{21C42F00-31E0-F045-8323-23BD4E12889F}" srcId="{11759CC6-C73D-F44A-99B6-D7412EF32D66}" destId="{CFE61CAB-45B1-0B4D-9977-A4A63E9C308E}" srcOrd="3" destOrd="0" parTransId="{A917B70B-101A-8F4C-B58E-DD7241860946}" sibTransId="{0CB5B642-DFAF-6940-A2BB-1798AAC2B92B}"/>
    <dgm:cxn modelId="{067CA207-AED4-3B4A-891C-1BBBA2A34927}" type="presOf" srcId="{E105C1C7-9392-A042-9722-E8E1903A6A8E}" destId="{5E6F6445-3B20-AE41-AAC7-D20DDD2C101B}" srcOrd="0" destOrd="0" presId="urn:microsoft.com/office/officeart/2005/8/layout/process1"/>
    <dgm:cxn modelId="{48FBC63C-A85E-A648-B579-653B33005B2A}" srcId="{11759CC6-C73D-F44A-99B6-D7412EF32D66}" destId="{3D1CE147-6C8C-274F-85F0-D653B5F51338}" srcOrd="0" destOrd="0" parTransId="{DF92B141-8BCA-AF45-BF11-4444B6A6E8ED}" sibTransId="{7D51F1CE-1A9B-ED49-A0DC-C75E22D3591D}"/>
    <dgm:cxn modelId="{783E4040-0C3E-C14F-B402-9FAC07FBC5CB}" type="presOf" srcId="{7D51F1CE-1A9B-ED49-A0DC-C75E22D3591D}" destId="{2EF6F3F0-90C8-4647-BE2B-B16CA6A15D09}" srcOrd="0" destOrd="0" presId="urn:microsoft.com/office/officeart/2005/8/layout/process1"/>
    <dgm:cxn modelId="{1AD3214D-9025-6346-B3CB-98000C1D0DBD}" type="presOf" srcId="{3D1CE147-6C8C-274F-85F0-D653B5F51338}" destId="{A6C3B039-5929-EC4A-AACE-D4D736D29538}" srcOrd="0" destOrd="0" presId="urn:microsoft.com/office/officeart/2005/8/layout/process1"/>
    <dgm:cxn modelId="{F23A055F-F925-374B-9F4E-1615B7FB7867}" type="presOf" srcId="{7D51F1CE-1A9B-ED49-A0DC-C75E22D3591D}" destId="{2AC1317A-EDF8-344A-AD9E-CE3D27F2FB54}" srcOrd="1" destOrd="0" presId="urn:microsoft.com/office/officeart/2005/8/layout/process1"/>
    <dgm:cxn modelId="{9544506B-6C37-B841-A2BC-7795FFEFDC15}" type="presOf" srcId="{2673552D-794F-E84D-A40C-2EB6986EC817}" destId="{08461D15-56D9-2546-A0DA-49163AC37BC5}" srcOrd="0" destOrd="0" presId="urn:microsoft.com/office/officeart/2005/8/layout/process1"/>
    <dgm:cxn modelId="{1378E477-A6BB-BC49-A37C-AB7061CCCCC9}" type="presOf" srcId="{11759CC6-C73D-F44A-99B6-D7412EF32D66}" destId="{3E87025F-4283-D644-94E3-E82339D9A942}" srcOrd="0" destOrd="0" presId="urn:microsoft.com/office/officeart/2005/8/layout/process1"/>
    <dgm:cxn modelId="{7068EEA9-3903-0B48-846C-EE25EC5F0433}" type="presOf" srcId="{A40DC075-BBD9-DA4B-B286-8A30F4760BD0}" destId="{9F53EB71-B626-E74D-A138-30C779DC090C}" srcOrd="1" destOrd="0" presId="urn:microsoft.com/office/officeart/2005/8/layout/process1"/>
    <dgm:cxn modelId="{6072A6AF-64DC-ED48-9834-21BA88C38B82}" srcId="{11759CC6-C73D-F44A-99B6-D7412EF32D66}" destId="{2673552D-794F-E84D-A40C-2EB6986EC817}" srcOrd="1" destOrd="0" parTransId="{A03E5FAE-69DB-1A43-857E-98D32AFE2456}" sibTransId="{A40DC075-BBD9-DA4B-B286-8A30F4760BD0}"/>
    <dgm:cxn modelId="{941C03C1-7A94-1249-9EA4-60DFAE5A68FA}" srcId="{11759CC6-C73D-F44A-99B6-D7412EF32D66}" destId="{E105C1C7-9392-A042-9722-E8E1903A6A8E}" srcOrd="2" destOrd="0" parTransId="{C976A169-8172-734E-B472-B2362FEFF8CB}" sibTransId="{32C6D5B0-7766-5949-A738-EA336ED411A6}"/>
    <dgm:cxn modelId="{4A63ABE0-7EC6-B443-9DFF-9F50C8AF774D}" type="presOf" srcId="{32C6D5B0-7766-5949-A738-EA336ED411A6}" destId="{43E89772-0779-694E-82F5-6063F7E8D3F1}" srcOrd="1" destOrd="0" presId="urn:microsoft.com/office/officeart/2005/8/layout/process1"/>
    <dgm:cxn modelId="{0DD832E6-EF06-4A42-9AE3-A819E0905CA5}" type="presOf" srcId="{32C6D5B0-7766-5949-A738-EA336ED411A6}" destId="{3DD8994F-1A3A-B644-8FD1-45CA7616E41E}" srcOrd="0" destOrd="0" presId="urn:microsoft.com/office/officeart/2005/8/layout/process1"/>
    <dgm:cxn modelId="{780B0AF1-8528-174C-BE64-A516CAF0DE72}" type="presOf" srcId="{A40DC075-BBD9-DA4B-B286-8A30F4760BD0}" destId="{F9DA2399-001D-6A4D-A3D2-D1CD816EC030}" srcOrd="0" destOrd="0" presId="urn:microsoft.com/office/officeart/2005/8/layout/process1"/>
    <dgm:cxn modelId="{8EBC95F3-2E6E-FC41-A200-61A5A302A5E0}" type="presOf" srcId="{CFE61CAB-45B1-0B4D-9977-A4A63E9C308E}" destId="{13C7BDB6-82C2-AA41-92F2-8AD5E7BAED69}" srcOrd="0" destOrd="0" presId="urn:microsoft.com/office/officeart/2005/8/layout/process1"/>
    <dgm:cxn modelId="{A1B2B63C-F76D-7748-BFBA-CD5C8F2703F4}" type="presParOf" srcId="{3E87025F-4283-D644-94E3-E82339D9A942}" destId="{A6C3B039-5929-EC4A-AACE-D4D736D29538}" srcOrd="0" destOrd="0" presId="urn:microsoft.com/office/officeart/2005/8/layout/process1"/>
    <dgm:cxn modelId="{155B0C03-75D6-9C48-8812-AFE17EA71149}" type="presParOf" srcId="{3E87025F-4283-D644-94E3-E82339D9A942}" destId="{2EF6F3F0-90C8-4647-BE2B-B16CA6A15D09}" srcOrd="1" destOrd="0" presId="urn:microsoft.com/office/officeart/2005/8/layout/process1"/>
    <dgm:cxn modelId="{68C2228F-221D-2D46-894B-9BDD922A1F99}" type="presParOf" srcId="{2EF6F3F0-90C8-4647-BE2B-B16CA6A15D09}" destId="{2AC1317A-EDF8-344A-AD9E-CE3D27F2FB54}" srcOrd="0" destOrd="0" presId="urn:microsoft.com/office/officeart/2005/8/layout/process1"/>
    <dgm:cxn modelId="{52077149-65CE-3D4A-97DA-C2F8AD37B9ED}" type="presParOf" srcId="{3E87025F-4283-D644-94E3-E82339D9A942}" destId="{08461D15-56D9-2546-A0DA-49163AC37BC5}" srcOrd="2" destOrd="0" presId="urn:microsoft.com/office/officeart/2005/8/layout/process1"/>
    <dgm:cxn modelId="{86E29E76-C1E9-3743-AA5C-5DFE4D93C9C0}" type="presParOf" srcId="{3E87025F-4283-D644-94E3-E82339D9A942}" destId="{F9DA2399-001D-6A4D-A3D2-D1CD816EC030}" srcOrd="3" destOrd="0" presId="urn:microsoft.com/office/officeart/2005/8/layout/process1"/>
    <dgm:cxn modelId="{B28649D8-A6FC-8A43-8F53-AFAD603D0BFE}" type="presParOf" srcId="{F9DA2399-001D-6A4D-A3D2-D1CD816EC030}" destId="{9F53EB71-B626-E74D-A138-30C779DC090C}" srcOrd="0" destOrd="0" presId="urn:microsoft.com/office/officeart/2005/8/layout/process1"/>
    <dgm:cxn modelId="{FF83D1D9-A584-D24D-A583-018E5A82F650}" type="presParOf" srcId="{3E87025F-4283-D644-94E3-E82339D9A942}" destId="{5E6F6445-3B20-AE41-AAC7-D20DDD2C101B}" srcOrd="4" destOrd="0" presId="urn:microsoft.com/office/officeart/2005/8/layout/process1"/>
    <dgm:cxn modelId="{4DB5225A-AD88-294D-BC29-A509E4D203F1}" type="presParOf" srcId="{3E87025F-4283-D644-94E3-E82339D9A942}" destId="{3DD8994F-1A3A-B644-8FD1-45CA7616E41E}" srcOrd="5" destOrd="0" presId="urn:microsoft.com/office/officeart/2005/8/layout/process1"/>
    <dgm:cxn modelId="{1FAC9108-5FBB-6E43-BFCE-1B5CA8DA1E18}" type="presParOf" srcId="{3DD8994F-1A3A-B644-8FD1-45CA7616E41E}" destId="{43E89772-0779-694E-82F5-6063F7E8D3F1}" srcOrd="0" destOrd="0" presId="urn:microsoft.com/office/officeart/2005/8/layout/process1"/>
    <dgm:cxn modelId="{828CEC82-DCAD-FE41-9C6E-4B9244B153FF}" type="presParOf" srcId="{3E87025F-4283-D644-94E3-E82339D9A942}" destId="{13C7BDB6-82C2-AA41-92F2-8AD5E7BAED69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C3B039-5929-EC4A-AACE-D4D736D29538}">
      <dsp:nvSpPr>
        <dsp:cNvPr id="0" name=""/>
        <dsp:cNvSpPr/>
      </dsp:nvSpPr>
      <dsp:spPr>
        <a:xfrm>
          <a:off x="2678" y="212187"/>
          <a:ext cx="1171277" cy="7027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Fetch &amp; Decode</a:t>
          </a:r>
        </a:p>
      </dsp:txBody>
      <dsp:txXfrm>
        <a:off x="23261" y="232770"/>
        <a:ext cx="1130111" cy="661600"/>
      </dsp:txXfrm>
    </dsp:sp>
    <dsp:sp modelId="{2EF6F3F0-90C8-4647-BE2B-B16CA6A15D09}">
      <dsp:nvSpPr>
        <dsp:cNvPr id="0" name=""/>
        <dsp:cNvSpPr/>
      </dsp:nvSpPr>
      <dsp:spPr>
        <a:xfrm>
          <a:off x="1291083" y="418332"/>
          <a:ext cx="248310" cy="29047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200" kern="1200"/>
        </a:p>
      </dsp:txBody>
      <dsp:txXfrm>
        <a:off x="1291083" y="476427"/>
        <a:ext cx="173817" cy="174286"/>
      </dsp:txXfrm>
    </dsp:sp>
    <dsp:sp modelId="{08461D15-56D9-2546-A0DA-49163AC37BC5}">
      <dsp:nvSpPr>
        <dsp:cNvPr id="0" name=""/>
        <dsp:cNvSpPr/>
      </dsp:nvSpPr>
      <dsp:spPr>
        <a:xfrm>
          <a:off x="1642467" y="212187"/>
          <a:ext cx="1171277" cy="7027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Execute</a:t>
          </a:r>
        </a:p>
      </dsp:txBody>
      <dsp:txXfrm>
        <a:off x="1663050" y="232770"/>
        <a:ext cx="1130111" cy="661600"/>
      </dsp:txXfrm>
    </dsp:sp>
    <dsp:sp modelId="{F9DA2399-001D-6A4D-A3D2-D1CD816EC030}">
      <dsp:nvSpPr>
        <dsp:cNvPr id="0" name=""/>
        <dsp:cNvSpPr/>
      </dsp:nvSpPr>
      <dsp:spPr>
        <a:xfrm>
          <a:off x="2930872" y="418332"/>
          <a:ext cx="248310" cy="29047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200" kern="1200"/>
        </a:p>
      </dsp:txBody>
      <dsp:txXfrm>
        <a:off x="2930872" y="476427"/>
        <a:ext cx="173817" cy="174286"/>
      </dsp:txXfrm>
    </dsp:sp>
    <dsp:sp modelId="{5E6F6445-3B20-AE41-AAC7-D20DDD2C101B}">
      <dsp:nvSpPr>
        <dsp:cNvPr id="0" name=""/>
        <dsp:cNvSpPr/>
      </dsp:nvSpPr>
      <dsp:spPr>
        <a:xfrm>
          <a:off x="3282255" y="212187"/>
          <a:ext cx="1171277" cy="7027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Access Memory</a:t>
          </a:r>
        </a:p>
      </dsp:txBody>
      <dsp:txXfrm>
        <a:off x="3302838" y="232770"/>
        <a:ext cx="1130111" cy="661600"/>
      </dsp:txXfrm>
    </dsp:sp>
    <dsp:sp modelId="{3DD8994F-1A3A-B644-8FD1-45CA7616E41E}">
      <dsp:nvSpPr>
        <dsp:cNvPr id="0" name=""/>
        <dsp:cNvSpPr/>
      </dsp:nvSpPr>
      <dsp:spPr>
        <a:xfrm>
          <a:off x="4570660" y="418332"/>
          <a:ext cx="248310" cy="29047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200" kern="1200"/>
        </a:p>
      </dsp:txBody>
      <dsp:txXfrm>
        <a:off x="4570660" y="476427"/>
        <a:ext cx="173817" cy="174286"/>
      </dsp:txXfrm>
    </dsp:sp>
    <dsp:sp modelId="{13C7BDB6-82C2-AA41-92F2-8AD5E7BAED69}">
      <dsp:nvSpPr>
        <dsp:cNvPr id="0" name=""/>
        <dsp:cNvSpPr/>
      </dsp:nvSpPr>
      <dsp:spPr>
        <a:xfrm>
          <a:off x="4922043" y="212187"/>
          <a:ext cx="1171277" cy="7027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Commit</a:t>
          </a:r>
        </a:p>
      </dsp:txBody>
      <dsp:txXfrm>
        <a:off x="4942626" y="232770"/>
        <a:ext cx="1130111" cy="6616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C3B039-5929-EC4A-AACE-D4D736D29538}">
      <dsp:nvSpPr>
        <dsp:cNvPr id="0" name=""/>
        <dsp:cNvSpPr/>
      </dsp:nvSpPr>
      <dsp:spPr>
        <a:xfrm>
          <a:off x="2678" y="212187"/>
          <a:ext cx="1171277" cy="7027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Fetch &amp; Decode</a:t>
          </a:r>
        </a:p>
      </dsp:txBody>
      <dsp:txXfrm>
        <a:off x="23261" y="232770"/>
        <a:ext cx="1130111" cy="661600"/>
      </dsp:txXfrm>
    </dsp:sp>
    <dsp:sp modelId="{2EF6F3F0-90C8-4647-BE2B-B16CA6A15D09}">
      <dsp:nvSpPr>
        <dsp:cNvPr id="0" name=""/>
        <dsp:cNvSpPr/>
      </dsp:nvSpPr>
      <dsp:spPr>
        <a:xfrm>
          <a:off x="1291083" y="418332"/>
          <a:ext cx="248310" cy="29047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200" kern="1200"/>
        </a:p>
      </dsp:txBody>
      <dsp:txXfrm>
        <a:off x="1291083" y="476427"/>
        <a:ext cx="173817" cy="174286"/>
      </dsp:txXfrm>
    </dsp:sp>
    <dsp:sp modelId="{08461D15-56D9-2546-A0DA-49163AC37BC5}">
      <dsp:nvSpPr>
        <dsp:cNvPr id="0" name=""/>
        <dsp:cNvSpPr/>
      </dsp:nvSpPr>
      <dsp:spPr>
        <a:xfrm>
          <a:off x="1642467" y="212187"/>
          <a:ext cx="1171277" cy="7027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Execute</a:t>
          </a:r>
        </a:p>
      </dsp:txBody>
      <dsp:txXfrm>
        <a:off x="1663050" y="232770"/>
        <a:ext cx="1130111" cy="661600"/>
      </dsp:txXfrm>
    </dsp:sp>
    <dsp:sp modelId="{F9DA2399-001D-6A4D-A3D2-D1CD816EC030}">
      <dsp:nvSpPr>
        <dsp:cNvPr id="0" name=""/>
        <dsp:cNvSpPr/>
      </dsp:nvSpPr>
      <dsp:spPr>
        <a:xfrm>
          <a:off x="2930872" y="418332"/>
          <a:ext cx="248310" cy="29047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200" kern="1200"/>
        </a:p>
      </dsp:txBody>
      <dsp:txXfrm>
        <a:off x="2930872" y="476427"/>
        <a:ext cx="173817" cy="174286"/>
      </dsp:txXfrm>
    </dsp:sp>
    <dsp:sp modelId="{5E6F6445-3B20-AE41-AAC7-D20DDD2C101B}">
      <dsp:nvSpPr>
        <dsp:cNvPr id="0" name=""/>
        <dsp:cNvSpPr/>
      </dsp:nvSpPr>
      <dsp:spPr>
        <a:xfrm>
          <a:off x="3282255" y="212187"/>
          <a:ext cx="1171277" cy="7027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Access Memory</a:t>
          </a:r>
        </a:p>
      </dsp:txBody>
      <dsp:txXfrm>
        <a:off x="3302838" y="232770"/>
        <a:ext cx="1130111" cy="661600"/>
      </dsp:txXfrm>
    </dsp:sp>
    <dsp:sp modelId="{3DD8994F-1A3A-B644-8FD1-45CA7616E41E}">
      <dsp:nvSpPr>
        <dsp:cNvPr id="0" name=""/>
        <dsp:cNvSpPr/>
      </dsp:nvSpPr>
      <dsp:spPr>
        <a:xfrm>
          <a:off x="4570660" y="418332"/>
          <a:ext cx="248310" cy="29047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200" kern="1200"/>
        </a:p>
      </dsp:txBody>
      <dsp:txXfrm>
        <a:off x="4570660" y="476427"/>
        <a:ext cx="173817" cy="174286"/>
      </dsp:txXfrm>
    </dsp:sp>
    <dsp:sp modelId="{13C7BDB6-82C2-AA41-92F2-8AD5E7BAED69}">
      <dsp:nvSpPr>
        <dsp:cNvPr id="0" name=""/>
        <dsp:cNvSpPr/>
      </dsp:nvSpPr>
      <dsp:spPr>
        <a:xfrm>
          <a:off x="4922043" y="212187"/>
          <a:ext cx="1171277" cy="7027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Commit</a:t>
          </a:r>
        </a:p>
      </dsp:txBody>
      <dsp:txXfrm>
        <a:off x="4942626" y="232770"/>
        <a:ext cx="1130111" cy="6616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C3B039-5929-EC4A-AACE-D4D736D29538}">
      <dsp:nvSpPr>
        <dsp:cNvPr id="0" name=""/>
        <dsp:cNvSpPr/>
      </dsp:nvSpPr>
      <dsp:spPr>
        <a:xfrm>
          <a:off x="2678" y="212187"/>
          <a:ext cx="1171277" cy="7027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Fetch &amp; Decode</a:t>
          </a:r>
        </a:p>
      </dsp:txBody>
      <dsp:txXfrm>
        <a:off x="23261" y="232770"/>
        <a:ext cx="1130111" cy="661600"/>
      </dsp:txXfrm>
    </dsp:sp>
    <dsp:sp modelId="{2EF6F3F0-90C8-4647-BE2B-B16CA6A15D09}">
      <dsp:nvSpPr>
        <dsp:cNvPr id="0" name=""/>
        <dsp:cNvSpPr/>
      </dsp:nvSpPr>
      <dsp:spPr>
        <a:xfrm>
          <a:off x="1291083" y="418332"/>
          <a:ext cx="248310" cy="29047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200" kern="1200"/>
        </a:p>
      </dsp:txBody>
      <dsp:txXfrm>
        <a:off x="1291083" y="476427"/>
        <a:ext cx="173817" cy="174286"/>
      </dsp:txXfrm>
    </dsp:sp>
    <dsp:sp modelId="{08461D15-56D9-2546-A0DA-49163AC37BC5}">
      <dsp:nvSpPr>
        <dsp:cNvPr id="0" name=""/>
        <dsp:cNvSpPr/>
      </dsp:nvSpPr>
      <dsp:spPr>
        <a:xfrm>
          <a:off x="1642467" y="212187"/>
          <a:ext cx="1171277" cy="7027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Execute</a:t>
          </a:r>
        </a:p>
      </dsp:txBody>
      <dsp:txXfrm>
        <a:off x="1663050" y="232770"/>
        <a:ext cx="1130111" cy="661600"/>
      </dsp:txXfrm>
    </dsp:sp>
    <dsp:sp modelId="{F9DA2399-001D-6A4D-A3D2-D1CD816EC030}">
      <dsp:nvSpPr>
        <dsp:cNvPr id="0" name=""/>
        <dsp:cNvSpPr/>
      </dsp:nvSpPr>
      <dsp:spPr>
        <a:xfrm>
          <a:off x="2930872" y="418332"/>
          <a:ext cx="248310" cy="29047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200" kern="1200"/>
        </a:p>
      </dsp:txBody>
      <dsp:txXfrm>
        <a:off x="2930872" y="476427"/>
        <a:ext cx="173817" cy="174286"/>
      </dsp:txXfrm>
    </dsp:sp>
    <dsp:sp modelId="{5E6F6445-3B20-AE41-AAC7-D20DDD2C101B}">
      <dsp:nvSpPr>
        <dsp:cNvPr id="0" name=""/>
        <dsp:cNvSpPr/>
      </dsp:nvSpPr>
      <dsp:spPr>
        <a:xfrm>
          <a:off x="3282255" y="212187"/>
          <a:ext cx="1171277" cy="7027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Access Memory</a:t>
          </a:r>
        </a:p>
      </dsp:txBody>
      <dsp:txXfrm>
        <a:off x="3302838" y="232770"/>
        <a:ext cx="1130111" cy="661600"/>
      </dsp:txXfrm>
    </dsp:sp>
    <dsp:sp modelId="{3DD8994F-1A3A-B644-8FD1-45CA7616E41E}">
      <dsp:nvSpPr>
        <dsp:cNvPr id="0" name=""/>
        <dsp:cNvSpPr/>
      </dsp:nvSpPr>
      <dsp:spPr>
        <a:xfrm>
          <a:off x="4570660" y="418332"/>
          <a:ext cx="248310" cy="29047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200" kern="1200"/>
        </a:p>
      </dsp:txBody>
      <dsp:txXfrm>
        <a:off x="4570660" y="476427"/>
        <a:ext cx="173817" cy="174286"/>
      </dsp:txXfrm>
    </dsp:sp>
    <dsp:sp modelId="{13C7BDB6-82C2-AA41-92F2-8AD5E7BAED69}">
      <dsp:nvSpPr>
        <dsp:cNvPr id="0" name=""/>
        <dsp:cNvSpPr/>
      </dsp:nvSpPr>
      <dsp:spPr>
        <a:xfrm>
          <a:off x="4922043" y="212187"/>
          <a:ext cx="1171277" cy="7027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Commit</a:t>
          </a:r>
        </a:p>
      </dsp:txBody>
      <dsp:txXfrm>
        <a:off x="4942626" y="232770"/>
        <a:ext cx="1130111" cy="6616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C3B039-5929-EC4A-AACE-D4D736D29538}">
      <dsp:nvSpPr>
        <dsp:cNvPr id="0" name=""/>
        <dsp:cNvSpPr/>
      </dsp:nvSpPr>
      <dsp:spPr>
        <a:xfrm>
          <a:off x="2678" y="212187"/>
          <a:ext cx="1171277" cy="7027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Fetch &amp; Decode</a:t>
          </a:r>
        </a:p>
      </dsp:txBody>
      <dsp:txXfrm>
        <a:off x="23261" y="232770"/>
        <a:ext cx="1130111" cy="661600"/>
      </dsp:txXfrm>
    </dsp:sp>
    <dsp:sp modelId="{2EF6F3F0-90C8-4647-BE2B-B16CA6A15D09}">
      <dsp:nvSpPr>
        <dsp:cNvPr id="0" name=""/>
        <dsp:cNvSpPr/>
      </dsp:nvSpPr>
      <dsp:spPr>
        <a:xfrm>
          <a:off x="1291083" y="418332"/>
          <a:ext cx="248310" cy="29047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200" kern="1200"/>
        </a:p>
      </dsp:txBody>
      <dsp:txXfrm>
        <a:off x="1291083" y="476427"/>
        <a:ext cx="173817" cy="174286"/>
      </dsp:txXfrm>
    </dsp:sp>
    <dsp:sp modelId="{08461D15-56D9-2546-A0DA-49163AC37BC5}">
      <dsp:nvSpPr>
        <dsp:cNvPr id="0" name=""/>
        <dsp:cNvSpPr/>
      </dsp:nvSpPr>
      <dsp:spPr>
        <a:xfrm>
          <a:off x="1642467" y="212187"/>
          <a:ext cx="1171277" cy="7027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Execute</a:t>
          </a:r>
        </a:p>
      </dsp:txBody>
      <dsp:txXfrm>
        <a:off x="1663050" y="232770"/>
        <a:ext cx="1130111" cy="661600"/>
      </dsp:txXfrm>
    </dsp:sp>
    <dsp:sp modelId="{F9DA2399-001D-6A4D-A3D2-D1CD816EC030}">
      <dsp:nvSpPr>
        <dsp:cNvPr id="0" name=""/>
        <dsp:cNvSpPr/>
      </dsp:nvSpPr>
      <dsp:spPr>
        <a:xfrm>
          <a:off x="2930872" y="418332"/>
          <a:ext cx="248310" cy="29047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200" kern="1200"/>
        </a:p>
      </dsp:txBody>
      <dsp:txXfrm>
        <a:off x="2930872" y="476427"/>
        <a:ext cx="173817" cy="174286"/>
      </dsp:txXfrm>
    </dsp:sp>
    <dsp:sp modelId="{5E6F6445-3B20-AE41-AAC7-D20DDD2C101B}">
      <dsp:nvSpPr>
        <dsp:cNvPr id="0" name=""/>
        <dsp:cNvSpPr/>
      </dsp:nvSpPr>
      <dsp:spPr>
        <a:xfrm>
          <a:off x="3282255" y="212187"/>
          <a:ext cx="1171277" cy="7027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Access Memory</a:t>
          </a:r>
        </a:p>
      </dsp:txBody>
      <dsp:txXfrm>
        <a:off x="3302838" y="232770"/>
        <a:ext cx="1130111" cy="661600"/>
      </dsp:txXfrm>
    </dsp:sp>
    <dsp:sp modelId="{3DD8994F-1A3A-B644-8FD1-45CA7616E41E}">
      <dsp:nvSpPr>
        <dsp:cNvPr id="0" name=""/>
        <dsp:cNvSpPr/>
      </dsp:nvSpPr>
      <dsp:spPr>
        <a:xfrm>
          <a:off x="4570660" y="418332"/>
          <a:ext cx="248310" cy="29047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200" kern="1200"/>
        </a:p>
      </dsp:txBody>
      <dsp:txXfrm>
        <a:off x="4570660" y="476427"/>
        <a:ext cx="173817" cy="174286"/>
      </dsp:txXfrm>
    </dsp:sp>
    <dsp:sp modelId="{13C7BDB6-82C2-AA41-92F2-8AD5E7BAED69}">
      <dsp:nvSpPr>
        <dsp:cNvPr id="0" name=""/>
        <dsp:cNvSpPr/>
      </dsp:nvSpPr>
      <dsp:spPr>
        <a:xfrm>
          <a:off x="4922043" y="212187"/>
          <a:ext cx="1171277" cy="7027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Commit</a:t>
          </a:r>
        </a:p>
      </dsp:txBody>
      <dsp:txXfrm>
        <a:off x="4942626" y="232770"/>
        <a:ext cx="1130111" cy="6616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C3B039-5929-EC4A-AACE-D4D736D29538}">
      <dsp:nvSpPr>
        <dsp:cNvPr id="0" name=""/>
        <dsp:cNvSpPr/>
      </dsp:nvSpPr>
      <dsp:spPr>
        <a:xfrm>
          <a:off x="2678" y="212187"/>
          <a:ext cx="1171277" cy="7027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Fetch &amp; Decode</a:t>
          </a:r>
        </a:p>
      </dsp:txBody>
      <dsp:txXfrm>
        <a:off x="23261" y="232770"/>
        <a:ext cx="1130111" cy="661600"/>
      </dsp:txXfrm>
    </dsp:sp>
    <dsp:sp modelId="{2EF6F3F0-90C8-4647-BE2B-B16CA6A15D09}">
      <dsp:nvSpPr>
        <dsp:cNvPr id="0" name=""/>
        <dsp:cNvSpPr/>
      </dsp:nvSpPr>
      <dsp:spPr>
        <a:xfrm>
          <a:off x="1291083" y="418332"/>
          <a:ext cx="248310" cy="29047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200" kern="1200"/>
        </a:p>
      </dsp:txBody>
      <dsp:txXfrm>
        <a:off x="1291083" y="476427"/>
        <a:ext cx="173817" cy="174286"/>
      </dsp:txXfrm>
    </dsp:sp>
    <dsp:sp modelId="{08461D15-56D9-2546-A0DA-49163AC37BC5}">
      <dsp:nvSpPr>
        <dsp:cNvPr id="0" name=""/>
        <dsp:cNvSpPr/>
      </dsp:nvSpPr>
      <dsp:spPr>
        <a:xfrm>
          <a:off x="1642467" y="212187"/>
          <a:ext cx="1171277" cy="7027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Execute</a:t>
          </a:r>
        </a:p>
      </dsp:txBody>
      <dsp:txXfrm>
        <a:off x="1663050" y="232770"/>
        <a:ext cx="1130111" cy="661600"/>
      </dsp:txXfrm>
    </dsp:sp>
    <dsp:sp modelId="{F9DA2399-001D-6A4D-A3D2-D1CD816EC030}">
      <dsp:nvSpPr>
        <dsp:cNvPr id="0" name=""/>
        <dsp:cNvSpPr/>
      </dsp:nvSpPr>
      <dsp:spPr>
        <a:xfrm>
          <a:off x="2930872" y="418332"/>
          <a:ext cx="248310" cy="29047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200" kern="1200"/>
        </a:p>
      </dsp:txBody>
      <dsp:txXfrm>
        <a:off x="2930872" y="476427"/>
        <a:ext cx="173817" cy="174286"/>
      </dsp:txXfrm>
    </dsp:sp>
    <dsp:sp modelId="{5E6F6445-3B20-AE41-AAC7-D20DDD2C101B}">
      <dsp:nvSpPr>
        <dsp:cNvPr id="0" name=""/>
        <dsp:cNvSpPr/>
      </dsp:nvSpPr>
      <dsp:spPr>
        <a:xfrm>
          <a:off x="3282255" y="212187"/>
          <a:ext cx="1171277" cy="7027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Access Memory</a:t>
          </a:r>
        </a:p>
      </dsp:txBody>
      <dsp:txXfrm>
        <a:off x="3302838" y="232770"/>
        <a:ext cx="1130111" cy="661600"/>
      </dsp:txXfrm>
    </dsp:sp>
    <dsp:sp modelId="{3DD8994F-1A3A-B644-8FD1-45CA7616E41E}">
      <dsp:nvSpPr>
        <dsp:cNvPr id="0" name=""/>
        <dsp:cNvSpPr/>
      </dsp:nvSpPr>
      <dsp:spPr>
        <a:xfrm>
          <a:off x="4570660" y="418332"/>
          <a:ext cx="248310" cy="29047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200" kern="1200"/>
        </a:p>
      </dsp:txBody>
      <dsp:txXfrm>
        <a:off x="4570660" y="476427"/>
        <a:ext cx="173817" cy="174286"/>
      </dsp:txXfrm>
    </dsp:sp>
    <dsp:sp modelId="{13C7BDB6-82C2-AA41-92F2-8AD5E7BAED69}">
      <dsp:nvSpPr>
        <dsp:cNvPr id="0" name=""/>
        <dsp:cNvSpPr/>
      </dsp:nvSpPr>
      <dsp:spPr>
        <a:xfrm>
          <a:off x="4922043" y="212187"/>
          <a:ext cx="1171277" cy="7027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Commit</a:t>
          </a:r>
        </a:p>
      </dsp:txBody>
      <dsp:txXfrm>
        <a:off x="4942626" y="232770"/>
        <a:ext cx="1130111" cy="66160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C3B039-5929-EC4A-AACE-D4D736D29538}">
      <dsp:nvSpPr>
        <dsp:cNvPr id="0" name=""/>
        <dsp:cNvSpPr/>
      </dsp:nvSpPr>
      <dsp:spPr>
        <a:xfrm>
          <a:off x="2678" y="212187"/>
          <a:ext cx="1171277" cy="7027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Fetch &amp; Decode</a:t>
          </a:r>
        </a:p>
      </dsp:txBody>
      <dsp:txXfrm>
        <a:off x="23261" y="232770"/>
        <a:ext cx="1130111" cy="661600"/>
      </dsp:txXfrm>
    </dsp:sp>
    <dsp:sp modelId="{2EF6F3F0-90C8-4647-BE2B-B16CA6A15D09}">
      <dsp:nvSpPr>
        <dsp:cNvPr id="0" name=""/>
        <dsp:cNvSpPr/>
      </dsp:nvSpPr>
      <dsp:spPr>
        <a:xfrm>
          <a:off x="1291083" y="418332"/>
          <a:ext cx="248310" cy="29047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200" kern="1200"/>
        </a:p>
      </dsp:txBody>
      <dsp:txXfrm>
        <a:off x="1291083" y="476427"/>
        <a:ext cx="173817" cy="174286"/>
      </dsp:txXfrm>
    </dsp:sp>
    <dsp:sp modelId="{08461D15-56D9-2546-A0DA-49163AC37BC5}">
      <dsp:nvSpPr>
        <dsp:cNvPr id="0" name=""/>
        <dsp:cNvSpPr/>
      </dsp:nvSpPr>
      <dsp:spPr>
        <a:xfrm>
          <a:off x="1642467" y="212187"/>
          <a:ext cx="1171277" cy="7027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Execute</a:t>
          </a:r>
        </a:p>
      </dsp:txBody>
      <dsp:txXfrm>
        <a:off x="1663050" y="232770"/>
        <a:ext cx="1130111" cy="661600"/>
      </dsp:txXfrm>
    </dsp:sp>
    <dsp:sp modelId="{F9DA2399-001D-6A4D-A3D2-D1CD816EC030}">
      <dsp:nvSpPr>
        <dsp:cNvPr id="0" name=""/>
        <dsp:cNvSpPr/>
      </dsp:nvSpPr>
      <dsp:spPr>
        <a:xfrm>
          <a:off x="2930872" y="418332"/>
          <a:ext cx="248310" cy="29047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200" kern="1200"/>
        </a:p>
      </dsp:txBody>
      <dsp:txXfrm>
        <a:off x="2930872" y="476427"/>
        <a:ext cx="173817" cy="174286"/>
      </dsp:txXfrm>
    </dsp:sp>
    <dsp:sp modelId="{5E6F6445-3B20-AE41-AAC7-D20DDD2C101B}">
      <dsp:nvSpPr>
        <dsp:cNvPr id="0" name=""/>
        <dsp:cNvSpPr/>
      </dsp:nvSpPr>
      <dsp:spPr>
        <a:xfrm>
          <a:off x="3282255" y="212187"/>
          <a:ext cx="1171277" cy="7027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Access Memory</a:t>
          </a:r>
        </a:p>
      </dsp:txBody>
      <dsp:txXfrm>
        <a:off x="3302838" y="232770"/>
        <a:ext cx="1130111" cy="661600"/>
      </dsp:txXfrm>
    </dsp:sp>
    <dsp:sp modelId="{3DD8994F-1A3A-B644-8FD1-45CA7616E41E}">
      <dsp:nvSpPr>
        <dsp:cNvPr id="0" name=""/>
        <dsp:cNvSpPr/>
      </dsp:nvSpPr>
      <dsp:spPr>
        <a:xfrm>
          <a:off x="4570660" y="418332"/>
          <a:ext cx="248310" cy="29047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200" kern="1200"/>
        </a:p>
      </dsp:txBody>
      <dsp:txXfrm>
        <a:off x="4570660" y="476427"/>
        <a:ext cx="173817" cy="174286"/>
      </dsp:txXfrm>
    </dsp:sp>
    <dsp:sp modelId="{13C7BDB6-82C2-AA41-92F2-8AD5E7BAED69}">
      <dsp:nvSpPr>
        <dsp:cNvPr id="0" name=""/>
        <dsp:cNvSpPr/>
      </dsp:nvSpPr>
      <dsp:spPr>
        <a:xfrm>
          <a:off x="4922043" y="212187"/>
          <a:ext cx="1171277" cy="7027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Commit</a:t>
          </a:r>
        </a:p>
      </dsp:txBody>
      <dsp:txXfrm>
        <a:off x="4942626" y="232770"/>
        <a:ext cx="1130111" cy="66160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C3B039-5929-EC4A-AACE-D4D736D29538}">
      <dsp:nvSpPr>
        <dsp:cNvPr id="0" name=""/>
        <dsp:cNvSpPr/>
      </dsp:nvSpPr>
      <dsp:spPr>
        <a:xfrm>
          <a:off x="2678" y="212187"/>
          <a:ext cx="1171277" cy="7027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Fetch &amp; Decode</a:t>
          </a:r>
        </a:p>
      </dsp:txBody>
      <dsp:txXfrm>
        <a:off x="23261" y="232770"/>
        <a:ext cx="1130111" cy="661600"/>
      </dsp:txXfrm>
    </dsp:sp>
    <dsp:sp modelId="{2EF6F3F0-90C8-4647-BE2B-B16CA6A15D09}">
      <dsp:nvSpPr>
        <dsp:cNvPr id="0" name=""/>
        <dsp:cNvSpPr/>
      </dsp:nvSpPr>
      <dsp:spPr>
        <a:xfrm>
          <a:off x="1291083" y="418332"/>
          <a:ext cx="248310" cy="29047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200" kern="1200"/>
        </a:p>
      </dsp:txBody>
      <dsp:txXfrm>
        <a:off x="1291083" y="476427"/>
        <a:ext cx="173817" cy="174286"/>
      </dsp:txXfrm>
    </dsp:sp>
    <dsp:sp modelId="{08461D15-56D9-2546-A0DA-49163AC37BC5}">
      <dsp:nvSpPr>
        <dsp:cNvPr id="0" name=""/>
        <dsp:cNvSpPr/>
      </dsp:nvSpPr>
      <dsp:spPr>
        <a:xfrm>
          <a:off x="1642467" y="212187"/>
          <a:ext cx="1171277" cy="7027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Execute</a:t>
          </a:r>
        </a:p>
      </dsp:txBody>
      <dsp:txXfrm>
        <a:off x="1663050" y="232770"/>
        <a:ext cx="1130111" cy="661600"/>
      </dsp:txXfrm>
    </dsp:sp>
    <dsp:sp modelId="{F9DA2399-001D-6A4D-A3D2-D1CD816EC030}">
      <dsp:nvSpPr>
        <dsp:cNvPr id="0" name=""/>
        <dsp:cNvSpPr/>
      </dsp:nvSpPr>
      <dsp:spPr>
        <a:xfrm>
          <a:off x="2930872" y="418332"/>
          <a:ext cx="248310" cy="29047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200" kern="1200"/>
        </a:p>
      </dsp:txBody>
      <dsp:txXfrm>
        <a:off x="2930872" y="476427"/>
        <a:ext cx="173817" cy="174286"/>
      </dsp:txXfrm>
    </dsp:sp>
    <dsp:sp modelId="{5E6F6445-3B20-AE41-AAC7-D20DDD2C101B}">
      <dsp:nvSpPr>
        <dsp:cNvPr id="0" name=""/>
        <dsp:cNvSpPr/>
      </dsp:nvSpPr>
      <dsp:spPr>
        <a:xfrm>
          <a:off x="3282255" y="212187"/>
          <a:ext cx="1171277" cy="7027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Access Memory</a:t>
          </a:r>
        </a:p>
      </dsp:txBody>
      <dsp:txXfrm>
        <a:off x="3302838" y="232770"/>
        <a:ext cx="1130111" cy="661600"/>
      </dsp:txXfrm>
    </dsp:sp>
    <dsp:sp modelId="{3DD8994F-1A3A-B644-8FD1-45CA7616E41E}">
      <dsp:nvSpPr>
        <dsp:cNvPr id="0" name=""/>
        <dsp:cNvSpPr/>
      </dsp:nvSpPr>
      <dsp:spPr>
        <a:xfrm>
          <a:off x="4570660" y="418332"/>
          <a:ext cx="248310" cy="29047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200" kern="1200"/>
        </a:p>
      </dsp:txBody>
      <dsp:txXfrm>
        <a:off x="4570660" y="476427"/>
        <a:ext cx="173817" cy="174286"/>
      </dsp:txXfrm>
    </dsp:sp>
    <dsp:sp modelId="{13C7BDB6-82C2-AA41-92F2-8AD5E7BAED69}">
      <dsp:nvSpPr>
        <dsp:cNvPr id="0" name=""/>
        <dsp:cNvSpPr/>
      </dsp:nvSpPr>
      <dsp:spPr>
        <a:xfrm>
          <a:off x="4922043" y="212187"/>
          <a:ext cx="1171277" cy="7027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Commit</a:t>
          </a:r>
        </a:p>
      </dsp:txBody>
      <dsp:txXfrm>
        <a:off x="4942626" y="232770"/>
        <a:ext cx="1130111" cy="66160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C3B039-5929-EC4A-AACE-D4D736D29538}">
      <dsp:nvSpPr>
        <dsp:cNvPr id="0" name=""/>
        <dsp:cNvSpPr/>
      </dsp:nvSpPr>
      <dsp:spPr>
        <a:xfrm>
          <a:off x="2678" y="212187"/>
          <a:ext cx="1171277" cy="7027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Fetch &amp; Decode</a:t>
          </a:r>
        </a:p>
      </dsp:txBody>
      <dsp:txXfrm>
        <a:off x="23261" y="232770"/>
        <a:ext cx="1130111" cy="661600"/>
      </dsp:txXfrm>
    </dsp:sp>
    <dsp:sp modelId="{2EF6F3F0-90C8-4647-BE2B-B16CA6A15D09}">
      <dsp:nvSpPr>
        <dsp:cNvPr id="0" name=""/>
        <dsp:cNvSpPr/>
      </dsp:nvSpPr>
      <dsp:spPr>
        <a:xfrm>
          <a:off x="1291083" y="418332"/>
          <a:ext cx="248310" cy="29047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200" kern="1200"/>
        </a:p>
      </dsp:txBody>
      <dsp:txXfrm>
        <a:off x="1291083" y="476427"/>
        <a:ext cx="173817" cy="174286"/>
      </dsp:txXfrm>
    </dsp:sp>
    <dsp:sp modelId="{08461D15-56D9-2546-A0DA-49163AC37BC5}">
      <dsp:nvSpPr>
        <dsp:cNvPr id="0" name=""/>
        <dsp:cNvSpPr/>
      </dsp:nvSpPr>
      <dsp:spPr>
        <a:xfrm>
          <a:off x="1642467" y="212187"/>
          <a:ext cx="1171277" cy="7027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Execute</a:t>
          </a:r>
        </a:p>
      </dsp:txBody>
      <dsp:txXfrm>
        <a:off x="1663050" y="232770"/>
        <a:ext cx="1130111" cy="661600"/>
      </dsp:txXfrm>
    </dsp:sp>
    <dsp:sp modelId="{F9DA2399-001D-6A4D-A3D2-D1CD816EC030}">
      <dsp:nvSpPr>
        <dsp:cNvPr id="0" name=""/>
        <dsp:cNvSpPr/>
      </dsp:nvSpPr>
      <dsp:spPr>
        <a:xfrm>
          <a:off x="2930872" y="418332"/>
          <a:ext cx="248310" cy="29047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200" kern="1200"/>
        </a:p>
      </dsp:txBody>
      <dsp:txXfrm>
        <a:off x="2930872" y="476427"/>
        <a:ext cx="173817" cy="174286"/>
      </dsp:txXfrm>
    </dsp:sp>
    <dsp:sp modelId="{5E6F6445-3B20-AE41-AAC7-D20DDD2C101B}">
      <dsp:nvSpPr>
        <dsp:cNvPr id="0" name=""/>
        <dsp:cNvSpPr/>
      </dsp:nvSpPr>
      <dsp:spPr>
        <a:xfrm>
          <a:off x="3282255" y="212187"/>
          <a:ext cx="1171277" cy="7027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Access Memory</a:t>
          </a:r>
        </a:p>
      </dsp:txBody>
      <dsp:txXfrm>
        <a:off x="3302838" y="232770"/>
        <a:ext cx="1130111" cy="661600"/>
      </dsp:txXfrm>
    </dsp:sp>
    <dsp:sp modelId="{3DD8994F-1A3A-B644-8FD1-45CA7616E41E}">
      <dsp:nvSpPr>
        <dsp:cNvPr id="0" name=""/>
        <dsp:cNvSpPr/>
      </dsp:nvSpPr>
      <dsp:spPr>
        <a:xfrm>
          <a:off x="4570660" y="418332"/>
          <a:ext cx="248310" cy="29047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200" kern="1200"/>
        </a:p>
      </dsp:txBody>
      <dsp:txXfrm>
        <a:off x="4570660" y="476427"/>
        <a:ext cx="173817" cy="174286"/>
      </dsp:txXfrm>
    </dsp:sp>
    <dsp:sp modelId="{13C7BDB6-82C2-AA41-92F2-8AD5E7BAED69}">
      <dsp:nvSpPr>
        <dsp:cNvPr id="0" name=""/>
        <dsp:cNvSpPr/>
      </dsp:nvSpPr>
      <dsp:spPr>
        <a:xfrm>
          <a:off x="4922043" y="212187"/>
          <a:ext cx="1171277" cy="7027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Commit</a:t>
          </a:r>
        </a:p>
      </dsp:txBody>
      <dsp:txXfrm>
        <a:off x="4942626" y="232770"/>
        <a:ext cx="1130111" cy="6616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A6C5A5C-AE39-B1EA-FC1A-1A28421F111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999C544-0D13-8CF0-29EF-86B08AB0116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006CB0-A2D0-8844-BCEF-52E043DDE42E}" type="datetimeFigureOut">
              <a:rPr lang="en-US" smtClean="0"/>
              <a:t>10/1/25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79940B-7868-D2A0-5104-52DEEE8F0E6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E7FFD4-EA44-1878-C00D-8F3EA63DBB7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89F18B-8E16-ED4D-854D-8FF358DC12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157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439BF3-6316-40F5-8F10-980B46B5A86B}" type="datetimeFigureOut">
              <a:rPr lang="en-US" smtClean="0"/>
              <a:t>10/1/25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E676A0-33B1-4B4B-B1AA-B0B917FCAA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40277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2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3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Hi everyone, I am Rahul. Today I am going to give you a comprehensive overview of my doctoral thesis, titled “...”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So, let’s get started ...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DF2200-637A-42DD-BD93-B45C1CFA40D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0550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[CLICK] First, we propose Pythia, a RL based hardware data prefetcher</a:t>
            </a:r>
          </a:p>
          <a:p>
            <a:endParaRPr lang="en-US" dirty="0"/>
          </a:p>
          <a:p>
            <a:r>
              <a:rPr lang="en-US" dirty="0"/>
              <a:t>[CLICK] Second, we propose Hermes, a perceptron-learning-based off-chip load prediction mechanism</a:t>
            </a:r>
          </a:p>
          <a:p>
            <a:endParaRPr lang="en-US" dirty="0"/>
          </a:p>
          <a:p>
            <a:r>
              <a:rPr lang="en-US" dirty="0"/>
              <a:t>[CLICK] Third, we propose Athena, a RL-based approach to coordinate prefetching and off-chip prediction</a:t>
            </a:r>
          </a:p>
          <a:p>
            <a:endParaRPr lang="en-US" dirty="0"/>
          </a:p>
          <a:p>
            <a:r>
              <a:rPr lang="en-US" dirty="0"/>
              <a:t>[CLICK] Fourth, we propose Constable, a safe load execution elimination technique by exploiting load instruction characteristics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3501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So, now let’s start with Pythia, which is a RL-based hardware data prefetcher.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7940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is data prefetching? It’s a well-explored technique that predicts </a:t>
            </a:r>
          </a:p>
          <a:p>
            <a:endParaRPr lang="en-US" dirty="0"/>
          </a:p>
          <a:p>
            <a:r>
              <a:rPr lang="en-US" dirty="0"/>
              <a:t>A prefetcher typically correlates access patterns ...</a:t>
            </a:r>
          </a:p>
          <a:p>
            <a:endParaRPr lang="en-US" dirty="0"/>
          </a:p>
          <a:p>
            <a:r>
              <a:rPr lang="en-US" dirty="0"/>
              <a:t>The key idea is: when the program feature repeats, the prefetcher ...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9012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Even though literature is rich with numerous prefetching techniques,</a:t>
            </a:r>
          </a:p>
          <a:p>
            <a:r>
              <a:rPr lang="en-US" dirty="0"/>
              <a:t>we observe three key limitations that significantly affects their effectiveness</a:t>
            </a:r>
          </a:p>
          <a:p>
            <a:endParaRPr lang="en-US" dirty="0"/>
          </a:p>
          <a:p>
            <a:r>
              <a:rPr lang="en-US" dirty="0"/>
              <a:t>[CLICK] First, most prior prefetchers rely on single ...</a:t>
            </a:r>
          </a:p>
          <a:p>
            <a:r>
              <a:rPr lang="en-US" dirty="0"/>
              <a:t>This rigidity limits dynamic adaptation across wide range of workloads</a:t>
            </a:r>
          </a:p>
          <a:p>
            <a:endParaRPr lang="en-US" dirty="0"/>
          </a:p>
          <a:p>
            <a:r>
              <a:rPr lang="en-US" dirty="0"/>
              <a:t>[CLICK] Second, many prior prefetchers lack inherent awareness to system-level feedback</a:t>
            </a:r>
          </a:p>
          <a:p>
            <a:r>
              <a:rPr lang="en-US" dirty="0"/>
              <a:t>which often harms performance in resource-constrained systems.</a:t>
            </a:r>
          </a:p>
          <a:p>
            <a:endParaRPr lang="en-US" dirty="0"/>
          </a:p>
          <a:p>
            <a:r>
              <a:rPr lang="en-US" dirty="0"/>
              <a:t>[CLICK] Third, they lack in-silicon customizability. Their rigid hardware design provides less opportunity</a:t>
            </a:r>
          </a:p>
          <a:p>
            <a:r>
              <a:rPr lang="en-US" dirty="0"/>
              <a:t>to customize ...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962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 alleviate these challenges, we aim to design a holistic prefetching framework that can</a:t>
            </a:r>
          </a:p>
          <a:p>
            <a:endParaRPr lang="en-US" dirty="0"/>
          </a:p>
          <a:p>
            <a:r>
              <a:rPr lang="en-US" dirty="0"/>
              <a:t>...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6430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Towards this, we propose Pythia, whose [CLICK] key idea is to formulate prefetching as a RL problem.</a:t>
            </a:r>
          </a:p>
          <a:p>
            <a:endParaRPr lang="en-US" dirty="0"/>
          </a:p>
          <a:p>
            <a:r>
              <a:rPr lang="en-US" dirty="0"/>
              <a:t>[CLICK] Pythia itself acts as the RL agent, whose goal is to ... by interacting with its environment which is </a:t>
            </a:r>
          </a:p>
          <a:p>
            <a:endParaRPr lang="en-US" dirty="0"/>
          </a:p>
          <a:p>
            <a:r>
              <a:rPr lang="en-US" dirty="0"/>
              <a:t>[CLICK] the processor ...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5790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Pythia extracts a set of program features from the current and past demand requests </a:t>
            </a:r>
          </a:p>
          <a:p>
            <a:r>
              <a:rPr lang="en-US" dirty="0"/>
              <a:t>and use it as a state information</a:t>
            </a:r>
          </a:p>
          <a:p>
            <a:endParaRPr lang="en-US" dirty="0"/>
          </a:p>
          <a:p>
            <a:r>
              <a:rPr lang="en-US" dirty="0"/>
              <a:t>[CLICK] to take a prefetch action. An action is a prefetch offset that it adds </a:t>
            </a:r>
          </a:p>
          <a:p>
            <a:r>
              <a:rPr lang="en-US" dirty="0"/>
              <a:t>to the current demand cacheline address to generate prefetch request.</a:t>
            </a:r>
          </a:p>
          <a:p>
            <a:endParaRPr lang="en-US" dirty="0"/>
          </a:p>
          <a:p>
            <a:r>
              <a:rPr lang="en-US" dirty="0"/>
              <a:t>[CLICK] For every generated prefetch request, Pythia gets a numerical reward from the environment</a:t>
            </a:r>
          </a:p>
          <a:p>
            <a:r>
              <a:rPr lang="en-US" dirty="0"/>
              <a:t>which evaluates the prefetch request under various system-level feedback.</a:t>
            </a:r>
          </a:p>
          <a:p>
            <a:endParaRPr lang="en-US" dirty="0"/>
          </a:p>
          <a:p>
            <a:r>
              <a:rPr lang="en-US" dirty="0"/>
              <a:t>Pythia uses this reward to learn correlation between the state and the action </a:t>
            </a:r>
          </a:p>
          <a:p>
            <a:r>
              <a:rPr lang="en-US" dirty="0"/>
              <a:t>to autonomously and adaptively generate prefetch requests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3477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evaluate Pythia using both trace-driven simulation and hardware prototyping [NEXT]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5953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33D35-060A-9FCC-92DC-62405FFE28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40FEA5-C7D5-7EAA-6C46-527994DB8B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9210EDF-7646-8A13-BC42-BD8BCBB9D2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using a wide rage of workloads and system configurations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F44CA7-DF06-E033-4EAC-B677D34190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5509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C27961-A157-BB24-4CAF-21FE12B4AA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385D472-9814-2FA2-E60E-4A6CA923C6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D15ED6-7297-6115-9A94-2400E9C529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Our evaluation infrastructure is fully-open sourced and artifact-evaluated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34AE20-97A1-0692-9741-129DCF9FA1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9895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 we know, many modern workloads from key application domains  </a:t>
            </a:r>
          </a:p>
          <a:p>
            <a:r>
              <a:rPr lang="en-US" dirty="0"/>
              <a:t>such as high-performance computing to genome sequencing exhibit massive data footprints [CLICK]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74587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5D963E-ABF3-4CD8-5886-7FC141FD61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5C19BDF-8BF0-C524-E0E8-405C4B037F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98AF69F-4F9F-0E4C-1758-564D6D28B0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Our evaluation shows that Pythia consistently outperforms multiple </a:t>
            </a:r>
          </a:p>
          <a:p>
            <a:r>
              <a:rPr lang="en-US" dirty="0"/>
              <a:t>prior state-of-the-art prefetchers </a:t>
            </a:r>
          </a:p>
          <a:p>
            <a:r>
              <a:rPr lang="en-US" dirty="0"/>
              <a:t>both in single-core and numerous multi-core configurations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79B545-2098-B81E-59AA-F12D82D3B1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6619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07753D-1104-BBD7-7B6B-CA5A5FF751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6372209-1646-114C-4FF1-11280EF41C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3D76C3-3F46-88D7-33A2-8C4586EBF8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Pythia also outperforms prior prefetchers across </a:t>
            </a:r>
          </a:p>
          <a:p>
            <a:r>
              <a:rPr lang="en-US" dirty="0"/>
              <a:t>a wide range of memory bandwidth configurations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92BFA5-08B0-75CE-40B0-8F73589E41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93302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Moreover, Pythia can be customized in silicon to provide further performance gains than baseline Pythia</a:t>
            </a:r>
          </a:p>
          <a:p>
            <a:endParaRPr lang="en-US" dirty="0"/>
          </a:p>
          <a:p>
            <a:r>
              <a:rPr lang="en-US" dirty="0"/>
              <a:t>[CLICK] and Pythia’s hardware architecture provides low-overhead ...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78096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Does this mean Pythia solve memory bottleneck?</a:t>
            </a:r>
          </a:p>
          <a:p>
            <a:endParaRPr lang="en-US" dirty="0"/>
          </a:p>
          <a:p>
            <a:r>
              <a:rPr lang="en-US" dirty="0"/>
              <a:t>The answer is no.</a:t>
            </a:r>
          </a:p>
          <a:p>
            <a:endParaRPr lang="en-US" dirty="0"/>
          </a:p>
          <a:p>
            <a:r>
              <a:rPr lang="en-US" dirty="0"/>
              <a:t>If we look into the loads that would have gone to off-chip main memory without Pythia,</a:t>
            </a:r>
          </a:p>
          <a:p>
            <a:r>
              <a:rPr lang="en-US" dirty="0"/>
              <a:t>we see that nearly half of them are successfully prefetched by Pythia.</a:t>
            </a:r>
          </a:p>
          <a:p>
            <a:endParaRPr lang="en-US" dirty="0"/>
          </a:p>
          <a:p>
            <a:r>
              <a:rPr lang="en-US" dirty="0"/>
              <a:t>[CLICK] but the remaining half are still going to off-chip.</a:t>
            </a:r>
          </a:p>
          <a:p>
            <a:endParaRPr lang="en-US" dirty="0"/>
          </a:p>
          <a:p>
            <a:r>
              <a:rPr lang="en-US" dirty="0"/>
              <a:t>[CLICK] So what to do with these loads that are still going off-chip?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96932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That brings us to our second contribution -- Hermes.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690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this work, we observe that, on-chip cache access latency ...</a:t>
            </a:r>
          </a:p>
          <a:p>
            <a:endParaRPr lang="en-US" dirty="0"/>
          </a:p>
          <a:p>
            <a:r>
              <a:rPr lang="en-US" dirty="0"/>
              <a:t>[CLICK] 40% of the stalls cycles caused by an off-chip load can be ...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13611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Thus, our goal in this work is to improve ...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59284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Towards this we propose Hermes, which is based on two key ideas...</a:t>
            </a:r>
          </a:p>
          <a:p>
            <a:endParaRPr lang="en-US" dirty="0"/>
          </a:p>
          <a:p>
            <a:r>
              <a:rPr lang="en-US" dirty="0"/>
              <a:t>[CLICK] First, Hermes predicts which ... early in the pipeline</a:t>
            </a:r>
          </a:p>
          <a:p>
            <a:endParaRPr lang="en-US" dirty="0"/>
          </a:p>
          <a:p>
            <a:r>
              <a:rPr lang="en-US" dirty="0"/>
              <a:t>[CLICK] Second, for those predicted off-chip requests, Hermes starts fetching ...</a:t>
            </a:r>
          </a:p>
          <a:p>
            <a:r>
              <a:rPr lang="en-US" dirty="0"/>
              <a:t>[CLICK] while also concurrently ...</a:t>
            </a:r>
          </a:p>
          <a:p>
            <a:endParaRPr lang="en-US" dirty="0"/>
          </a:p>
          <a:p>
            <a:r>
              <a:rPr lang="en-US" dirty="0"/>
              <a:t>[CLICK] By doing so, Hermes hides the on-chip cache access latency </a:t>
            </a:r>
          </a:p>
          <a:p>
            <a:r>
              <a:rPr lang="en-US" dirty="0"/>
              <a:t>under the shadow of main memory access latency</a:t>
            </a:r>
          </a:p>
          <a:p>
            <a:r>
              <a:rPr lang="en-US" dirty="0"/>
              <a:t>[CLICK] which in turn provides significant performance improvement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76235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 predict which loads are likely to go off-chip, Hermes employs the</a:t>
            </a:r>
          </a:p>
          <a:p>
            <a:r>
              <a:rPr lang="en-US" dirty="0"/>
              <a:t>first perceptron-based off-chip load predictor that adaptively learns ....</a:t>
            </a:r>
          </a:p>
          <a:p>
            <a:endParaRPr lang="en-US" dirty="0"/>
          </a:p>
          <a:p>
            <a:r>
              <a:rPr lang="en-US" dirty="0"/>
              <a:t>From a given demand request, Hermes extracts a set of program features to </a:t>
            </a:r>
            <a:r>
              <a:rPr lang="en-US" dirty="0" err="1"/>
              <a:t>retrive</a:t>
            </a:r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43407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Our simulation-based evaluation shows that Hermes provides ...</a:t>
            </a:r>
          </a:p>
          <a:p>
            <a:endParaRPr lang="en-US" dirty="0"/>
          </a:p>
          <a:p>
            <a:r>
              <a:rPr lang="en-US" dirty="0"/>
              <a:t>[CLICK] Hermes improves performance by itself, and also when added on top of ...</a:t>
            </a:r>
          </a:p>
          <a:p>
            <a:endParaRPr lang="en-US" dirty="0"/>
          </a:p>
          <a:p>
            <a:r>
              <a:rPr lang="en-US" dirty="0"/>
              <a:t>[CLICK] And Hermes’s performance benefits come at a modest overhead in storage and power consumption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9452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Which easily overwhelms the storage and retrieval capabilities of state-of-the-art memory systems</a:t>
            </a:r>
          </a:p>
          <a:p>
            <a:endParaRPr lang="en-US" dirty="0"/>
          </a:p>
          <a:p>
            <a:r>
              <a:rPr lang="en-US" dirty="0"/>
              <a:t>[CLICK] as a result, memory is, and likely will be, the key performance and energy bottleneck of computing systems.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14389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With that, we proposed two fundamentally-different speculative mechanisms </a:t>
            </a:r>
          </a:p>
          <a:p>
            <a:r>
              <a:rPr lang="en-US" dirty="0"/>
              <a:t>targeted towards the same memory bottleneck problem:</a:t>
            </a:r>
          </a:p>
          <a:p>
            <a:endParaRPr lang="en-US" dirty="0"/>
          </a:p>
          <a:p>
            <a:r>
              <a:rPr lang="en-US" dirty="0"/>
              <a:t>[CLICK] Pythia addresses memory bottleneck by predicting future memory addresses</a:t>
            </a:r>
          </a:p>
          <a:p>
            <a:endParaRPr lang="en-US" dirty="0"/>
          </a:p>
          <a:p>
            <a:r>
              <a:rPr lang="en-US" dirty="0"/>
              <a:t>[CLICK] whereas, Hermes addresses memory bottleneck by predicting which memory requests would go off-chip</a:t>
            </a:r>
          </a:p>
          <a:p>
            <a:endParaRPr lang="en-US" dirty="0"/>
          </a:p>
          <a:p>
            <a:r>
              <a:rPr lang="en-US" dirty="0"/>
              <a:t>Technically, these two techniques can be applied together in a system. </a:t>
            </a:r>
          </a:p>
          <a:p>
            <a:endParaRPr lang="en-US" dirty="0"/>
          </a:p>
          <a:p>
            <a:r>
              <a:rPr lang="en-US" dirty="0"/>
              <a:t>But then the question is [CLICK] how do they ...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42750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brings us to the third contribution of this thesis – Athena.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90249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this work, we observe that ...</a:t>
            </a:r>
          </a:p>
          <a:p>
            <a:endParaRPr lang="en-US" dirty="0"/>
          </a:p>
          <a:p>
            <a:r>
              <a:rPr lang="en-US" dirty="0"/>
              <a:t>[CLICK] off-chip prediction is a viable alternative ...</a:t>
            </a:r>
          </a:p>
          <a:p>
            <a:r>
              <a:rPr lang="en-US" dirty="0"/>
              <a:t>especially in memory ... </a:t>
            </a:r>
          </a:p>
          <a:p>
            <a:endParaRPr lang="en-US" dirty="0"/>
          </a:p>
          <a:p>
            <a:r>
              <a:rPr lang="en-US" dirty="0"/>
              <a:t>[CLICK] Yet, naively combining both of these mechanisms is not beneficial,</a:t>
            </a:r>
          </a:p>
          <a:p>
            <a:r>
              <a:rPr lang="en-US" dirty="0"/>
              <a:t>especially in bandwidth-constrained systems, where enabling both mechanism often negates ...</a:t>
            </a:r>
          </a:p>
          <a:p>
            <a:endParaRPr lang="en-US" dirty="0"/>
          </a:p>
          <a:p>
            <a:r>
              <a:rPr lang="en-US" dirty="0"/>
              <a:t>[CLICK] and existing coordination mechanism either lack flexibility </a:t>
            </a:r>
          </a:p>
          <a:p>
            <a:r>
              <a:rPr lang="en-US" dirty="0"/>
              <a:t>in a sense that they cannot coordinate an off-chip predictor </a:t>
            </a:r>
          </a:p>
          <a:p>
            <a:r>
              <a:rPr lang="en-US" dirty="0"/>
              <a:t>in presence of multiple prefetchers scattered throughout the cache hierarchy,</a:t>
            </a:r>
          </a:p>
          <a:p>
            <a:r>
              <a:rPr lang="en-US" dirty="0"/>
              <a:t>or they leave a substantial room for performance improvement behind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43044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Thus, our goal in this work is to design ...</a:t>
            </a:r>
          </a:p>
          <a:p>
            <a:endParaRPr lang="en-US" dirty="0"/>
          </a:p>
          <a:p>
            <a:r>
              <a:rPr lang="en-US" dirty="0"/>
              <a:t>autonomously ...</a:t>
            </a:r>
          </a:p>
          <a:p>
            <a:endParaRPr lang="en-US" dirty="0"/>
          </a:p>
          <a:p>
            <a:r>
              <a:rPr lang="en-US" dirty="0"/>
              <a:t>to deliver ...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17898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Towards this, we propose Athena, whose key idea is to ...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04774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Athena itself acts as the RL agent whose </a:t>
            </a:r>
          </a:p>
          <a:p>
            <a:endParaRPr lang="en-US" dirty="0"/>
          </a:p>
          <a:p>
            <a:r>
              <a:rPr lang="en-US" dirty="0"/>
              <a:t>[CLICK] goal is to autonomously ...</a:t>
            </a:r>
          </a:p>
          <a:p>
            <a:endParaRPr lang="en-US" dirty="0"/>
          </a:p>
          <a:p>
            <a:r>
              <a:rPr lang="en-US" dirty="0"/>
              <a:t>[CLICK] by interacting with the environment which is ...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61321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At the end of every epoch, which is a fixed number of committed instructions ...</a:t>
            </a:r>
          </a:p>
          <a:p>
            <a:endParaRPr lang="en-US" dirty="0"/>
          </a:p>
          <a:p>
            <a:r>
              <a:rPr lang="en-US" dirty="0"/>
              <a:t>[CLICK] Athena extracts a set of system-level features such as ..</a:t>
            </a:r>
          </a:p>
          <a:p>
            <a:r>
              <a:rPr lang="en-US" dirty="0"/>
              <a:t>and use it as a state information</a:t>
            </a:r>
          </a:p>
          <a:p>
            <a:endParaRPr lang="en-US" dirty="0"/>
          </a:p>
          <a:p>
            <a:r>
              <a:rPr lang="en-US" dirty="0"/>
              <a:t>[CLICK] to take a coordination action. An action in this case is </a:t>
            </a:r>
          </a:p>
          <a:p>
            <a:r>
              <a:rPr lang="en-US" dirty="0"/>
              <a:t>not only to determine which mechanism to enable, but also how much aggressiveness a mechanism should be enabled with.</a:t>
            </a:r>
          </a:p>
          <a:p>
            <a:endParaRPr lang="en-US" dirty="0"/>
          </a:p>
          <a:p>
            <a:r>
              <a:rPr lang="en-US" dirty="0"/>
              <a:t>[CLICK] At the end of the epoch, the environment provides a numerical reward to Athena </a:t>
            </a:r>
          </a:p>
          <a:p>
            <a:r>
              <a:rPr lang="en-US" dirty="0"/>
              <a:t>that incorporates the change in system-level telemetry, that are directly affected by Athena’s actions (such as change in IPC), </a:t>
            </a:r>
          </a:p>
          <a:p>
            <a:r>
              <a:rPr lang="en-US" dirty="0"/>
              <a:t>but also, telemetry that are seemingly uncorrelated to Athena’s action (such as change in number of load instructions).</a:t>
            </a:r>
          </a:p>
          <a:p>
            <a:br>
              <a:rPr lang="en-US" dirty="0"/>
            </a:br>
            <a:r>
              <a:rPr lang="en-US" dirty="0"/>
              <a:t>[This is to ensure that Athena not only learns from the impact of its own actions,</a:t>
            </a:r>
          </a:p>
          <a:p>
            <a:r>
              <a:rPr lang="en-US" dirty="0"/>
              <a:t>but also from the change in the program phase behavior.]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11016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evaluate Athena in coordinating multiple types of prefetcher and off-chip predictors</a:t>
            </a:r>
          </a:p>
          <a:p>
            <a:r>
              <a:rPr lang="en-US" dirty="0"/>
              <a:t>under a wide range of workloads and system configurations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04339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Our evaluation shows that, across a wide range of system configuration </a:t>
            </a:r>
          </a:p>
          <a:p>
            <a:r>
              <a:rPr lang="en-US" dirty="0"/>
              <a:t>with different number of prefetchers at different cache levels</a:t>
            </a:r>
          </a:p>
          <a:p>
            <a:endParaRPr lang="en-US" dirty="0"/>
          </a:p>
          <a:p>
            <a:r>
              <a:rPr lang="en-US" dirty="0"/>
              <a:t>[CLICK] Consistently outperforms  [CLICK] in all system configurations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91236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Moreover, Athena provides consistent performance benefit ...</a:t>
            </a:r>
          </a:p>
          <a:p>
            <a:endParaRPr lang="en-US" dirty="0"/>
          </a:p>
          <a:p>
            <a:r>
              <a:rPr lang="en-US" dirty="0"/>
              <a:t>[CLICK] all while incurring a modest storage overhead.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6394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0DB79F-775B-18C6-D590-0C1ABB61E3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A7F015-0A90-C87D-C8D3-3F6A47A147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F1C0FC8-725A-75CD-E0AE-28C5287FDD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Researchers have proposed numerous microarchitectural techniques to address..</a:t>
            </a:r>
          </a:p>
          <a:p>
            <a:endParaRPr lang="en-US" dirty="0"/>
          </a:p>
          <a:p>
            <a:r>
              <a:rPr lang="en-US" dirty="0"/>
              <a:t>that have constantly pushed the performance and energy efficiency of modern high-performance processors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0ECE7D-6E7A-1CA4-A287-CC25C5C042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38920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With that, we look three proposals in this thesis, </a:t>
            </a:r>
          </a:p>
          <a:p>
            <a:endParaRPr lang="en-US" dirty="0"/>
          </a:p>
          <a:p>
            <a:r>
              <a:rPr lang="en-US" dirty="0"/>
              <a:t>[CLICK] Pythia, Hermes, and Athena - all of which aim to alleviate memory bottleneck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[CLICK] by finding inefficiencies at the memory hierarchy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2762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But inefficiencies also arise inside the core’s execution. </a:t>
            </a:r>
          </a:p>
          <a:p>
            <a:endParaRPr lang="en-US" dirty="0"/>
          </a:p>
          <a:p>
            <a:r>
              <a:rPr lang="en-US" dirty="0"/>
              <a:t>Addressing these inefficiencies can also help in alleviating memory bottleneck.</a:t>
            </a:r>
          </a:p>
          <a:p>
            <a:endParaRPr lang="en-US" dirty="0"/>
          </a:p>
          <a:p>
            <a:r>
              <a:rPr lang="en-US" dirty="0"/>
              <a:t>That brings us to our fourth contribution – Constable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41271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this work we observe that</a:t>
            </a:r>
          </a:p>
          <a:p>
            <a:endParaRPr lang="en-US" dirty="0"/>
          </a:p>
          <a:p>
            <a:r>
              <a:rPr lang="en-US" dirty="0"/>
              <a:t>[CLICK] a large fraction of load instructions executed by the processor </a:t>
            </a:r>
            <a:r>
              <a:rPr lang="en-US" dirty="0" err="1"/>
              <a:t>infact</a:t>
            </a:r>
            <a:r>
              <a:rPr lang="en-US" dirty="0"/>
              <a:t> fetches ...</a:t>
            </a:r>
          </a:p>
          <a:p>
            <a:r>
              <a:rPr lang="en-US" dirty="0"/>
              <a:t>prior techniques like ... do not fully exploit this data characteristics ...</a:t>
            </a:r>
          </a:p>
          <a:p>
            <a:endParaRPr lang="en-US" dirty="0"/>
          </a:p>
          <a:p>
            <a:r>
              <a:rPr lang="en-US" dirty="0"/>
              <a:t>[CLICK] We show that these loads cause significant loss in instruction-level parallelism </a:t>
            </a:r>
          </a:p>
          <a:p>
            <a:r>
              <a:rPr lang="en-US" dirty="0"/>
              <a:t>due to sheer resource dependence even in presence of sophisticated techniques like LVP and MRN</a:t>
            </a:r>
          </a:p>
          <a:p>
            <a:endParaRPr lang="en-US" dirty="0"/>
          </a:p>
          <a:p>
            <a:r>
              <a:rPr lang="en-US" dirty="0"/>
              <a:t>[CLICK] Mitigating both the data and resource dependence on these loads ...</a:t>
            </a:r>
          </a:p>
          <a:p>
            <a:r>
              <a:rPr lang="en-US" dirty="0"/>
              <a:t>has double potential performance benefit than just breaking their data dependence.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69712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Thus our goal in this work is to ...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44986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Towards this we propose Constable,</a:t>
            </a:r>
          </a:p>
          <a:p>
            <a:endParaRPr lang="en-US" dirty="0"/>
          </a:p>
          <a:p>
            <a:r>
              <a:rPr lang="en-US" dirty="0"/>
              <a:t>which is based on a simple key insight that if there are two successive dynamic instances </a:t>
            </a:r>
          </a:p>
          <a:p>
            <a:r>
              <a:rPr lang="en-US" dirty="0"/>
              <a:t>X1 and X2 of a load instruction,</a:t>
            </a:r>
          </a:p>
          <a:p>
            <a:endParaRPr lang="en-US" dirty="0"/>
          </a:p>
          <a:p>
            <a:r>
              <a:rPr lang="en-US" dirty="0"/>
              <a:t>[CLICK] then X2 will fetch... if:</a:t>
            </a:r>
          </a:p>
          <a:p>
            <a:endParaRPr lang="en-US" dirty="0"/>
          </a:p>
          <a:p>
            <a:r>
              <a:rPr lang="en-US" dirty="0"/>
              <a:t>[CLICK] None of the ...</a:t>
            </a:r>
          </a:p>
          <a:p>
            <a:endParaRPr lang="en-US" dirty="0"/>
          </a:p>
          <a:p>
            <a:r>
              <a:rPr lang="en-US" dirty="0"/>
              <a:t>[CLICK] No store or snoop ...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47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68124391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Constable is based on a simple key insight that if there are two successive dynamic instances </a:t>
            </a:r>
          </a:p>
          <a:p>
            <a:r>
              <a:rPr lang="en-US" dirty="0"/>
              <a:t>X1 and X2 of a load instruction,</a:t>
            </a:r>
          </a:p>
          <a:p>
            <a:endParaRPr lang="en-US" dirty="0"/>
          </a:p>
          <a:p>
            <a:r>
              <a:rPr lang="en-US" dirty="0"/>
              <a:t>[CLICK] then X2 will fetch... if:</a:t>
            </a:r>
          </a:p>
          <a:p>
            <a:endParaRPr lang="en-US" dirty="0"/>
          </a:p>
          <a:p>
            <a:r>
              <a:rPr lang="en-US" dirty="0"/>
              <a:t>[CLICK] None of the ...</a:t>
            </a:r>
          </a:p>
          <a:p>
            <a:endParaRPr lang="en-US" dirty="0"/>
          </a:p>
          <a:p>
            <a:r>
              <a:rPr lang="en-US" dirty="0"/>
              <a:t>[CLICK] No store or snoop ...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48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13924976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Based on this insight, Constable works on two key steps:</a:t>
            </a:r>
          </a:p>
          <a:p>
            <a:endParaRPr lang="en-US" dirty="0"/>
          </a:p>
          <a:p>
            <a:r>
              <a:rPr lang="en-US" dirty="0"/>
              <a:t>[CLICK] First, Constable dynamically identifies ...</a:t>
            </a:r>
          </a:p>
          <a:p>
            <a:endParaRPr lang="en-US" dirty="0"/>
          </a:p>
          <a:p>
            <a:r>
              <a:rPr lang="en-US" dirty="0"/>
              <a:t>[CLICK] For every likely-stable load, Constable tracks modifications ...</a:t>
            </a:r>
          </a:p>
          <a:p>
            <a:endParaRPr lang="en-US" dirty="0"/>
          </a:p>
          <a:p>
            <a:r>
              <a:rPr lang="en-US" dirty="0"/>
              <a:t>[CLICK] and eliminates their execution until there is a write ...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49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59765566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Our extensive evaluation with an industry-grade simulator shows that:</a:t>
            </a:r>
          </a:p>
          <a:p>
            <a:endParaRPr lang="en-US" dirty="0"/>
          </a:p>
          <a:p>
            <a:r>
              <a:rPr lang="en-US" dirty="0"/>
              <a:t>[CLICK] Constable provides ... over a SOTA processor that already employs </a:t>
            </a:r>
          </a:p>
          <a:p>
            <a:r>
              <a:rPr lang="en-US" dirty="0"/>
              <a:t>the SOTA LVP and memory renaming ... both in no SMT ...</a:t>
            </a:r>
          </a:p>
          <a:p>
            <a:endParaRPr lang="en-US" dirty="0"/>
          </a:p>
          <a:p>
            <a:r>
              <a:rPr lang="en-US" dirty="0"/>
              <a:t>[CLICK] On top of improving performance, Constable also improves ...</a:t>
            </a:r>
          </a:p>
          <a:p>
            <a:r>
              <a:rPr lang="en-US" dirty="0"/>
              <a:t>which in turn reduces the dynamic power consumption of the system...</a:t>
            </a:r>
          </a:p>
          <a:p>
            <a:endParaRPr lang="en-US" dirty="0"/>
          </a:p>
          <a:p>
            <a:r>
              <a:rPr lang="en-US" dirty="0"/>
              <a:t>[CLICK] all while incurring a modest storage and area overhead ...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74424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 put together everything that we have discussed till now...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25305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started with a hypothesis that by enabling microarchitecture ...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9428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924786-4F29-27D2-4B5C-FD073394AD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D8BAED-5C68-6BC6-550C-070759EAB4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1A7BA0-7AE0-686D-5756-4C8D3C94B9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However, we observe that:</a:t>
            </a:r>
          </a:p>
          <a:p>
            <a:endParaRPr lang="en-US" dirty="0"/>
          </a:p>
          <a:p>
            <a:r>
              <a:rPr lang="en-US" dirty="0"/>
              <a:t>[CLICK] even though modern microarchitectures observe </a:t>
            </a:r>
          </a:p>
          <a:p>
            <a:r>
              <a:rPr lang="en-US" dirty="0"/>
              <a:t>a large amount of application data as well as system-generated data during their course of operation</a:t>
            </a:r>
          </a:p>
          <a:p>
            <a:endParaRPr lang="en-US" dirty="0"/>
          </a:p>
          <a:p>
            <a:r>
              <a:rPr lang="en-US" dirty="0"/>
              <a:t>[CLICK] the decisions they make online are often agnostic to the data they observe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4FAFA2-7C9A-40DE-24D5-0DCBA8633C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3381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7B498-71B6-BCC1-1F5D-E130934F20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FA4A9F-E326-05C4-2979-7A3BA5E817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69FE20C-771E-5AC7-887E-DE8D0830F6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[CLICK] First, we propose Pythia, a RL based hardware data prefetcher</a:t>
            </a:r>
          </a:p>
          <a:p>
            <a:endParaRPr lang="en-US" dirty="0"/>
          </a:p>
          <a:p>
            <a:r>
              <a:rPr lang="en-US" dirty="0"/>
              <a:t>[CLICK] Second, we propose Hermes, a perceptron-learning-based off-chip load prediction mechanism</a:t>
            </a:r>
          </a:p>
          <a:p>
            <a:endParaRPr lang="en-US" dirty="0"/>
          </a:p>
          <a:p>
            <a:r>
              <a:rPr lang="en-US" dirty="0"/>
              <a:t>[CLICK] Third, we propose Athena, a RL-based approach to coordinate prefetching and off-chip prediction</a:t>
            </a:r>
          </a:p>
          <a:p>
            <a:endParaRPr lang="en-US" dirty="0"/>
          </a:p>
          <a:p>
            <a:r>
              <a:rPr lang="en-US" dirty="0"/>
              <a:t>[CLICK] Fourth, we propose Constable, a safe load execution elimination technique by exploiting load instruction characteristics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79F8A4-5270-A0AF-BD9F-3FFC4FA7EC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308524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where Pythia, Hermes, and Athena in unison exemplifies techniques </a:t>
            </a:r>
          </a:p>
          <a:p>
            <a:r>
              <a:rPr lang="en-US" dirty="0"/>
              <a:t>that uses machine learning to adapt ...</a:t>
            </a:r>
          </a:p>
          <a:p>
            <a:endParaRPr lang="en-US" dirty="0"/>
          </a:p>
          <a:p>
            <a:r>
              <a:rPr lang="en-US" dirty="0"/>
              <a:t>whereas Constable exemplifies technique that exploits </a:t>
            </a:r>
          </a:p>
          <a:p>
            <a:r>
              <a:rPr lang="en-US" dirty="0"/>
              <a:t>new data characteristics to tailor microarchitectural decisions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681068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All four techniques significantly improve</a:t>
            </a:r>
          </a:p>
          <a:p>
            <a:r>
              <a:rPr lang="en-US" dirty="0"/>
              <a:t>the performance and/or energy efficiency over their respective SOTA mechanisms,</a:t>
            </a:r>
          </a:p>
          <a:p>
            <a:endParaRPr lang="en-US" dirty="0"/>
          </a:p>
          <a:p>
            <a:r>
              <a:rPr lang="en-US" dirty="0"/>
              <a:t>thus, quantitatively substantiating the central statement of the thesis.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245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D140E8-704A-5FA2-E24B-0A0B7C79F8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387B8E8-AEA2-9DE7-87F7-8CCF2010C9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76AF2B-CECF-94B0-CFD3-4F1E14F860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started with a hypothesis that by enabling microarchitecture ...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FD4DD3-0499-AE4D-D2A6-2C9D5405BC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503952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That said, the ML-driven and data-aware design principles advocated in this thesis</a:t>
            </a:r>
          </a:p>
          <a:p>
            <a:r>
              <a:rPr lang="en-US" dirty="0"/>
              <a:t>can be extended to many other microarchitectural decision making beyond what we have demonstrated. </a:t>
            </a:r>
          </a:p>
          <a:p>
            <a:endParaRPr lang="en-US" dirty="0"/>
          </a:p>
          <a:p>
            <a:r>
              <a:rPr lang="en-US" dirty="0"/>
              <a:t>[CLICK] We can extend these principles to other mechanisms employed in general-purpose processors, such as ...</a:t>
            </a:r>
          </a:p>
          <a:p>
            <a:endParaRPr lang="en-US" dirty="0"/>
          </a:p>
          <a:p>
            <a:r>
              <a:rPr lang="en-US" dirty="0"/>
              <a:t>[CLICK] The same design principles can also be expanded beyond general-purpose processors, such as ...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563386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brings me to the last part of the presentation...</a:t>
            </a:r>
          </a:p>
          <a:p>
            <a:endParaRPr lang="en-US" dirty="0"/>
          </a:p>
          <a:p>
            <a:r>
              <a:rPr lang="en-US" dirty="0"/>
              <a:t>I am thankful to contribute to many other interesting projects beyond what contribute to my thesis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915758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thesis won’t be possible without the help from numerous people, ....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743149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CBD913-430F-D0B6-0183-4D5C396B4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DC91C5-6D7B-30C2-AFF5-8AC3101815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D68662F-8782-34F5-B415-B00A58DBEA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thesis won’t be possible without the help from numerous people, ....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DA9D12-5FA4-0254-E2AD-F3221443DB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773336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3AC729-9114-4D3B-6A6C-0FCA91BB0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B9EC1C-C575-7143-76F2-9AD52ACB3C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58CE6B7-FAFE-A729-064C-F43B3E8B36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This concludes my talk...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 will be happy to take questions...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911D1F-EFE0-04C8-2342-C3853DF126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DF2200-637A-42DD-BD93-B45C1CFA40DE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276103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Due to the use of a single program feature for prefetch prediction, a prefetcher typically provides performance benefits …</a:t>
            </a:r>
          </a:p>
          <a:p>
            <a:r>
              <a:rPr lang="en-US" dirty="0"/>
              <a:t>In other types of workloads, the same prefetcher fails to provide performance gains.</a:t>
            </a:r>
          </a:p>
          <a:p>
            <a:endParaRPr lang="en-US" dirty="0"/>
          </a:p>
          <a:p>
            <a:r>
              <a:rPr lang="en-US" dirty="0"/>
              <a:t>To illustrate this [CLICK], we show the coverage, overprediction, and performance improvement of two prior prefetchers SPP and Bingo for six sample workloads.</a:t>
            </a:r>
          </a:p>
          <a:p>
            <a:r>
              <a:rPr lang="en-US" dirty="0"/>
              <a:t>The top figure shows …</a:t>
            </a:r>
          </a:p>
          <a:p>
            <a:r>
              <a:rPr lang="en-US" dirty="0"/>
              <a:t>The bottom figure shows …</a:t>
            </a:r>
          </a:p>
          <a:p>
            <a:endParaRPr lang="en-US" dirty="0"/>
          </a:p>
          <a:p>
            <a:r>
              <a:rPr lang="en-US" dirty="0"/>
              <a:t>As we can see, for workloads like [CLICK], … Bingo performs better than SPP, as the program feature exploited by Bingo has stronger correlation with the access pattern than SPP.</a:t>
            </a:r>
          </a:p>
          <a:p>
            <a:r>
              <a:rPr lang="en-US" dirty="0"/>
              <a:t>On the other hand, for workloads like … [CLICK], SPP’s program feature provides better correlation, and thus performs better than Bingo.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44AB11-ED51-4041-ABF3-98774B656127}" type="slidenum">
              <a:rPr kumimoji="0" lang="en-C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72</a:t>
            </a:fld>
            <a:endParaRPr kumimoji="0" lang="en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48405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E7B050-010E-B25C-6D1D-0A9CAE1F01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E66533E-F59D-127D-8DA2-33A4672D85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9517947-1B31-20E6-9846-D6C0636D12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this thesis, we demonstrate two concrete cases of data-agnostic behavior:</a:t>
            </a:r>
          </a:p>
          <a:p>
            <a:endParaRPr lang="en-US" dirty="0"/>
          </a:p>
          <a:p>
            <a:r>
              <a:rPr lang="en-US" dirty="0"/>
              <a:t>[CLICK] First, we show that many microarchitectural techniques have limited adaptation capability to the observed data</a:t>
            </a:r>
          </a:p>
          <a:p>
            <a:r>
              <a:rPr lang="en-US" dirty="0"/>
              <a:t>Essentially, they make decision based on  ...</a:t>
            </a:r>
          </a:p>
          <a:p>
            <a:endParaRPr lang="en-US" dirty="0"/>
          </a:p>
          <a:p>
            <a:r>
              <a:rPr lang="en-US" dirty="0"/>
              <a:t>[CLICK] Second, we show that many microarchitectural techniques </a:t>
            </a:r>
          </a:p>
          <a:p>
            <a:r>
              <a:rPr lang="en-US" dirty="0"/>
              <a:t>do not fully exploit or often outright disregard </a:t>
            </a:r>
          </a:p>
          <a:p>
            <a:r>
              <a:rPr lang="en-US" dirty="0"/>
              <a:t>diverse ... such as ...</a:t>
            </a:r>
          </a:p>
          <a:p>
            <a:endParaRPr lang="en-US" dirty="0"/>
          </a:p>
          <a:p>
            <a:r>
              <a:rPr lang="en-US" dirty="0"/>
              <a:t>We observe that this data-agnostic behavior significantly limit the effectiveness of many state-of-the-art techniques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1AC59F-9504-A461-29E6-3A095BF4F9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767597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second shortcoming is that, all prior prefetchers have …, which often leads to …</a:t>
            </a:r>
          </a:p>
          <a:p>
            <a:endParaRPr lang="en-US" dirty="0"/>
          </a:p>
          <a:p>
            <a:r>
              <a:rPr lang="en-US" dirty="0"/>
              <a:t>To illustrate this, let revisit the previous figure and focus on Bingo’s performance in PARSEC-</a:t>
            </a:r>
            <a:r>
              <a:rPr lang="en-US" dirty="0" err="1"/>
              <a:t>Canneal</a:t>
            </a:r>
            <a:r>
              <a:rPr lang="en-US" dirty="0"/>
              <a:t> and </a:t>
            </a:r>
            <a:r>
              <a:rPr lang="en-US" dirty="0" err="1"/>
              <a:t>Ligra</a:t>
            </a:r>
            <a:r>
              <a:rPr lang="en-US" dirty="0"/>
              <a:t>-CC.</a:t>
            </a:r>
          </a:p>
          <a:p>
            <a:endParaRPr lang="en-US" dirty="0"/>
          </a:p>
          <a:p>
            <a:r>
              <a:rPr lang="en-US" dirty="0"/>
              <a:t>Bingo in </a:t>
            </a:r>
            <a:r>
              <a:rPr lang="en-US" dirty="0" err="1"/>
              <a:t>Ligra</a:t>
            </a:r>
            <a:r>
              <a:rPr lang="en-US" dirty="0"/>
              <a:t>-CC has similar coverage to PARSEC-</a:t>
            </a:r>
            <a:r>
              <a:rPr lang="en-US" dirty="0" err="1"/>
              <a:t>Canneal</a:t>
            </a:r>
            <a:r>
              <a:rPr lang="en-US" dirty="0"/>
              <a:t> with significantly …</a:t>
            </a:r>
          </a:p>
          <a:p>
            <a:endParaRPr lang="en-US" dirty="0"/>
          </a:p>
          <a:p>
            <a:r>
              <a:rPr lang="en-US" dirty="0"/>
              <a:t>The reason is that, in baseline without prefetching, </a:t>
            </a:r>
            <a:r>
              <a:rPr lang="en-US" dirty="0" err="1"/>
              <a:t>Ligra</a:t>
            </a:r>
            <a:r>
              <a:rPr lang="en-US" dirty="0"/>
              <a:t>-CC consumes much higher main memory …</a:t>
            </a:r>
          </a:p>
          <a:p>
            <a:r>
              <a:rPr lang="en-US" dirty="0"/>
              <a:t>As a result, even a smaller amount of overprediction hurts more performance in </a:t>
            </a:r>
            <a:r>
              <a:rPr lang="en-US" dirty="0" err="1"/>
              <a:t>Ligra</a:t>
            </a:r>
            <a:r>
              <a:rPr lang="en-US" dirty="0"/>
              <a:t>-CC than in PARSEC-</a:t>
            </a:r>
            <a:r>
              <a:rPr lang="en-US" dirty="0" err="1"/>
              <a:t>Canneal</a:t>
            </a:r>
            <a:r>
              <a:rPr lang="en-US" dirty="0"/>
              <a:t>. </a:t>
            </a:r>
          </a:p>
          <a:p>
            <a:r>
              <a:rPr lang="en-US" dirty="0"/>
              <a:t>This is only happening as Bingo does not take its undesirable effects into account while prefetching. </a:t>
            </a:r>
          </a:p>
          <a:p>
            <a:endParaRPr lang="en-US" dirty="0"/>
          </a:p>
          <a:p>
            <a:r>
              <a:rPr lang="en-US" dirty="0"/>
              <a:t>Thus the key takeaway is that, [CLICK] 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44AB11-ED51-4041-ABF3-98774B656127}" type="slidenum">
              <a:rPr kumimoji="0" lang="en-C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73</a:t>
            </a:fld>
            <a:endParaRPr kumimoji="0" lang="en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8610175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third key shortcoming is that, all prior prefetcher lack in-silicon customizability.</a:t>
            </a:r>
          </a:p>
          <a:p>
            <a:r>
              <a:rPr lang="en-US" dirty="0"/>
              <a:t>These prefetchers statically selects the feature to exploit at design time and design a rigid hardware to specifically …</a:t>
            </a:r>
          </a:p>
          <a:p>
            <a:endParaRPr lang="en-US" dirty="0"/>
          </a:p>
          <a:p>
            <a:r>
              <a:rPr lang="en-US" dirty="0"/>
              <a:t>[CLICK] There is no way …</a:t>
            </a:r>
          </a:p>
          <a:p>
            <a:endParaRPr lang="en-US" dirty="0"/>
          </a:p>
          <a:p>
            <a:r>
              <a:rPr lang="en-US" dirty="0"/>
              <a:t>In order to exploit a new program feature, architects need to design a prefetcher from scratch …</a:t>
            </a:r>
          </a:p>
          <a:p>
            <a:endParaRPr lang="en-US" dirty="0"/>
          </a:p>
          <a:p>
            <a:r>
              <a:rPr lang="en-US" dirty="0"/>
              <a:t>[CLICK] and this cycle goes on for every new prefetcher. This wastes precious design time and human resource.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44AB11-ED51-4041-ABF3-98774B656127}" type="slidenum">
              <a:rPr kumimoji="0" lang="en-C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74</a:t>
            </a:fld>
            <a:endParaRPr kumimoji="0" lang="en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7461631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44AB11-ED51-4041-ABF3-98774B656127}" type="slidenum">
              <a:rPr kumimoji="0" lang="en-C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84</a:t>
            </a:fld>
            <a:endParaRPr kumimoji="0" lang="en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9987501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Now let me give you a brief overview of Hermes.</a:t>
            </a:r>
          </a:p>
          <a:p>
            <a:r>
              <a:rPr lang="en-US" dirty="0"/>
              <a:t>This is how a traditional cache hierarchy looks like in today’s processor.</a:t>
            </a:r>
          </a:p>
          <a:p>
            <a:r>
              <a:rPr lang="en-US" dirty="0"/>
              <a:t>[CLICK] And this is how the memory latency timeline looks like for an off-chip load in the baseline system</a:t>
            </a:r>
          </a:p>
          <a:p>
            <a:r>
              <a:rPr lang="en-US" dirty="0"/>
              <a:t>[CLICK] If the ROB has a latency tolerance limit up till here, the processor stalls for the remaining cycles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44AB11-ED51-4041-ABF3-98774B656127}" type="slidenum">
              <a:rPr kumimoji="0" lang="en-C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101</a:t>
            </a:fld>
            <a:endParaRPr kumimoji="0" lang="en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4242901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Now Hermes employs an off-chip predictor named POPET.</a:t>
            </a:r>
          </a:p>
          <a:p>
            <a:r>
              <a:rPr lang="en-US" dirty="0"/>
              <a:t>[CLICK] For every load generated in the core, Hermes consults POPET to predict whether this load would go off-chip or not</a:t>
            </a:r>
          </a:p>
          <a:p>
            <a:r>
              <a:rPr lang="en-US" dirty="0"/>
              <a:t>[CLICK] If the load is predicted to go off-chip, Hermes waits for the address translation to finish, which happens in parallel with L1 cache access</a:t>
            </a:r>
          </a:p>
          <a:p>
            <a:r>
              <a:rPr lang="en-US" dirty="0"/>
              <a:t>[CLICK] And then issues a speculative memory request, which we call a Hermes request, </a:t>
            </a:r>
          </a:p>
          <a:p>
            <a:r>
              <a:rPr lang="en-US" dirty="0"/>
              <a:t>directly to the main memory controller to start fetching the data from the main memory,</a:t>
            </a:r>
          </a:p>
          <a:p>
            <a:r>
              <a:rPr lang="en-US" dirty="0"/>
              <a:t>While also concurrently accessing the cache hierarchy for such a load.</a:t>
            </a:r>
          </a:p>
          <a:p>
            <a:r>
              <a:rPr lang="en-US" dirty="0"/>
              <a:t>[CLICK] If the off-chip prediction is correct, the load would eventually miss the LLC and arrive at the memory controller</a:t>
            </a:r>
          </a:p>
          <a:p>
            <a:r>
              <a:rPr lang="en-US" dirty="0"/>
              <a:t>Where it will simply wait for the ongoing Hermes request to finish, thus hiding the entire cache access latency from its critical path.</a:t>
            </a:r>
          </a:p>
          <a:p>
            <a:r>
              <a:rPr lang="en-US" dirty="0"/>
              <a:t>Once the data returns from the main memory, Hermes returns the data to the core [CLICK], </a:t>
            </a:r>
          </a:p>
          <a:p>
            <a:r>
              <a:rPr lang="en-US" dirty="0"/>
              <a:t>Thus, saving the precious stall cycles induced by the off-chip load [CLICK], which in turn provides performance benefit.</a:t>
            </a:r>
          </a:p>
          <a:p>
            <a:r>
              <a:rPr lang="en-US" dirty="0"/>
              <a:t>[CLICK] Hermes trains POPET when the data finally returns to the core, closing the feedback loop.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44AB11-ED51-4041-ABF3-98774B656127}" type="slidenum">
              <a:rPr kumimoji="0" lang="en-C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102</a:t>
            </a:fld>
            <a:endParaRPr kumimoji="0" lang="en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6127792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Now let’s discuss how to design this off-chip predictor.</a:t>
            </a:r>
          </a:p>
          <a:p>
            <a:r>
              <a:rPr lang="en-US" dirty="0"/>
              <a:t>So, there are multiple prior works that can be used either directly or with small modifications for off-chip load prediction.</a:t>
            </a:r>
          </a:p>
          <a:p>
            <a:r>
              <a:rPr lang="en-US" dirty="0"/>
              <a:t>These works can be broadly categorized into two classes.</a:t>
            </a:r>
          </a:p>
          <a:p>
            <a:r>
              <a:rPr lang="en-US" dirty="0"/>
              <a:t>[CLICK] History-based predictor introduced by HMP, uses a branch-predictor like hybrid predictor design </a:t>
            </a:r>
          </a:p>
          <a:p>
            <a:r>
              <a:rPr lang="en-US" dirty="0"/>
              <a:t>to identify which requests are going to miss L1 cache. </a:t>
            </a:r>
          </a:p>
          <a:p>
            <a:r>
              <a:rPr lang="en-US" dirty="0"/>
              <a:t>We can easily extend HMP’s design to predict loads that are going to miss the entire cache hierarchy.</a:t>
            </a:r>
          </a:p>
          <a:p>
            <a:r>
              <a:rPr lang="en-US" dirty="0"/>
              <a:t>[CLICK] Tracking-based methods, on the other hand, explicitly track cache contents </a:t>
            </a:r>
          </a:p>
          <a:p>
            <a:r>
              <a:rPr lang="en-US" dirty="0"/>
              <a:t>to predict which load requests are going to miss the cache hierarchy.</a:t>
            </a:r>
          </a:p>
          <a:p>
            <a:r>
              <a:rPr lang="en-US" dirty="0"/>
              <a:t>[CLICK] These tracking-based methods poses two key challenges…</a:t>
            </a:r>
          </a:p>
          <a:p>
            <a:r>
              <a:rPr lang="en-US" dirty="0"/>
              <a:t>[CLICK] First,…</a:t>
            </a:r>
          </a:p>
          <a:p>
            <a:r>
              <a:rPr lang="en-US" dirty="0"/>
              <a:t>[CLICK] Second,…</a:t>
            </a:r>
          </a:p>
          <a:p>
            <a:endParaRPr lang="en-US" dirty="0"/>
          </a:p>
          <a:p>
            <a:r>
              <a:rPr lang="en-US" dirty="0"/>
              <a:t>[CLICK] POPET takes a completely different approach to predict off-chip load requests by learning from program behavior.</a:t>
            </a:r>
          </a:p>
          <a:p>
            <a:r>
              <a:rPr lang="en-US" dirty="0"/>
              <a:t>[CLICK] It aims to correlate multiple different types of program features with off-chip load requests </a:t>
            </a:r>
          </a:p>
          <a:p>
            <a:r>
              <a:rPr lang="en-US" dirty="0"/>
              <a:t>to provide accurate predictions with much lower storage overhead and design complexity.</a:t>
            </a:r>
          </a:p>
          <a:p>
            <a:endParaRPr lang="en-US" dirty="0"/>
          </a:p>
          <a:p>
            <a:r>
              <a:rPr lang="en-US" dirty="0"/>
              <a:t>[CLICK] In our paper, we compare POPET against predictors inspired from these prior works and show that </a:t>
            </a:r>
          </a:p>
          <a:p>
            <a:r>
              <a:rPr lang="en-US" dirty="0"/>
              <a:t>[CLICK] POPET provides both higher accuracy and performance than them.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44AB11-ED51-4041-ABF3-98774B656127}" type="slidenum">
              <a:rPr kumimoji="0" lang="en-C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103</a:t>
            </a:fld>
            <a:endParaRPr kumimoji="0" lang="en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2492236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Now let’s deep dive into our off-chip predictor design.</a:t>
            </a:r>
          </a:p>
          <a:p>
            <a:r>
              <a:rPr lang="en-US" dirty="0"/>
              <a:t>Our predictor, named as POPET, is designed using hashed-perceptron model.</a:t>
            </a:r>
          </a:p>
          <a:p>
            <a:r>
              <a:rPr lang="en-US" dirty="0"/>
              <a:t>[CLICK] where each feature has its own weight table</a:t>
            </a:r>
          </a:p>
          <a:p>
            <a:r>
              <a:rPr lang="en-US" dirty="0"/>
              <a:t>That stores the correlation between feature value and the off-chip prediction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44AB11-ED51-4041-ABF3-98774B656127}" type="slidenum">
              <a:rPr kumimoji="0" lang="en-C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104</a:t>
            </a:fld>
            <a:endParaRPr kumimoji="0" lang="en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6284288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Hermes predicts using POPET using simple operations like table lookup, addition, and comparison.</a:t>
            </a:r>
          </a:p>
          <a:p>
            <a:r>
              <a:rPr lang="en-US" dirty="0"/>
              <a:t>Let me give you an example on how POPET’s prediction works.</a:t>
            </a:r>
          </a:p>
          <a:p>
            <a:r>
              <a:rPr lang="en-US" dirty="0"/>
              <a:t>POPET’s prediction works in three stages.</a:t>
            </a:r>
          </a:p>
          <a:p>
            <a:r>
              <a:rPr lang="en-US" dirty="0"/>
              <a:t>[CLICK] In the first stage, POPET extracts the features from the load request</a:t>
            </a:r>
          </a:p>
          <a:p>
            <a:r>
              <a:rPr lang="en-US" dirty="0"/>
              <a:t>[CLICK] In the second stage, each feature value is hashed and used as an index to retrieve the weights from each individual weight tables</a:t>
            </a:r>
          </a:p>
          <a:p>
            <a:r>
              <a:rPr lang="en-US" dirty="0"/>
              <a:t>[CLICK] In the third stage, the retrieved weights are accumulated and the cumulative weight is used to compute the activation function.</a:t>
            </a:r>
          </a:p>
          <a:p>
            <a:r>
              <a:rPr lang="en-US" dirty="0"/>
              <a:t>[CLICK] If the cumulative weight is higher than the activation threshold, POPET predicts that the load would go off-chip.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44AB11-ED51-4041-ABF3-98774B656127}" type="slidenum">
              <a:rPr kumimoji="0" lang="en-C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105</a:t>
            </a:fld>
            <a:endParaRPr kumimoji="0" lang="en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4258655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Now let’s understand how to train POPET.</a:t>
            </a:r>
          </a:p>
          <a:p>
            <a:r>
              <a:rPr lang="en-US" dirty="0"/>
              <a:t>For this let’s assume the previous example where the load is predicted to go off-chip.</a:t>
            </a:r>
          </a:p>
          <a:p>
            <a:r>
              <a:rPr lang="en-US" dirty="0"/>
              <a:t>[CLICK] But in reality, the load didn’t go off-chip</a:t>
            </a:r>
          </a:p>
          <a:p>
            <a:r>
              <a:rPr lang="en-US" dirty="0"/>
              <a:t>[CLICK] this means the activation which have triggered before, shouldn’t have triggered</a:t>
            </a:r>
          </a:p>
          <a:p>
            <a:r>
              <a:rPr lang="en-US" dirty="0"/>
              <a:t>Which means, the cumulative weight should be lower than the activation threshold</a:t>
            </a:r>
          </a:p>
          <a:p>
            <a:r>
              <a:rPr lang="en-US" dirty="0"/>
              <a:t>[CLICK] Now to adjust the feature weights, POPET again indexes each weight table using the hashed feature values</a:t>
            </a:r>
          </a:p>
          <a:p>
            <a:r>
              <a:rPr lang="en-US" dirty="0"/>
              <a:t>[CLICK] And simply decrement each weight from the individual weight tables.</a:t>
            </a:r>
          </a:p>
          <a:p>
            <a:r>
              <a:rPr lang="en-US" dirty="0"/>
              <a:t>Thus, by using simple increment and decrement operations, POPET continuously learns from program behavior to accurately predict off-chip loads.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44AB11-ED51-4041-ABF3-98774B656127}" type="slidenum">
              <a:rPr kumimoji="0" lang="en-C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106</a:t>
            </a:fld>
            <a:endParaRPr kumimoji="0" lang="en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9969629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 our evaluation, we consider</a:t>
            </a:r>
          </a:p>
          <a:p>
            <a:r>
              <a:rPr lang="en-US" dirty="0"/>
              <a:t>[CLICK] a 5 cycle L1-D</a:t>
            </a:r>
          </a:p>
          <a:p>
            <a:r>
              <a:rPr lang="en-US" dirty="0"/>
              <a:t>[CLICK] 15 cycle L2</a:t>
            </a:r>
          </a:p>
          <a:p>
            <a:r>
              <a:rPr lang="en-US" dirty="0"/>
              <a:t>[CLICK] and 55 cycle LLC round-trip latency.</a:t>
            </a:r>
          </a:p>
          <a:p>
            <a:endParaRPr lang="en-US" dirty="0"/>
          </a:p>
          <a:p>
            <a:r>
              <a:rPr lang="en-US" dirty="0"/>
              <a:t>[CLICK] The latency for Hermes to issue a request directly to the main memory controller (after the address translation) depends on …</a:t>
            </a:r>
          </a:p>
          <a:p>
            <a:r>
              <a:rPr lang="en-US" dirty="0"/>
              <a:t>[CLICK] For this reason we sweep this latency from 0-cycles to 24-cycles in our paper.</a:t>
            </a:r>
          </a:p>
          <a:p>
            <a:r>
              <a:rPr lang="en-US" dirty="0"/>
              <a:t>[CLICK] But in this presentation, I am going to show you results considering a 6-cycle latency.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44AB11-ED51-4041-ABF3-98774B656127}" type="slidenum">
              <a:rPr kumimoji="0" lang="en-C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107</a:t>
            </a:fld>
            <a:endParaRPr kumimoji="0" lang="en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52772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this thesis, we posit that, if we enable microarchitecture to </a:t>
            </a:r>
          </a:p>
          <a:p>
            <a:endParaRPr lang="en-US" dirty="0"/>
          </a:p>
          <a:p>
            <a:r>
              <a:rPr lang="en-US" dirty="0"/>
              <a:t>[CLICK] adapt its policies ...</a:t>
            </a:r>
          </a:p>
          <a:p>
            <a:r>
              <a:rPr lang="en-US" dirty="0"/>
              <a:t>and</a:t>
            </a:r>
          </a:p>
          <a:p>
            <a:r>
              <a:rPr lang="en-US" dirty="0"/>
              <a:t>[CLICK] tailor its decisions by </a:t>
            </a:r>
          </a:p>
          <a:p>
            <a:endParaRPr lang="en-US" dirty="0"/>
          </a:p>
          <a:p>
            <a:r>
              <a:rPr lang="en-US" dirty="0"/>
              <a:t>[CLICK] we can significantly ...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234721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Let’s first analyze the single-core performance improvement.</a:t>
            </a:r>
          </a:p>
          <a:p>
            <a:r>
              <a:rPr lang="en-US" dirty="0"/>
              <a:t>[CLICK] This is how Hermes and a state-of-the-art prefetcher Pythia improves performance on top of a no-prefetching system.</a:t>
            </a:r>
          </a:p>
          <a:p>
            <a:r>
              <a:rPr lang="en-US" dirty="0"/>
              <a:t>[CLICK] The first takeaway is that Hermes alone provides nearly 50%...</a:t>
            </a:r>
          </a:p>
          <a:p>
            <a:r>
              <a:rPr lang="en-US" dirty="0"/>
              <a:t>[CLICK] Now if we combine Hermes with Pythia, that provides an additional 5.4% performance improvement on top of a strong baseline that has Pythia.</a:t>
            </a:r>
          </a:p>
          <a:p>
            <a:r>
              <a:rPr lang="en-US" dirty="0"/>
              <a:t>[CLICK] And finally, if we compare Hermes’s performance benefit with the Ideal Hermes that has an ideal off-chip predictor,</a:t>
            </a:r>
          </a:p>
          <a:p>
            <a:r>
              <a:rPr lang="en-US" dirty="0"/>
              <a:t>We see that Hermes provides nearly 90% performance benefit of the Ideal Hermes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44AB11-ED51-4041-ABF3-98774B656127}" type="slidenum">
              <a:rPr kumimoji="0" lang="en-C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108</a:t>
            </a:fld>
            <a:endParaRPr kumimoji="0" lang="en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3988835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performance improvement comes at a cost of increase in main memory requests.</a:t>
            </a:r>
          </a:p>
          <a:p>
            <a:r>
              <a:rPr lang="en-US" dirty="0"/>
              <a:t>This graph shows the increase in the main memory request over the no-prefetching system provided by the three configurations.</a:t>
            </a:r>
          </a:p>
          <a:p>
            <a:r>
              <a:rPr lang="en-US" dirty="0"/>
              <a:t>[CLICK] As we can see, Hermes increases the main memory requests by 5.5% on average on top of the no-prefetching system..</a:t>
            </a:r>
          </a:p>
          <a:p>
            <a:r>
              <a:rPr lang="en-US" dirty="0"/>
              <a:t>Whereas Pythia increases …</a:t>
            </a:r>
          </a:p>
          <a:p>
            <a:r>
              <a:rPr lang="en-US" dirty="0"/>
              <a:t>If we combine two together, then it increases the main memory request by an additional 5.9%.</a:t>
            </a:r>
          </a:p>
          <a:p>
            <a:r>
              <a:rPr lang="en-US" dirty="0"/>
              <a:t>[CLICK] Now, if we compare this increase in the main memory request with the performance improvement each of these configurations are providing,</a:t>
            </a:r>
          </a:p>
          <a:p>
            <a:r>
              <a:rPr lang="en-US" dirty="0"/>
              <a:t>We see that</a:t>
            </a:r>
          </a:p>
          <a:p>
            <a:r>
              <a:rPr lang="en-US" dirty="0"/>
              <a:t>[CLICK] For every 1% performance benefit, Pythia …</a:t>
            </a:r>
          </a:p>
          <a:p>
            <a:r>
              <a:rPr lang="en-US" dirty="0"/>
              <a:t>[CLICK] This basically shows that Hermes is much more bandwidth efficient than a traditional data prefetcher like Pythia.</a:t>
            </a:r>
          </a:p>
          <a:p>
            <a:r>
              <a:rPr lang="en-US" dirty="0"/>
              <a:t>And for this reason [NEXT]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44AB11-ED51-4041-ABF3-98774B656127}" type="slidenum">
              <a:rPr kumimoji="0" lang="en-C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109</a:t>
            </a:fld>
            <a:endParaRPr kumimoji="0" lang="en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1240818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 we evaluate Pythia and Hermes over a wide range of memory bandwidth configurations, we see that,</a:t>
            </a:r>
          </a:p>
          <a:p>
            <a:r>
              <a:rPr lang="en-US" dirty="0"/>
              <a:t>[CLICK] In these extremely-bandwidth constrained configurations, which are in fact roughly modeling per-core main memory bandwidth of commercial processors,</a:t>
            </a:r>
          </a:p>
          <a:p>
            <a:r>
              <a:rPr lang="en-US" dirty="0"/>
              <a:t>Hermes even outperforms Pythia.</a:t>
            </a:r>
          </a:p>
          <a:p>
            <a:r>
              <a:rPr lang="en-US" dirty="0"/>
              <a:t>[CLICK] And if we combine both of them, the combination of Hermes and Pythia outperforms Pythia in every bandwidth configurations.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44AB11-ED51-4041-ABF3-98774B656127}" type="slidenum">
              <a:rPr kumimoji="0" lang="en-C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110</a:t>
            </a:fld>
            <a:endParaRPr kumimoji="0" lang="en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4972037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And these observations are not only true for Pythia.</a:t>
            </a:r>
          </a:p>
          <a:p>
            <a:r>
              <a:rPr lang="en-US" dirty="0"/>
              <a:t>We evaluate Hermes combined with multiple prior baseline state-of-the-art prefetchers and find that</a:t>
            </a:r>
          </a:p>
          <a:p>
            <a:r>
              <a:rPr lang="en-US" dirty="0"/>
              <a:t>Hermes consistently improves performance on top of a wide range of baseline prefetchers.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44AB11-ED51-4041-ABF3-98774B656127}" type="slidenum">
              <a:rPr kumimoji="0" lang="en-C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111</a:t>
            </a:fld>
            <a:endParaRPr kumimoji="0" lang="en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8125693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All of these performance benefit comes at a </a:t>
            </a:r>
          </a:p>
          <a:p>
            <a:r>
              <a:rPr lang="en-US" dirty="0"/>
              <a:t>[CLICK] modest 4KB storage overhead per core and</a:t>
            </a:r>
          </a:p>
          <a:p>
            <a:r>
              <a:rPr lang="en-US" dirty="0"/>
              <a:t>[CLICK] 1.5% power overhead on top an Intel Alder Lake-like performance-core configuration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44AB11-ED51-4041-ABF3-98774B656127}" type="slidenum">
              <a:rPr kumimoji="0" lang="en-C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112</a:t>
            </a:fld>
            <a:endParaRPr kumimoji="0" lang="en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0397384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have many more evaluation results:</a:t>
            </a:r>
          </a:p>
          <a:p>
            <a:r>
              <a:rPr lang="en-US" dirty="0"/>
              <a:t>For example, a wide range of performance sensitivity study by varying…in the paper.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44AB11-ED51-4041-ABF3-98774B656127}" type="slidenum">
              <a:rPr kumimoji="0" lang="en-C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113</a:t>
            </a:fld>
            <a:endParaRPr kumimoji="0" lang="en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3983406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 answer that, here is an example code from a SPEC CPU workload.</a:t>
            </a:r>
          </a:p>
          <a:p>
            <a:endParaRPr lang="en-US" dirty="0"/>
          </a:p>
          <a:p>
            <a:r>
              <a:rPr lang="en-US" dirty="0"/>
              <a:t>[CLICK] The code declares a global-scope variable and</a:t>
            </a:r>
          </a:p>
          <a:p>
            <a:r>
              <a:rPr lang="en-US" dirty="0"/>
              <a:t>[CLICK] its access function.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44AB11-ED51-4041-ABF3-98774B656127}" type="slidenum">
              <a:rPr kumimoji="0" lang="en-C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172</a:t>
            </a:fld>
            <a:endParaRPr kumimoji="0" lang="en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0495919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is the disassembly of the code compiled by latest GCC with full optimization.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44AB11-ED51-4041-ABF3-98774B656127}" type="slidenum">
              <a:rPr kumimoji="0" lang="en-C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173</a:t>
            </a:fld>
            <a:endParaRPr kumimoji="0" lang="en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6791326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 we focus on the highlighted “if” instruction, it gets converted to a load instruction to read the global variable, followed by a branch.</a:t>
            </a:r>
          </a:p>
          <a:p>
            <a:endParaRPr lang="en-US" dirty="0"/>
          </a:p>
          <a:p>
            <a:r>
              <a:rPr lang="en-US" dirty="0"/>
              <a:t>[CLICK] Now, as the variable gets initialized only once and never gets changed,</a:t>
            </a:r>
          </a:p>
          <a:p>
            <a:endParaRPr lang="en-US" dirty="0"/>
          </a:p>
          <a:p>
            <a:r>
              <a:rPr lang="en-US" dirty="0"/>
              <a:t>[CLICK] the corresponding load instruction naturally becomes a global-stable load </a:t>
            </a:r>
          </a:p>
          <a:p>
            <a:r>
              <a:rPr lang="en-US" dirty="0"/>
              <a:t>that always fetches the same data from the same address.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44AB11-ED51-4041-ABF3-98774B656127}" type="slidenum">
              <a:rPr kumimoji="0" lang="en-C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174</a:t>
            </a:fld>
            <a:endParaRPr kumimoji="0" lang="en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31551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 substantiate this hypothesis, we approach in two ways.</a:t>
            </a:r>
          </a:p>
          <a:p>
            <a:endParaRPr lang="en-US" dirty="0"/>
          </a:p>
          <a:p>
            <a:r>
              <a:rPr lang="en-US" dirty="0"/>
              <a:t>[CLICK] First, we exploit lightweight and practical ... to enable microarchitecture to adapt to its policies </a:t>
            </a:r>
          </a:p>
          <a:p>
            <a:endParaRPr lang="en-US" dirty="0"/>
          </a:p>
          <a:p>
            <a:r>
              <a:rPr lang="en-US" dirty="0"/>
              <a:t>[CLICK] Second, we study and exploit previously-underexplored application data characteristics</a:t>
            </a:r>
          </a:p>
          <a:p>
            <a:r>
              <a:rPr lang="en-US" dirty="0"/>
              <a:t>to enable state-of-the-art microarchitecture to tailor its decisions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5765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 this end, this thesis makes four key contributions throughout the processor execution pipeline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941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74432-8C5A-94BB-1F22-56FCC5E1ED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4C4A8F-E437-119C-8A02-EC7AAFAD19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37E132-3BE0-BA52-0BEA-33ED01F3B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814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011" y="132334"/>
            <a:ext cx="8894602" cy="60608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200" b="1" i="0">
                <a:latin typeface="Lato Black" panose="020F0502020204030203" pitchFamily="34" charset="77"/>
                <a:cs typeface="Segoe UI" panose="020B050204020402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011" y="936172"/>
            <a:ext cx="8894602" cy="541954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Lato" panose="020F0502020204030203" pitchFamily="34" charset="77"/>
                <a:cs typeface="Segoe UI" panose="020B0502040204020203" pitchFamily="34" charset="0"/>
              </a:defRPr>
            </a:lvl1pPr>
            <a:lvl2pPr marL="685800" indent="-228600">
              <a:buFont typeface="Cambria" panose="02040503050406030204" pitchFamily="18" charset="0"/>
              <a:buChar char="-"/>
              <a:defRPr sz="2400">
                <a:latin typeface="Lato" panose="020F0502020204030203" pitchFamily="34" charset="77"/>
                <a:cs typeface="Segoe UI" panose="020B0502040204020203" pitchFamily="34" charset="0"/>
              </a:defRPr>
            </a:lvl2pPr>
            <a:lvl3pPr>
              <a:defRPr sz="2000">
                <a:latin typeface="Lato" panose="020F0502020204030203" pitchFamily="34" charset="77"/>
                <a:cs typeface="Segoe UI" panose="020B0502040204020203" pitchFamily="34" charset="0"/>
              </a:defRPr>
            </a:lvl3pPr>
            <a:lvl4pPr>
              <a:defRPr sz="2000">
                <a:latin typeface="Lato" panose="020F0502020204030203" pitchFamily="34" charset="77"/>
                <a:cs typeface="Segoe UI" panose="020B0502040204020203" pitchFamily="34" charset="0"/>
              </a:defRPr>
            </a:lvl4pPr>
            <a:lvl5pPr>
              <a:defRPr sz="2000">
                <a:latin typeface="Lato" panose="020F0502020204030203" pitchFamily="34" charset="77"/>
                <a:cs typeface="Segoe UI" panose="020B050204020402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7977054" y="6355715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2000" kern="1200">
                <a:solidFill>
                  <a:schemeClr val="tx1">
                    <a:tint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D2B188-1D62-4FCA-8363-938AD4629BBB}" type="slidenum">
              <a:rPr lang="en-US" sz="1400" smtClean="0">
                <a:latin typeface="Lato" panose="020F0502020204030203" pitchFamily="34" charset="77"/>
                <a:cs typeface="Segoe UI" panose="020B0502040204020203" pitchFamily="34" charset="0"/>
              </a:rPr>
              <a:pPr/>
              <a:t>‹#›</a:t>
            </a:fld>
            <a:endParaRPr lang="en-US" dirty="0">
              <a:latin typeface="Lato" panose="020F0502020204030203" pitchFamily="34" charset="77"/>
              <a:cs typeface="Segoe UI" panose="020B0502040204020203" pitchFamily="34" charset="0"/>
            </a:endParaRPr>
          </a:p>
        </p:txBody>
      </p:sp>
      <p:pic>
        <p:nvPicPr>
          <p:cNvPr id="9" name="Picture 8" descr="safari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9560" y="6413144"/>
            <a:ext cx="1080120" cy="312522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3D6C95C-F5A1-47A0-B338-935B91ACFEDF}"/>
              </a:ext>
            </a:extLst>
          </p:cNvPr>
          <p:cNvCxnSpPr>
            <a:cxnSpLocks/>
          </p:cNvCxnSpPr>
          <p:nvPr userDrawn="1"/>
        </p:nvCxnSpPr>
        <p:spPr>
          <a:xfrm>
            <a:off x="117021" y="831498"/>
            <a:ext cx="8894601" cy="0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3453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011" y="132334"/>
            <a:ext cx="8894602" cy="60608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200" b="1" i="0">
                <a:latin typeface="Lato Black" panose="020F0502020204030203" pitchFamily="34" charset="77"/>
                <a:cs typeface="Segoe UI" panose="020B050204020402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011" y="936172"/>
            <a:ext cx="8894602" cy="541954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Lato" panose="020F0502020204030203" pitchFamily="34" charset="77"/>
                <a:cs typeface="Segoe UI" panose="020B0502040204020203" pitchFamily="34" charset="0"/>
              </a:defRPr>
            </a:lvl1pPr>
            <a:lvl2pPr marL="685800" indent="-228600">
              <a:buFont typeface="Cambria" panose="02040503050406030204" pitchFamily="18" charset="0"/>
              <a:buChar char="-"/>
              <a:defRPr sz="2400">
                <a:latin typeface="Lato" panose="020F0502020204030203" pitchFamily="34" charset="77"/>
                <a:cs typeface="Segoe UI" panose="020B0502040204020203" pitchFamily="34" charset="0"/>
              </a:defRPr>
            </a:lvl2pPr>
            <a:lvl3pPr>
              <a:defRPr sz="2000">
                <a:latin typeface="Lato" panose="020F0502020204030203" pitchFamily="34" charset="77"/>
                <a:cs typeface="Segoe UI" panose="020B0502040204020203" pitchFamily="34" charset="0"/>
              </a:defRPr>
            </a:lvl3pPr>
            <a:lvl4pPr>
              <a:defRPr sz="2000">
                <a:latin typeface="Lato" panose="020F0502020204030203" pitchFamily="34" charset="77"/>
                <a:cs typeface="Segoe UI" panose="020B0502040204020203" pitchFamily="34" charset="0"/>
              </a:defRPr>
            </a:lvl4pPr>
            <a:lvl5pPr>
              <a:defRPr sz="2000">
                <a:latin typeface="Lato" panose="020F0502020204030203" pitchFamily="34" charset="77"/>
                <a:cs typeface="Segoe UI" panose="020B050204020402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7977054" y="6355715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2000" kern="1200">
                <a:solidFill>
                  <a:schemeClr val="tx1">
                    <a:tint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D2B188-1D62-4FCA-8363-938AD4629BBB}" type="slidenum">
              <a:rPr lang="en-US" sz="1400" smtClean="0">
                <a:latin typeface="Lato" panose="020F0502020204030203" pitchFamily="34" charset="77"/>
                <a:cs typeface="Segoe UI" panose="020B0502040204020203" pitchFamily="34" charset="0"/>
              </a:rPr>
              <a:pPr/>
              <a:t>‹#›</a:t>
            </a:fld>
            <a:endParaRPr lang="en-US" dirty="0">
              <a:latin typeface="Lato" panose="020F0502020204030203" pitchFamily="34" charset="77"/>
              <a:cs typeface="Segoe UI" panose="020B0502040204020203" pitchFamily="34" charset="0"/>
            </a:endParaRPr>
          </a:p>
        </p:txBody>
      </p:sp>
      <p:pic>
        <p:nvPicPr>
          <p:cNvPr id="9" name="Picture 8" descr="safari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9560" y="6413144"/>
            <a:ext cx="1080120" cy="312522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3D6C95C-F5A1-47A0-B338-935B91ACFEDF}"/>
              </a:ext>
            </a:extLst>
          </p:cNvPr>
          <p:cNvCxnSpPr>
            <a:cxnSpLocks/>
          </p:cNvCxnSpPr>
          <p:nvPr userDrawn="1"/>
        </p:nvCxnSpPr>
        <p:spPr>
          <a:xfrm>
            <a:off x="117021" y="831498"/>
            <a:ext cx="8894601" cy="0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45454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F3772-9A14-4310-AA97-ADA9BE0847FC}" type="datetimeFigureOut">
              <a:rPr lang="en-CH" smtClean="0"/>
              <a:t>10/1/25</a:t>
            </a:fld>
            <a:endParaRPr lang="en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71078-45FA-4BA5-9BE9-4C6ADE012FE3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9126082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F3772-9A14-4310-AA97-ADA9BE0847FC}" type="datetimeFigureOut">
              <a:rPr lang="en-CH" smtClean="0"/>
              <a:t>10/1/25</a:t>
            </a:fld>
            <a:endParaRPr lang="en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71078-45FA-4BA5-9BE9-4C6ADE012FE3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6732338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06134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F8846C-7E92-B5F8-1DF8-6E7634BC36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556" y="1709738"/>
            <a:ext cx="8798062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E568B9-E03A-1D57-0642-96D69BFC3A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9556" y="4589463"/>
            <a:ext cx="8798062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88780E-0D8E-5E62-999B-AE54CA3F1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7682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011" y="132334"/>
            <a:ext cx="8894602" cy="60608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200" b="1" i="0">
                <a:latin typeface="Candara" panose="020E0502030303020204" pitchFamily="34" charset="0"/>
                <a:cs typeface="Segoe UI" panose="020B050204020402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011" y="936172"/>
            <a:ext cx="8894602" cy="541954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Candara" panose="020E0502030303020204" pitchFamily="34" charset="0"/>
                <a:cs typeface="Segoe UI" panose="020B0502040204020203" pitchFamily="34" charset="0"/>
              </a:defRPr>
            </a:lvl1pPr>
            <a:lvl2pPr marL="685800" indent="-228600">
              <a:buFont typeface="Cambria" panose="02040503050406030204" pitchFamily="18" charset="0"/>
              <a:buChar char="-"/>
              <a:defRPr sz="2400">
                <a:latin typeface="Candara" panose="020E0502030303020204" pitchFamily="34" charset="0"/>
                <a:cs typeface="Segoe UI" panose="020B0502040204020203" pitchFamily="34" charset="0"/>
              </a:defRPr>
            </a:lvl2pPr>
            <a:lvl3pPr>
              <a:defRPr sz="2000">
                <a:latin typeface="Candara" panose="020E0502030303020204" pitchFamily="34" charset="0"/>
                <a:cs typeface="Segoe UI" panose="020B0502040204020203" pitchFamily="34" charset="0"/>
              </a:defRPr>
            </a:lvl3pPr>
            <a:lvl4pPr>
              <a:defRPr sz="2000">
                <a:latin typeface="Candara" panose="020E0502030303020204" pitchFamily="34" charset="0"/>
                <a:cs typeface="Segoe UI" panose="020B0502040204020203" pitchFamily="34" charset="0"/>
              </a:defRPr>
            </a:lvl4pPr>
            <a:lvl5pPr>
              <a:defRPr sz="2000">
                <a:latin typeface="Candara" panose="020E0502030303020204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7977054" y="6355715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2000" kern="1200">
                <a:solidFill>
                  <a:schemeClr val="tx1">
                    <a:tint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D2B188-1D62-4FCA-8363-938AD4629BBB}" type="slidenum">
              <a:rPr lang="en-US" sz="1400" smtClean="0">
                <a:latin typeface="Lato" panose="020F0502020204030203" pitchFamily="34" charset="77"/>
                <a:cs typeface="Segoe UI" panose="020B0502040204020203" pitchFamily="34" charset="0"/>
              </a:rPr>
              <a:pPr/>
              <a:t>‹#›</a:t>
            </a:fld>
            <a:endParaRPr lang="en-US" dirty="0">
              <a:latin typeface="Lato" panose="020F0502020204030203" pitchFamily="34" charset="77"/>
              <a:cs typeface="Segoe UI" panose="020B0502040204020203" pitchFamily="34" charset="0"/>
            </a:endParaRPr>
          </a:p>
        </p:txBody>
      </p:sp>
      <p:pic>
        <p:nvPicPr>
          <p:cNvPr id="9" name="Picture 8" descr="safari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9560" y="6413144"/>
            <a:ext cx="1080120" cy="312522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3D6C95C-F5A1-47A0-B338-935B91ACFEDF}"/>
              </a:ext>
            </a:extLst>
          </p:cNvPr>
          <p:cNvCxnSpPr>
            <a:cxnSpLocks/>
          </p:cNvCxnSpPr>
          <p:nvPr userDrawn="1"/>
        </p:nvCxnSpPr>
        <p:spPr>
          <a:xfrm>
            <a:off x="117021" y="831498"/>
            <a:ext cx="8894601" cy="0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47912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>
                <a:latin typeface="Candara" panose="020E0502030303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71078-45FA-4BA5-9BE9-4C6ADE012FE3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996403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ndara" panose="020E0502030303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ndara" panose="020E0502030303020204" pitchFamily="34" charset="0"/>
              </a:defRPr>
            </a:lvl1pPr>
            <a:lvl2pPr>
              <a:defRPr>
                <a:latin typeface="Candara" panose="020E0502030303020204" pitchFamily="34" charset="0"/>
              </a:defRPr>
            </a:lvl2pPr>
            <a:lvl3pPr>
              <a:defRPr>
                <a:latin typeface="Candara" panose="020E0502030303020204" pitchFamily="34" charset="0"/>
              </a:defRPr>
            </a:lvl3pPr>
            <a:lvl4pPr>
              <a:defRPr>
                <a:latin typeface="Candara" panose="020E0502030303020204" pitchFamily="34" charset="0"/>
              </a:defRPr>
            </a:lvl4pPr>
            <a:lvl5pPr>
              <a:defRPr>
                <a:latin typeface="Candara" panose="020E0502030303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71078-45FA-4BA5-9BE9-4C6ADE012FE3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5806668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DB0B41-4A47-6133-4A67-4B1F0945A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71078-45FA-4BA5-9BE9-4C6ADE012FE3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920402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2AC8F7-609C-AEC3-9D2D-1562E8C361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5D65B4-2A76-A7F4-A337-75DF3E856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B9765C-A673-5D65-37F0-0CF511D7F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924579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011" y="132334"/>
            <a:ext cx="8894602" cy="60608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200" b="1" i="0">
                <a:latin typeface="Lato Black" panose="020F0502020204030203" pitchFamily="34" charset="77"/>
                <a:cs typeface="Segoe UI" panose="020B050204020402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011" y="936172"/>
            <a:ext cx="8894602" cy="541954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Lato" panose="020F0502020204030203" pitchFamily="34" charset="77"/>
                <a:cs typeface="Segoe UI" panose="020B0502040204020203" pitchFamily="34" charset="0"/>
              </a:defRPr>
            </a:lvl1pPr>
            <a:lvl2pPr marL="685800" indent="-228600">
              <a:buFont typeface="Cambria" panose="02040503050406030204" pitchFamily="18" charset="0"/>
              <a:buChar char="-"/>
              <a:defRPr sz="2400">
                <a:latin typeface="Lato" panose="020F0502020204030203" pitchFamily="34" charset="77"/>
                <a:cs typeface="Segoe UI" panose="020B0502040204020203" pitchFamily="34" charset="0"/>
              </a:defRPr>
            </a:lvl2pPr>
            <a:lvl3pPr>
              <a:defRPr sz="2000">
                <a:latin typeface="Lato" panose="020F0502020204030203" pitchFamily="34" charset="77"/>
                <a:cs typeface="Segoe UI" panose="020B0502040204020203" pitchFamily="34" charset="0"/>
              </a:defRPr>
            </a:lvl3pPr>
            <a:lvl4pPr>
              <a:defRPr sz="2000">
                <a:latin typeface="Lato" panose="020F0502020204030203" pitchFamily="34" charset="77"/>
                <a:cs typeface="Segoe UI" panose="020B0502040204020203" pitchFamily="34" charset="0"/>
              </a:defRPr>
            </a:lvl4pPr>
            <a:lvl5pPr>
              <a:defRPr sz="2000">
                <a:latin typeface="Lato" panose="020F0502020204030203" pitchFamily="34" charset="77"/>
                <a:cs typeface="Segoe UI" panose="020B050204020402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7977054" y="6355715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2000" kern="1200">
                <a:solidFill>
                  <a:schemeClr val="tx1">
                    <a:tint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D2B188-1D62-4FCA-8363-938AD4629BBB}" type="slidenum">
              <a:rPr lang="en-US" sz="1400" smtClean="0">
                <a:latin typeface="Lato" panose="020F0502020204030203" pitchFamily="34" charset="77"/>
                <a:cs typeface="Segoe UI" panose="020B0502040204020203" pitchFamily="34" charset="0"/>
              </a:rPr>
              <a:pPr/>
              <a:t>‹#›</a:t>
            </a:fld>
            <a:endParaRPr lang="en-US" dirty="0">
              <a:latin typeface="Lato" panose="020F0502020204030203" pitchFamily="34" charset="77"/>
              <a:cs typeface="Segoe UI" panose="020B0502040204020203" pitchFamily="34" charset="0"/>
            </a:endParaRPr>
          </a:p>
        </p:txBody>
      </p:sp>
      <p:pic>
        <p:nvPicPr>
          <p:cNvPr id="9" name="Picture 8" descr="safari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9560" y="6413144"/>
            <a:ext cx="1080120" cy="312522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3D6C95C-F5A1-47A0-B338-935B91ACFEDF}"/>
              </a:ext>
            </a:extLst>
          </p:cNvPr>
          <p:cNvCxnSpPr>
            <a:cxnSpLocks/>
          </p:cNvCxnSpPr>
          <p:nvPr userDrawn="1"/>
        </p:nvCxnSpPr>
        <p:spPr>
          <a:xfrm>
            <a:off x="117021" y="831498"/>
            <a:ext cx="8894601" cy="0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24681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71078-45FA-4BA5-9BE9-4C6ADE012FE3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0121503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71078-45FA-4BA5-9BE9-4C6ADE012FE3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373611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1821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F8846C-7E92-B5F8-1DF8-6E7634BC36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556" y="1709738"/>
            <a:ext cx="8798062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E568B9-E03A-1D57-0642-96D69BFC3A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9556" y="4589463"/>
            <a:ext cx="8798062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88780E-0D8E-5E62-999B-AE54CA3F1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538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6B6AD7-E621-CA31-32E5-675436ED66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37506" y="866164"/>
            <a:ext cx="4258294" cy="564456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5A24CF-0D94-C916-7412-85EB6B152F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866163"/>
            <a:ext cx="4339418" cy="56445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6F39BB-8C49-BD06-1DCC-AD45E91F6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67CACB-54AF-664A-5243-FE7D5A17C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08763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F80D13-5F5E-42AB-2BA6-5738D99EF5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690076"/>
            <a:ext cx="4358468" cy="482064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817066-2C8D-B4CF-B250-9D4C4C0546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9558" y="866164"/>
            <a:ext cx="430941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22D3FB-D255-43DA-1099-E90CC161BC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89558" y="1690076"/>
            <a:ext cx="4309418" cy="482064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96DB53-80EA-EC53-6D87-AB2EA80CDE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866163"/>
            <a:ext cx="4358468" cy="82391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A20845-3FCD-0D5B-07F1-0AF43A5AD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362093-6FB4-CACB-D18A-837A204065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8248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1B3AB8-58B5-5935-08B3-938A5D8D8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0AE119-D530-736B-1867-6FFA797C3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08319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DA6683-8C53-89CC-04B1-AA1A41FF5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316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778598B-9904-A5F9-B9EA-0BE7109637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5099830" cy="552330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8F43AE-B513-DCCC-5551-7A4CCAF0FC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6382" y="987425"/>
            <a:ext cx="3423431" cy="5523301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7263F6-2D80-E0E9-B872-6233B8FD1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7B7A932-4C27-39E7-4F87-E99486619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52570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B8AD60-1E7A-A253-C1DE-73C8387222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AC6EBB-F71A-725D-04B8-05A437BD1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107068-BEC9-B7B8-9067-79BA3D87D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83873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9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DBD56F-6254-F79B-61F9-1F7D13767B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9557" y="866164"/>
            <a:ext cx="8798061" cy="56445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CD48E2-B4B9-DE97-6561-E7739C1E4F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52099" y="6510726"/>
            <a:ext cx="63551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800" b="0">
                <a:solidFill>
                  <a:schemeClr val="bg1">
                    <a:lumMod val="65000"/>
                  </a:schemeClr>
                </a:solidFill>
                <a:latin typeface="+mn-lt"/>
              </a:defRPr>
            </a:lvl1pPr>
          </a:lstStyle>
          <a:p>
            <a:fld id="{926C5CFF-FC03-5F4C-B716-CBEBB43E48D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Dikdörtgen 22">
            <a:extLst>
              <a:ext uri="{FF2B5EF4-FFF2-40B4-BE49-F238E27FC236}">
                <a16:creationId xmlns:a16="http://schemas.microsoft.com/office/drawing/2014/main" id="{A658ED74-B003-831E-4241-F82450FDD8A5}"/>
              </a:ext>
            </a:extLst>
          </p:cNvPr>
          <p:cNvSpPr/>
          <p:nvPr userDrawn="1"/>
        </p:nvSpPr>
        <p:spPr>
          <a:xfrm>
            <a:off x="9489406" y="4991189"/>
            <a:ext cx="849085" cy="466531"/>
          </a:xfrm>
          <a:prstGeom prst="rect">
            <a:avLst/>
          </a:prstGeom>
          <a:solidFill>
            <a:srgbClr val="0160A0"/>
          </a:solidFill>
          <a:ln>
            <a:solidFill>
              <a:srgbClr val="016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  <p:sp>
        <p:nvSpPr>
          <p:cNvPr id="8" name="Dikdörtgen 23">
            <a:extLst>
              <a:ext uri="{FF2B5EF4-FFF2-40B4-BE49-F238E27FC236}">
                <a16:creationId xmlns:a16="http://schemas.microsoft.com/office/drawing/2014/main" id="{551ECDA5-8292-6BA7-36F9-33E1B936E281}"/>
              </a:ext>
            </a:extLst>
          </p:cNvPr>
          <p:cNvSpPr/>
          <p:nvPr userDrawn="1"/>
        </p:nvSpPr>
        <p:spPr>
          <a:xfrm>
            <a:off x="9489406" y="5700255"/>
            <a:ext cx="849085" cy="466531"/>
          </a:xfrm>
          <a:prstGeom prst="rect">
            <a:avLst/>
          </a:prstGeom>
          <a:solidFill>
            <a:srgbClr val="7A62E7"/>
          </a:solidFill>
          <a:ln>
            <a:solidFill>
              <a:srgbClr val="7A62E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Dikdörtgen 24">
            <a:extLst>
              <a:ext uri="{FF2B5EF4-FFF2-40B4-BE49-F238E27FC236}">
                <a16:creationId xmlns:a16="http://schemas.microsoft.com/office/drawing/2014/main" id="{BA4AC28B-C945-CAA8-00AA-D89910C811B5}"/>
              </a:ext>
            </a:extLst>
          </p:cNvPr>
          <p:cNvSpPr/>
          <p:nvPr userDrawn="1"/>
        </p:nvSpPr>
        <p:spPr>
          <a:xfrm>
            <a:off x="9489406" y="4282123"/>
            <a:ext cx="849085" cy="466531"/>
          </a:xfrm>
          <a:prstGeom prst="rect">
            <a:avLst/>
          </a:prstGeom>
          <a:solidFill>
            <a:srgbClr val="E1257C"/>
          </a:solidFill>
          <a:ln>
            <a:solidFill>
              <a:srgbClr val="E1257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0" name="Dikdörtgen 25">
            <a:extLst>
              <a:ext uri="{FF2B5EF4-FFF2-40B4-BE49-F238E27FC236}">
                <a16:creationId xmlns:a16="http://schemas.microsoft.com/office/drawing/2014/main" id="{E82CD2C0-3CA1-3E05-5864-8CAF735A6F94}"/>
              </a:ext>
            </a:extLst>
          </p:cNvPr>
          <p:cNvSpPr/>
          <p:nvPr userDrawn="1"/>
        </p:nvSpPr>
        <p:spPr>
          <a:xfrm>
            <a:off x="9489406" y="6409320"/>
            <a:ext cx="849085" cy="466531"/>
          </a:xfrm>
          <a:prstGeom prst="rect">
            <a:avLst/>
          </a:prstGeom>
          <a:solidFill>
            <a:srgbClr val="104862"/>
          </a:solidFill>
          <a:ln>
            <a:solidFill>
              <a:srgbClr val="104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2" name="Dikdörtgen 6">
            <a:extLst>
              <a:ext uri="{FF2B5EF4-FFF2-40B4-BE49-F238E27FC236}">
                <a16:creationId xmlns:a16="http://schemas.microsoft.com/office/drawing/2014/main" id="{1074742B-7730-0DA9-3260-3124FBAA64E4}"/>
              </a:ext>
            </a:extLst>
          </p:cNvPr>
          <p:cNvSpPr/>
          <p:nvPr userDrawn="1"/>
        </p:nvSpPr>
        <p:spPr>
          <a:xfrm>
            <a:off x="2764971" y="-1441319"/>
            <a:ext cx="849085" cy="466531"/>
          </a:xfrm>
          <a:prstGeom prst="rect">
            <a:avLst/>
          </a:prstGeom>
          <a:solidFill>
            <a:srgbClr val="C4D7FC"/>
          </a:solidFill>
          <a:ln w="57150">
            <a:solidFill>
              <a:srgbClr val="6292F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  <p:sp>
        <p:nvSpPr>
          <p:cNvPr id="13" name="Dikdörtgen 7">
            <a:extLst>
              <a:ext uri="{FF2B5EF4-FFF2-40B4-BE49-F238E27FC236}">
                <a16:creationId xmlns:a16="http://schemas.microsoft.com/office/drawing/2014/main" id="{5D3748BC-30C8-C383-5F67-A16567C462F8}"/>
              </a:ext>
            </a:extLst>
          </p:cNvPr>
          <p:cNvSpPr/>
          <p:nvPr userDrawn="1"/>
        </p:nvSpPr>
        <p:spPr>
          <a:xfrm>
            <a:off x="4608285" y="-1441319"/>
            <a:ext cx="849085" cy="466531"/>
          </a:xfrm>
          <a:prstGeom prst="rect">
            <a:avLst/>
          </a:prstGeom>
          <a:solidFill>
            <a:srgbClr val="DAD3F9"/>
          </a:solidFill>
          <a:ln w="57150">
            <a:solidFill>
              <a:srgbClr val="7A62E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Dikdörtgen 8">
            <a:extLst>
              <a:ext uri="{FF2B5EF4-FFF2-40B4-BE49-F238E27FC236}">
                <a16:creationId xmlns:a16="http://schemas.microsoft.com/office/drawing/2014/main" id="{A00DC69F-AAB0-FB69-A1FF-388A426EC8E4}"/>
              </a:ext>
            </a:extLst>
          </p:cNvPr>
          <p:cNvSpPr/>
          <p:nvPr userDrawn="1"/>
        </p:nvSpPr>
        <p:spPr>
          <a:xfrm>
            <a:off x="3686628" y="-1441319"/>
            <a:ext cx="849085" cy="466531"/>
          </a:xfrm>
          <a:prstGeom prst="rect">
            <a:avLst/>
          </a:prstGeom>
          <a:solidFill>
            <a:srgbClr val="F9D3E4"/>
          </a:solidFill>
          <a:ln w="57150">
            <a:solidFill>
              <a:srgbClr val="E1257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5" name="Dikdörtgen 9">
            <a:extLst>
              <a:ext uri="{FF2B5EF4-FFF2-40B4-BE49-F238E27FC236}">
                <a16:creationId xmlns:a16="http://schemas.microsoft.com/office/drawing/2014/main" id="{966DBE3E-2BA5-E9DD-A0B0-9D96AB4534C3}"/>
              </a:ext>
            </a:extLst>
          </p:cNvPr>
          <p:cNvSpPr/>
          <p:nvPr userDrawn="1"/>
        </p:nvSpPr>
        <p:spPr>
          <a:xfrm>
            <a:off x="921656" y="-1441319"/>
            <a:ext cx="849085" cy="466531"/>
          </a:xfrm>
          <a:prstGeom prst="rect">
            <a:avLst/>
          </a:prstGeom>
          <a:solidFill>
            <a:srgbClr val="FFE0D5"/>
          </a:solidFill>
          <a:ln w="57150">
            <a:solidFill>
              <a:srgbClr val="FF5F2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6" name="Dikdörtgen 10">
            <a:extLst>
              <a:ext uri="{FF2B5EF4-FFF2-40B4-BE49-F238E27FC236}">
                <a16:creationId xmlns:a16="http://schemas.microsoft.com/office/drawing/2014/main" id="{88BC7503-89AD-8CEE-FA08-DD113AC38BB6}"/>
              </a:ext>
            </a:extLst>
          </p:cNvPr>
          <p:cNvSpPr/>
          <p:nvPr userDrawn="1"/>
        </p:nvSpPr>
        <p:spPr>
          <a:xfrm>
            <a:off x="0" y="-1441319"/>
            <a:ext cx="849085" cy="466531"/>
          </a:xfrm>
          <a:prstGeom prst="rect">
            <a:avLst/>
          </a:prstGeom>
          <a:solidFill>
            <a:srgbClr val="FFEBCD"/>
          </a:solidFill>
          <a:ln w="57150">
            <a:solidFill>
              <a:srgbClr val="F4931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25" name="Dikdörtgen 22">
            <a:extLst>
              <a:ext uri="{FF2B5EF4-FFF2-40B4-BE49-F238E27FC236}">
                <a16:creationId xmlns:a16="http://schemas.microsoft.com/office/drawing/2014/main" id="{7674523A-BED3-9BA6-2601-606BC49AF452}"/>
              </a:ext>
            </a:extLst>
          </p:cNvPr>
          <p:cNvSpPr/>
          <p:nvPr userDrawn="1"/>
        </p:nvSpPr>
        <p:spPr>
          <a:xfrm>
            <a:off x="0" y="-773468"/>
            <a:ext cx="849085" cy="466531"/>
          </a:xfrm>
          <a:prstGeom prst="rect">
            <a:avLst/>
          </a:prstGeom>
          <a:solidFill>
            <a:srgbClr val="FFF3CE"/>
          </a:solidFill>
          <a:ln w="57150">
            <a:solidFill>
              <a:srgbClr val="FFC31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  <p:sp>
        <p:nvSpPr>
          <p:cNvPr id="30" name="Dikdörtgen 6">
            <a:extLst>
              <a:ext uri="{FF2B5EF4-FFF2-40B4-BE49-F238E27FC236}">
                <a16:creationId xmlns:a16="http://schemas.microsoft.com/office/drawing/2014/main" id="{E78E2873-ED8C-F2C9-B8B6-381BAE6A0FA4}"/>
              </a:ext>
            </a:extLst>
          </p:cNvPr>
          <p:cNvSpPr/>
          <p:nvPr userDrawn="1"/>
        </p:nvSpPr>
        <p:spPr>
          <a:xfrm>
            <a:off x="9489406" y="27727"/>
            <a:ext cx="849085" cy="466531"/>
          </a:xfrm>
          <a:prstGeom prst="rect">
            <a:avLst/>
          </a:prstGeom>
          <a:solidFill>
            <a:srgbClr val="4473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  <p:sp>
        <p:nvSpPr>
          <p:cNvPr id="40" name="Dikdörtgen 23">
            <a:extLst>
              <a:ext uri="{FF2B5EF4-FFF2-40B4-BE49-F238E27FC236}">
                <a16:creationId xmlns:a16="http://schemas.microsoft.com/office/drawing/2014/main" id="{E9DBBE0E-B98B-AC18-762B-511EC0B19EEA}"/>
              </a:ext>
            </a:extLst>
          </p:cNvPr>
          <p:cNvSpPr/>
          <p:nvPr userDrawn="1"/>
        </p:nvSpPr>
        <p:spPr>
          <a:xfrm>
            <a:off x="921657" y="-773468"/>
            <a:ext cx="849085" cy="466531"/>
          </a:xfrm>
          <a:prstGeom prst="rect">
            <a:avLst/>
          </a:prstGeom>
          <a:solidFill>
            <a:srgbClr val="FFEADB"/>
          </a:solidFill>
          <a:ln w="57150">
            <a:solidFill>
              <a:srgbClr val="E56D0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1" name="Dikdörtgen 23">
            <a:extLst>
              <a:ext uri="{FF2B5EF4-FFF2-40B4-BE49-F238E27FC236}">
                <a16:creationId xmlns:a16="http://schemas.microsoft.com/office/drawing/2014/main" id="{EFCCA561-57E5-8BE5-9C65-030A63556582}"/>
              </a:ext>
            </a:extLst>
          </p:cNvPr>
          <p:cNvSpPr/>
          <p:nvPr userDrawn="1"/>
        </p:nvSpPr>
        <p:spPr>
          <a:xfrm>
            <a:off x="1843314" y="-773468"/>
            <a:ext cx="849085" cy="466531"/>
          </a:xfrm>
          <a:prstGeom prst="rect">
            <a:avLst/>
          </a:prstGeom>
          <a:solidFill>
            <a:srgbClr val="E3F3DB"/>
          </a:solidFill>
          <a:ln w="57150">
            <a:solidFill>
              <a:srgbClr val="6EAD4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2" name="Dikdörtgen 23">
            <a:extLst>
              <a:ext uri="{FF2B5EF4-FFF2-40B4-BE49-F238E27FC236}">
                <a16:creationId xmlns:a16="http://schemas.microsoft.com/office/drawing/2014/main" id="{CFE0375A-207D-6CC6-C319-ED0CD98B39AD}"/>
              </a:ext>
            </a:extLst>
          </p:cNvPr>
          <p:cNvSpPr/>
          <p:nvPr userDrawn="1"/>
        </p:nvSpPr>
        <p:spPr>
          <a:xfrm>
            <a:off x="2764971" y="-773468"/>
            <a:ext cx="849085" cy="466531"/>
          </a:xfrm>
          <a:prstGeom prst="rect">
            <a:avLst/>
          </a:prstGeom>
          <a:solidFill>
            <a:srgbClr val="E5EFFF"/>
          </a:solidFill>
          <a:ln w="57150">
            <a:solidFill>
              <a:srgbClr val="4473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3" name="Dikdörtgen 23">
            <a:extLst>
              <a:ext uri="{FF2B5EF4-FFF2-40B4-BE49-F238E27FC236}">
                <a16:creationId xmlns:a16="http://schemas.microsoft.com/office/drawing/2014/main" id="{075AD28E-4D59-73A1-B6EB-729C796C1CD3}"/>
              </a:ext>
            </a:extLst>
          </p:cNvPr>
          <p:cNvSpPr/>
          <p:nvPr userDrawn="1"/>
        </p:nvSpPr>
        <p:spPr>
          <a:xfrm>
            <a:off x="3686628" y="-773468"/>
            <a:ext cx="849085" cy="466531"/>
          </a:xfrm>
          <a:prstGeom prst="rect">
            <a:avLst/>
          </a:prstGeom>
          <a:solidFill>
            <a:srgbClr val="FFE0D6"/>
          </a:solidFill>
          <a:ln w="57150">
            <a:solidFill>
              <a:srgbClr val="C006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4" name="Dikdörtgen 23">
            <a:extLst>
              <a:ext uri="{FF2B5EF4-FFF2-40B4-BE49-F238E27FC236}">
                <a16:creationId xmlns:a16="http://schemas.microsoft.com/office/drawing/2014/main" id="{B687AB50-5ED8-BAED-B6B0-9DF91C4C30F7}"/>
              </a:ext>
            </a:extLst>
          </p:cNvPr>
          <p:cNvSpPr/>
          <p:nvPr userDrawn="1"/>
        </p:nvSpPr>
        <p:spPr>
          <a:xfrm>
            <a:off x="4608285" y="-773468"/>
            <a:ext cx="849085" cy="466531"/>
          </a:xfrm>
          <a:prstGeom prst="rect">
            <a:avLst/>
          </a:prstGeom>
          <a:solidFill>
            <a:srgbClr val="F1EEFC"/>
          </a:solidFill>
          <a:ln w="571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5" name="Dikdörtgen 23">
            <a:extLst>
              <a:ext uri="{FF2B5EF4-FFF2-40B4-BE49-F238E27FC236}">
                <a16:creationId xmlns:a16="http://schemas.microsoft.com/office/drawing/2014/main" id="{79201D5B-7995-640E-A371-E197C412ACF9}"/>
              </a:ext>
            </a:extLst>
          </p:cNvPr>
          <p:cNvSpPr/>
          <p:nvPr userDrawn="1"/>
        </p:nvSpPr>
        <p:spPr>
          <a:xfrm>
            <a:off x="5529942" y="-773468"/>
            <a:ext cx="849085" cy="466531"/>
          </a:xfrm>
          <a:prstGeom prst="rect">
            <a:avLst/>
          </a:prstGeom>
          <a:solidFill>
            <a:srgbClr val="F2F2F2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6" name="Dikdörtgen 23">
            <a:extLst>
              <a:ext uri="{FF2B5EF4-FFF2-40B4-BE49-F238E27FC236}">
                <a16:creationId xmlns:a16="http://schemas.microsoft.com/office/drawing/2014/main" id="{362D2E98-CFA1-F849-A25F-0FECEA91CFC8}"/>
              </a:ext>
            </a:extLst>
          </p:cNvPr>
          <p:cNvSpPr/>
          <p:nvPr userDrawn="1"/>
        </p:nvSpPr>
        <p:spPr>
          <a:xfrm>
            <a:off x="6451599" y="-773468"/>
            <a:ext cx="849085" cy="466531"/>
          </a:xfrm>
          <a:prstGeom prst="rect">
            <a:avLst/>
          </a:prstGeom>
          <a:solidFill>
            <a:srgbClr val="F8F5E3"/>
          </a:solidFill>
          <a:ln w="57150">
            <a:solidFill>
              <a:srgbClr val="BF8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7" name="Dikdörtgen 23">
            <a:extLst>
              <a:ext uri="{FF2B5EF4-FFF2-40B4-BE49-F238E27FC236}">
                <a16:creationId xmlns:a16="http://schemas.microsoft.com/office/drawing/2014/main" id="{C57F412D-34D4-62A7-9662-1BFFE52140EF}"/>
              </a:ext>
            </a:extLst>
          </p:cNvPr>
          <p:cNvSpPr/>
          <p:nvPr userDrawn="1"/>
        </p:nvSpPr>
        <p:spPr>
          <a:xfrm>
            <a:off x="1843312" y="-1441320"/>
            <a:ext cx="849085" cy="466531"/>
          </a:xfrm>
          <a:prstGeom prst="rect">
            <a:avLst/>
          </a:prstGeom>
          <a:solidFill>
            <a:srgbClr val="E4F2DE"/>
          </a:solidFill>
          <a:ln w="57150">
            <a:solidFill>
              <a:srgbClr val="10813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9" name="Dikdörtgen 6">
            <a:extLst>
              <a:ext uri="{FF2B5EF4-FFF2-40B4-BE49-F238E27FC236}">
                <a16:creationId xmlns:a16="http://schemas.microsoft.com/office/drawing/2014/main" id="{680940DE-4EC1-1880-E739-31C690C7F656}"/>
              </a:ext>
            </a:extLst>
          </p:cNvPr>
          <p:cNvSpPr/>
          <p:nvPr userDrawn="1"/>
        </p:nvSpPr>
        <p:spPr>
          <a:xfrm>
            <a:off x="9489406" y="736793"/>
            <a:ext cx="849085" cy="466531"/>
          </a:xfrm>
          <a:prstGeom prst="rect">
            <a:avLst/>
          </a:prstGeom>
          <a:solidFill>
            <a:srgbClr val="F9860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  <p:sp>
        <p:nvSpPr>
          <p:cNvPr id="51" name="Dikdörtgen 6">
            <a:extLst>
              <a:ext uri="{FF2B5EF4-FFF2-40B4-BE49-F238E27FC236}">
                <a16:creationId xmlns:a16="http://schemas.microsoft.com/office/drawing/2014/main" id="{3D2C23B7-FC3D-228E-230C-7394A7E72F08}"/>
              </a:ext>
            </a:extLst>
          </p:cNvPr>
          <p:cNvSpPr/>
          <p:nvPr userDrawn="1"/>
        </p:nvSpPr>
        <p:spPr>
          <a:xfrm>
            <a:off x="9489406" y="1445859"/>
            <a:ext cx="849085" cy="466531"/>
          </a:xfrm>
          <a:prstGeom prst="rect">
            <a:avLst/>
          </a:prstGeom>
          <a:solidFill>
            <a:srgbClr val="C006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  <p:sp>
        <p:nvSpPr>
          <p:cNvPr id="52" name="Dikdörtgen 6">
            <a:extLst>
              <a:ext uri="{FF2B5EF4-FFF2-40B4-BE49-F238E27FC236}">
                <a16:creationId xmlns:a16="http://schemas.microsoft.com/office/drawing/2014/main" id="{86E5C1D5-4A65-BA3C-5EA0-002940C87243}"/>
              </a:ext>
            </a:extLst>
          </p:cNvPr>
          <p:cNvSpPr/>
          <p:nvPr userDrawn="1"/>
        </p:nvSpPr>
        <p:spPr>
          <a:xfrm>
            <a:off x="9489406" y="2154925"/>
            <a:ext cx="849085" cy="466531"/>
          </a:xfrm>
          <a:prstGeom prst="rect">
            <a:avLst/>
          </a:prstGeom>
          <a:solidFill>
            <a:srgbClr val="108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  <p:sp>
        <p:nvSpPr>
          <p:cNvPr id="53" name="Dikdörtgen 6">
            <a:extLst>
              <a:ext uri="{FF2B5EF4-FFF2-40B4-BE49-F238E27FC236}">
                <a16:creationId xmlns:a16="http://schemas.microsoft.com/office/drawing/2014/main" id="{0147DBEB-EE61-C4DC-C190-5CECB856C6D9}"/>
              </a:ext>
            </a:extLst>
          </p:cNvPr>
          <p:cNvSpPr/>
          <p:nvPr userDrawn="1"/>
        </p:nvSpPr>
        <p:spPr>
          <a:xfrm>
            <a:off x="9489406" y="2863991"/>
            <a:ext cx="849085" cy="466531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  <p:sp>
        <p:nvSpPr>
          <p:cNvPr id="54" name="Dikdörtgen 6">
            <a:extLst>
              <a:ext uri="{FF2B5EF4-FFF2-40B4-BE49-F238E27FC236}">
                <a16:creationId xmlns:a16="http://schemas.microsoft.com/office/drawing/2014/main" id="{D1339B6E-627E-1152-DCC2-A24972107E0F}"/>
              </a:ext>
            </a:extLst>
          </p:cNvPr>
          <p:cNvSpPr/>
          <p:nvPr userDrawn="1"/>
        </p:nvSpPr>
        <p:spPr>
          <a:xfrm>
            <a:off x="9489406" y="3573057"/>
            <a:ext cx="849085" cy="466531"/>
          </a:xfrm>
          <a:prstGeom prst="rect">
            <a:avLst/>
          </a:prstGeom>
          <a:solidFill>
            <a:srgbClr val="FBE5D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  <p:sp>
        <p:nvSpPr>
          <p:cNvPr id="4" name="Title Placeholder 3">
            <a:extLst>
              <a:ext uri="{FF2B5EF4-FFF2-40B4-BE49-F238E27FC236}">
                <a16:creationId xmlns:a16="http://schemas.microsoft.com/office/drawing/2014/main" id="{E98D67D3-EEF3-73AD-79E3-09F886069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557" y="95697"/>
            <a:ext cx="8798061" cy="770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Dikdörtgen 22">
            <a:extLst>
              <a:ext uri="{FF2B5EF4-FFF2-40B4-BE49-F238E27FC236}">
                <a16:creationId xmlns:a16="http://schemas.microsoft.com/office/drawing/2014/main" id="{EF7ABB1D-348F-4BDB-ED1E-240CBAC8FA05}"/>
              </a:ext>
            </a:extLst>
          </p:cNvPr>
          <p:cNvSpPr/>
          <p:nvPr userDrawn="1"/>
        </p:nvSpPr>
        <p:spPr>
          <a:xfrm>
            <a:off x="9489406" y="7118385"/>
            <a:ext cx="849085" cy="466531"/>
          </a:xfrm>
          <a:prstGeom prst="rect">
            <a:avLst/>
          </a:prstGeom>
          <a:solidFill>
            <a:srgbClr val="FFE69A"/>
          </a:solidFill>
          <a:ln>
            <a:solidFill>
              <a:srgbClr val="FFE6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12993FA2-F702-FF21-9400-8947C73999EA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56382" y="6613232"/>
            <a:ext cx="832265" cy="160112"/>
          </a:xfrm>
          <a:prstGeom prst="rect">
            <a:avLst/>
          </a:prstGeom>
        </p:spPr>
      </p:pic>
      <p:sp>
        <p:nvSpPr>
          <p:cNvPr id="11" name="Dikdörtgen 22">
            <a:extLst>
              <a:ext uri="{FF2B5EF4-FFF2-40B4-BE49-F238E27FC236}">
                <a16:creationId xmlns:a16="http://schemas.microsoft.com/office/drawing/2014/main" id="{CBE93740-B338-D1EA-6B58-CE0DDC72027F}"/>
              </a:ext>
            </a:extLst>
          </p:cNvPr>
          <p:cNvSpPr/>
          <p:nvPr userDrawn="1"/>
        </p:nvSpPr>
        <p:spPr>
          <a:xfrm>
            <a:off x="9489406" y="7827450"/>
            <a:ext cx="849085" cy="466531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2F2F2"/>
              </a:solidFill>
            </a:endParaRPr>
          </a:p>
        </p:txBody>
      </p:sp>
      <p:sp>
        <p:nvSpPr>
          <p:cNvPr id="17" name="Dikdörtgen 6">
            <a:extLst>
              <a:ext uri="{FF2B5EF4-FFF2-40B4-BE49-F238E27FC236}">
                <a16:creationId xmlns:a16="http://schemas.microsoft.com/office/drawing/2014/main" id="{3BA7459E-2B7E-117F-E7B0-3A1286553C18}"/>
              </a:ext>
            </a:extLst>
          </p:cNvPr>
          <p:cNvSpPr/>
          <p:nvPr userDrawn="1"/>
        </p:nvSpPr>
        <p:spPr>
          <a:xfrm>
            <a:off x="9489405" y="-681339"/>
            <a:ext cx="849085" cy="466531"/>
          </a:xfrm>
          <a:prstGeom prst="rect">
            <a:avLst/>
          </a:prstGeom>
          <a:solidFill>
            <a:srgbClr val="1558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929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5" r:id="rId8"/>
    <p:sldLayoutId id="2147483686" r:id="rId9"/>
    <p:sldLayoutId id="2147483687" r:id="rId1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0160A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899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253331"/>
            <a:ext cx="7886700" cy="5003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AF3772-9A14-4310-AA97-ADA9BE0847FC}" type="datetimeFigureOut">
              <a:rPr lang="en-CH" smtClean="0"/>
              <a:t>10/1/25</a:t>
            </a:fld>
            <a:endParaRPr lang="en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571078-45FA-4BA5-9BE9-4C6ADE012FE3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678178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Lato Black" panose="020F0502020204030203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899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253331"/>
            <a:ext cx="7886700" cy="5003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571078-45FA-4BA5-9BE9-4C6ADE012FE3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685398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Lato Black" panose="020F0502020204030203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899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253331"/>
            <a:ext cx="7886700" cy="5003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571078-45FA-4BA5-9BE9-4C6ADE012FE3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362475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Lato Black" panose="020F0502020204030203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svg"/><Relationship Id="rId18" Type="http://schemas.openxmlformats.org/officeDocument/2006/relationships/image" Target="../media/image29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openxmlformats.org/officeDocument/2006/relationships/image" Target="../media/image35.png"/><Relationship Id="rId17" Type="http://schemas.openxmlformats.org/officeDocument/2006/relationships/image" Target="../media/image38.sv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34.svg"/><Relationship Id="rId5" Type="http://schemas.openxmlformats.org/officeDocument/2006/relationships/diagramQuickStyle" Target="../diagrams/quickStyle2.xml"/><Relationship Id="rId15" Type="http://schemas.openxmlformats.org/officeDocument/2006/relationships/image" Target="../media/image28.svg"/><Relationship Id="rId10" Type="http://schemas.openxmlformats.org/officeDocument/2006/relationships/image" Target="../media/image33.png"/><Relationship Id="rId19" Type="http://schemas.openxmlformats.org/officeDocument/2006/relationships/image" Target="../media/image30.svg"/><Relationship Id="rId4" Type="http://schemas.openxmlformats.org/officeDocument/2006/relationships/diagramLayout" Target="../diagrams/layout2.xml"/><Relationship Id="rId9" Type="http://schemas.openxmlformats.org/officeDocument/2006/relationships/image" Target="../media/image32.svg"/><Relationship Id="rId14" Type="http://schemas.openxmlformats.org/officeDocument/2006/relationships/image" Target="../media/image27.png"/></Relationships>
</file>

<file path=ppt/slides/_rels/slide100.xml.rels><?xml version="1.0" encoding="UTF-8" standalone="yes"?>
<Relationships xmlns="http://schemas.openxmlformats.org/package/2006/relationships"><Relationship Id="rId8" Type="http://schemas.openxmlformats.org/officeDocument/2006/relationships/slide" Target="slide120.xml"/><Relationship Id="rId13" Type="http://schemas.openxmlformats.org/officeDocument/2006/relationships/slide" Target="slide130.xml"/><Relationship Id="rId18" Type="http://schemas.openxmlformats.org/officeDocument/2006/relationships/slide" Target="slide136.xml"/><Relationship Id="rId26" Type="http://schemas.openxmlformats.org/officeDocument/2006/relationships/slide" Target="slide144.xml"/><Relationship Id="rId3" Type="http://schemas.openxmlformats.org/officeDocument/2006/relationships/slide" Target="slide116.xml"/><Relationship Id="rId21" Type="http://schemas.openxmlformats.org/officeDocument/2006/relationships/slide" Target="slide139.xml"/><Relationship Id="rId7" Type="http://schemas.openxmlformats.org/officeDocument/2006/relationships/slide" Target="slide119.xml"/><Relationship Id="rId12" Type="http://schemas.openxmlformats.org/officeDocument/2006/relationships/slide" Target="slide126.xml"/><Relationship Id="rId17" Type="http://schemas.openxmlformats.org/officeDocument/2006/relationships/slide" Target="slide135.xml"/><Relationship Id="rId25" Type="http://schemas.openxmlformats.org/officeDocument/2006/relationships/slide" Target="slide143.xml"/><Relationship Id="rId2" Type="http://schemas.openxmlformats.org/officeDocument/2006/relationships/slide" Target="slide114.xml"/><Relationship Id="rId16" Type="http://schemas.openxmlformats.org/officeDocument/2006/relationships/slide" Target="slide134.xml"/><Relationship Id="rId20" Type="http://schemas.openxmlformats.org/officeDocument/2006/relationships/slide" Target="slide138.xml"/><Relationship Id="rId1" Type="http://schemas.openxmlformats.org/officeDocument/2006/relationships/slideLayout" Target="../slideLayouts/slideLayout20.xml"/><Relationship Id="rId6" Type="http://schemas.openxmlformats.org/officeDocument/2006/relationships/slide" Target="slide129.xml"/><Relationship Id="rId11" Type="http://schemas.openxmlformats.org/officeDocument/2006/relationships/slide" Target="slide125.xml"/><Relationship Id="rId24" Type="http://schemas.openxmlformats.org/officeDocument/2006/relationships/slide" Target="slide140.xml"/><Relationship Id="rId5" Type="http://schemas.openxmlformats.org/officeDocument/2006/relationships/slide" Target="slide118.xml"/><Relationship Id="rId15" Type="http://schemas.openxmlformats.org/officeDocument/2006/relationships/slide" Target="slide133.xml"/><Relationship Id="rId23" Type="http://schemas.openxmlformats.org/officeDocument/2006/relationships/slide" Target="slide142.xml"/><Relationship Id="rId10" Type="http://schemas.openxmlformats.org/officeDocument/2006/relationships/slide" Target="slide123.xml"/><Relationship Id="rId19" Type="http://schemas.openxmlformats.org/officeDocument/2006/relationships/slide" Target="slide137.xml"/><Relationship Id="rId4" Type="http://schemas.openxmlformats.org/officeDocument/2006/relationships/slide" Target="slide117.xml"/><Relationship Id="rId9" Type="http://schemas.openxmlformats.org/officeDocument/2006/relationships/slide" Target="slide121.xml"/><Relationship Id="rId14" Type="http://schemas.openxmlformats.org/officeDocument/2006/relationships/slide" Target="slide132.xml"/><Relationship Id="rId22" Type="http://schemas.openxmlformats.org/officeDocument/2006/relationships/slide" Target="slide141.xml"/><Relationship Id="rId27" Type="http://schemas.openxmlformats.org/officeDocument/2006/relationships/slide" Target="slide69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slide" Target="slide100.xml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20.svg"/><Relationship Id="rId4" Type="http://schemas.openxmlformats.org/officeDocument/2006/relationships/image" Target="../media/image119.png"/></Relationships>
</file>

<file path=ppt/slides/_rels/slide10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4.svg"/><Relationship Id="rId13" Type="http://schemas.openxmlformats.org/officeDocument/2006/relationships/image" Target="../media/image120.svg"/><Relationship Id="rId3" Type="http://schemas.openxmlformats.org/officeDocument/2006/relationships/image" Target="../media/image139.png"/><Relationship Id="rId7" Type="http://schemas.openxmlformats.org/officeDocument/2006/relationships/image" Target="../media/image143.png"/><Relationship Id="rId12" Type="http://schemas.openxmlformats.org/officeDocument/2006/relationships/image" Target="../media/image119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42.svg"/><Relationship Id="rId11" Type="http://schemas.openxmlformats.org/officeDocument/2006/relationships/slide" Target="slide100.xml"/><Relationship Id="rId5" Type="http://schemas.openxmlformats.org/officeDocument/2006/relationships/image" Target="../media/image141.png"/><Relationship Id="rId10" Type="http://schemas.openxmlformats.org/officeDocument/2006/relationships/image" Target="../media/image146.svg"/><Relationship Id="rId4" Type="http://schemas.openxmlformats.org/officeDocument/2006/relationships/image" Target="../media/image140.svg"/><Relationship Id="rId9" Type="http://schemas.openxmlformats.org/officeDocument/2006/relationships/image" Target="../media/image145.png"/></Relationships>
</file>

<file path=ppt/slides/_rels/slide10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svg"/><Relationship Id="rId3" Type="http://schemas.openxmlformats.org/officeDocument/2006/relationships/image" Target="../media/image147.jpeg"/><Relationship Id="rId7" Type="http://schemas.openxmlformats.org/officeDocument/2006/relationships/image" Target="../media/image151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50.png"/><Relationship Id="rId5" Type="http://schemas.openxmlformats.org/officeDocument/2006/relationships/image" Target="../media/image149.svg"/><Relationship Id="rId10" Type="http://schemas.openxmlformats.org/officeDocument/2006/relationships/image" Target="../media/image154.jpg"/><Relationship Id="rId4" Type="http://schemas.openxmlformats.org/officeDocument/2006/relationships/image" Target="../media/image148.png"/><Relationship Id="rId9" Type="http://schemas.openxmlformats.org/officeDocument/2006/relationships/image" Target="../media/image153.jpeg"/></Relationships>
</file>

<file path=ppt/slides/_rels/slide10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svg"/><Relationship Id="rId3" Type="http://schemas.openxmlformats.org/officeDocument/2006/relationships/image" Target="../media/image155.emf"/><Relationship Id="rId7" Type="http://schemas.openxmlformats.org/officeDocument/2006/relationships/image" Target="../media/image119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0.xml"/><Relationship Id="rId6" Type="http://schemas.openxmlformats.org/officeDocument/2006/relationships/slide" Target="slide100.xml"/><Relationship Id="rId5" Type="http://schemas.openxmlformats.org/officeDocument/2006/relationships/image" Target="../media/image157.png"/><Relationship Id="rId4" Type="http://schemas.openxmlformats.org/officeDocument/2006/relationships/image" Target="../media/image156.emf"/></Relationships>
</file>

<file path=ppt/slides/_rels/slide105.xml.rels><?xml version="1.0" encoding="UTF-8" standalone="yes"?>
<Relationships xmlns="http://schemas.openxmlformats.org/package/2006/relationships"><Relationship Id="rId8" Type="http://schemas.openxmlformats.org/officeDocument/2006/relationships/slide" Target="slide100.xml"/><Relationship Id="rId3" Type="http://schemas.openxmlformats.org/officeDocument/2006/relationships/image" Target="../media/image158.emf"/><Relationship Id="rId7" Type="http://schemas.openxmlformats.org/officeDocument/2006/relationships/image" Target="../media/image157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56.emf"/><Relationship Id="rId5" Type="http://schemas.openxmlformats.org/officeDocument/2006/relationships/image" Target="../media/image160.svg"/><Relationship Id="rId10" Type="http://schemas.openxmlformats.org/officeDocument/2006/relationships/image" Target="../media/image120.svg"/><Relationship Id="rId4" Type="http://schemas.openxmlformats.org/officeDocument/2006/relationships/image" Target="../media/image159.png"/><Relationship Id="rId9" Type="http://schemas.openxmlformats.org/officeDocument/2006/relationships/image" Target="../media/image119.png"/></Relationships>
</file>

<file path=ppt/slides/_rels/slide10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png"/><Relationship Id="rId3" Type="http://schemas.openxmlformats.org/officeDocument/2006/relationships/image" Target="../media/image161.emf"/><Relationship Id="rId7" Type="http://schemas.openxmlformats.org/officeDocument/2006/relationships/image" Target="../media/image160.svg"/><Relationship Id="rId12" Type="http://schemas.openxmlformats.org/officeDocument/2006/relationships/image" Target="../media/image120.sv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59.png"/><Relationship Id="rId11" Type="http://schemas.openxmlformats.org/officeDocument/2006/relationships/image" Target="../media/image119.png"/><Relationship Id="rId5" Type="http://schemas.openxmlformats.org/officeDocument/2006/relationships/image" Target="../media/image157.png"/><Relationship Id="rId10" Type="http://schemas.openxmlformats.org/officeDocument/2006/relationships/slide" Target="slide100.xml"/><Relationship Id="rId4" Type="http://schemas.openxmlformats.org/officeDocument/2006/relationships/image" Target="../media/image156.emf"/><Relationship Id="rId9" Type="http://schemas.openxmlformats.org/officeDocument/2006/relationships/image" Target="../media/image149.svg"/></Relationships>
</file>

<file path=ppt/slides/_rels/slide10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svg"/><Relationship Id="rId3" Type="http://schemas.openxmlformats.org/officeDocument/2006/relationships/image" Target="../media/image162.emf"/><Relationship Id="rId7" Type="http://schemas.openxmlformats.org/officeDocument/2006/relationships/image" Target="../media/image119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0.xml"/><Relationship Id="rId6" Type="http://schemas.openxmlformats.org/officeDocument/2006/relationships/slide" Target="slide100.xml"/><Relationship Id="rId5" Type="http://schemas.openxmlformats.org/officeDocument/2006/relationships/image" Target="../media/image164.svg"/><Relationship Id="rId4" Type="http://schemas.openxmlformats.org/officeDocument/2006/relationships/image" Target="../media/image163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0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7" Type="http://schemas.openxmlformats.org/officeDocument/2006/relationships/image" Target="../media/image120.sv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19.png"/><Relationship Id="rId5" Type="http://schemas.openxmlformats.org/officeDocument/2006/relationships/slide" Target="slide100.xml"/><Relationship Id="rId4" Type="http://schemas.openxmlformats.org/officeDocument/2006/relationships/image" Target="../media/image165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svg"/><Relationship Id="rId18" Type="http://schemas.openxmlformats.org/officeDocument/2006/relationships/image" Target="../media/image37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openxmlformats.org/officeDocument/2006/relationships/image" Target="../media/image31.png"/><Relationship Id="rId17" Type="http://schemas.openxmlformats.org/officeDocument/2006/relationships/image" Target="../media/image36.sv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11" Type="http://schemas.openxmlformats.org/officeDocument/2006/relationships/image" Target="../media/image30.svg"/><Relationship Id="rId5" Type="http://schemas.openxmlformats.org/officeDocument/2006/relationships/diagramQuickStyle" Target="../diagrams/quickStyle3.xml"/><Relationship Id="rId15" Type="http://schemas.openxmlformats.org/officeDocument/2006/relationships/image" Target="../media/image34.svg"/><Relationship Id="rId10" Type="http://schemas.openxmlformats.org/officeDocument/2006/relationships/image" Target="../media/image29.png"/><Relationship Id="rId19" Type="http://schemas.openxmlformats.org/officeDocument/2006/relationships/image" Target="../media/image38.svg"/><Relationship Id="rId4" Type="http://schemas.openxmlformats.org/officeDocument/2006/relationships/diagramLayout" Target="../diagrams/layout3.xml"/><Relationship Id="rId9" Type="http://schemas.openxmlformats.org/officeDocument/2006/relationships/image" Target="../media/image28.svg"/><Relationship Id="rId14" Type="http://schemas.openxmlformats.org/officeDocument/2006/relationships/image" Target="../media/image33.pn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0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20.svg"/><Relationship Id="rId5" Type="http://schemas.openxmlformats.org/officeDocument/2006/relationships/image" Target="../media/image119.png"/><Relationship Id="rId4" Type="http://schemas.openxmlformats.org/officeDocument/2006/relationships/slide" Target="slide100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20.svg"/><Relationship Id="rId5" Type="http://schemas.openxmlformats.org/officeDocument/2006/relationships/image" Target="../media/image119.png"/><Relationship Id="rId4" Type="http://schemas.openxmlformats.org/officeDocument/2006/relationships/slide" Target="slide100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slide" Target="slide100.xml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20.svg"/><Relationship Id="rId4" Type="http://schemas.openxmlformats.org/officeDocument/2006/relationships/image" Target="../media/image119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slide" Target="slide100.xml"/><Relationship Id="rId2" Type="http://schemas.openxmlformats.org/officeDocument/2006/relationships/image" Target="../media/image167.jp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20.svg"/><Relationship Id="rId4" Type="http://schemas.openxmlformats.org/officeDocument/2006/relationships/image" Target="../media/image119.pn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slide" Target="slide100.xml"/><Relationship Id="rId2" Type="http://schemas.openxmlformats.org/officeDocument/2006/relationships/image" Target="../media/image168.jp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20.svg"/><Relationship Id="rId4" Type="http://schemas.openxmlformats.org/officeDocument/2006/relationships/image" Target="../media/image119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svg"/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20.svg"/><Relationship Id="rId5" Type="http://schemas.openxmlformats.org/officeDocument/2006/relationships/image" Target="../media/image119.png"/><Relationship Id="rId4" Type="http://schemas.openxmlformats.org/officeDocument/2006/relationships/slide" Target="slide100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slide" Target="slide100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20.svg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9.jpg"/><Relationship Id="rId1" Type="http://schemas.openxmlformats.org/officeDocument/2006/relationships/slideLayout" Target="../slideLayouts/slideLayout20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slide" Target="slide100.xml"/><Relationship Id="rId2" Type="http://schemas.openxmlformats.org/officeDocument/2006/relationships/image" Target="../media/image170.jp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20.svg"/><Relationship Id="rId4" Type="http://schemas.openxmlformats.org/officeDocument/2006/relationships/image" Target="../media/image1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sv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slide" Target="slide100.xml"/><Relationship Id="rId2" Type="http://schemas.openxmlformats.org/officeDocument/2006/relationships/image" Target="../media/image171.jp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20.svg"/><Relationship Id="rId4" Type="http://schemas.openxmlformats.org/officeDocument/2006/relationships/image" Target="../media/image119.png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20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slide" Target="slide100.xml"/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20.svg"/><Relationship Id="rId4" Type="http://schemas.openxmlformats.org/officeDocument/2006/relationships/image" Target="../media/image119.png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20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slide" Target="slide100.xml"/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20.svg"/><Relationship Id="rId4" Type="http://schemas.openxmlformats.org/officeDocument/2006/relationships/image" Target="../media/image119.png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2.jpg"/><Relationship Id="rId1" Type="http://schemas.openxmlformats.org/officeDocument/2006/relationships/slideLayout" Target="../slideLayouts/slideLayout20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emf"/><Relationship Id="rId2" Type="http://schemas.openxmlformats.org/officeDocument/2006/relationships/image" Target="../media/image173.emf"/><Relationship Id="rId1" Type="http://schemas.openxmlformats.org/officeDocument/2006/relationships/slideLayout" Target="../slideLayouts/slideLayout20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74.emf"/><Relationship Id="rId4" Type="http://schemas.openxmlformats.org/officeDocument/2006/relationships/image" Target="../media/image173.emf"/></Relationships>
</file>

<file path=ppt/slides/_rels/slide1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svg"/><Relationship Id="rId3" Type="http://schemas.openxmlformats.org/officeDocument/2006/relationships/chart" Target="../charts/chart30.xml"/><Relationship Id="rId7" Type="http://schemas.openxmlformats.org/officeDocument/2006/relationships/image" Target="../media/image119.png"/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20.xml"/><Relationship Id="rId6" Type="http://schemas.openxmlformats.org/officeDocument/2006/relationships/slide" Target="slide100.xml"/><Relationship Id="rId5" Type="http://schemas.openxmlformats.org/officeDocument/2006/relationships/image" Target="../media/image174.emf"/><Relationship Id="rId4" Type="http://schemas.openxmlformats.org/officeDocument/2006/relationships/image" Target="../media/image173.emf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slide" Target="slide100.xml"/><Relationship Id="rId2" Type="http://schemas.openxmlformats.org/officeDocument/2006/relationships/image" Target="../media/image175.jp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20.svg"/><Relationship Id="rId4" Type="http://schemas.openxmlformats.org/officeDocument/2006/relationships/image" Target="../media/image1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6.jpg"/><Relationship Id="rId1" Type="http://schemas.openxmlformats.org/officeDocument/2006/relationships/slideLayout" Target="../slideLayouts/slideLayout20.xm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slide" Target="slide100.xml"/><Relationship Id="rId2" Type="http://schemas.openxmlformats.org/officeDocument/2006/relationships/image" Target="../media/image177.jp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20.svg"/><Relationship Id="rId4" Type="http://schemas.openxmlformats.org/officeDocument/2006/relationships/image" Target="../media/image119.pn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slide" Target="slide100.xml"/><Relationship Id="rId2" Type="http://schemas.openxmlformats.org/officeDocument/2006/relationships/image" Target="../media/image178.jp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20.svg"/><Relationship Id="rId4" Type="http://schemas.openxmlformats.org/officeDocument/2006/relationships/image" Target="../media/image119.png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slide" Target="slide100.xml"/><Relationship Id="rId2" Type="http://schemas.openxmlformats.org/officeDocument/2006/relationships/image" Target="../media/image179.jp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20.svg"/><Relationship Id="rId4" Type="http://schemas.openxmlformats.org/officeDocument/2006/relationships/image" Target="../media/image119.png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slide" Target="slide100.xml"/><Relationship Id="rId2" Type="http://schemas.openxmlformats.org/officeDocument/2006/relationships/image" Target="../media/image180.jp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20.svg"/><Relationship Id="rId4" Type="http://schemas.openxmlformats.org/officeDocument/2006/relationships/image" Target="../media/image119.pn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slide" Target="slide100.xml"/><Relationship Id="rId2" Type="http://schemas.openxmlformats.org/officeDocument/2006/relationships/image" Target="../media/image181.jp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20.svg"/><Relationship Id="rId4" Type="http://schemas.openxmlformats.org/officeDocument/2006/relationships/image" Target="../media/image119.png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slide" Target="slide100.xml"/><Relationship Id="rId2" Type="http://schemas.openxmlformats.org/officeDocument/2006/relationships/image" Target="../media/image182.jp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20.svg"/><Relationship Id="rId4" Type="http://schemas.openxmlformats.org/officeDocument/2006/relationships/image" Target="../media/image119.png"/></Relationships>
</file>

<file path=ppt/slides/_rels/slide1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3" Type="http://schemas.openxmlformats.org/officeDocument/2006/relationships/image" Target="../media/image163.png"/><Relationship Id="rId7" Type="http://schemas.openxmlformats.org/officeDocument/2006/relationships/slide" Target="slide100.xml"/><Relationship Id="rId2" Type="http://schemas.openxmlformats.org/officeDocument/2006/relationships/image" Target="../media/image183.jp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85.svg"/><Relationship Id="rId5" Type="http://schemas.openxmlformats.org/officeDocument/2006/relationships/image" Target="../media/image184.png"/><Relationship Id="rId4" Type="http://schemas.openxmlformats.org/officeDocument/2006/relationships/image" Target="../media/image164.svg"/><Relationship Id="rId9" Type="http://schemas.openxmlformats.org/officeDocument/2006/relationships/image" Target="../media/image120.svg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slide" Target="slide100.xml"/><Relationship Id="rId2" Type="http://schemas.openxmlformats.org/officeDocument/2006/relationships/image" Target="../media/image186.jp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20.svg"/><Relationship Id="rId4" Type="http://schemas.openxmlformats.org/officeDocument/2006/relationships/image" Target="../media/image119.png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slide" Target="slide100.xml"/><Relationship Id="rId2" Type="http://schemas.openxmlformats.org/officeDocument/2006/relationships/image" Target="../media/image187.jp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20.svg"/><Relationship Id="rId4" Type="http://schemas.openxmlformats.org/officeDocument/2006/relationships/image" Target="../media/image1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svg"/><Relationship Id="rId5" Type="http://schemas.openxmlformats.org/officeDocument/2006/relationships/image" Target="../media/image46.png"/><Relationship Id="rId4" Type="http://schemas.openxmlformats.org/officeDocument/2006/relationships/image" Target="../media/image45.svg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slide" Target="slide100.xml"/><Relationship Id="rId2" Type="http://schemas.openxmlformats.org/officeDocument/2006/relationships/image" Target="../media/image188.jp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20.svg"/><Relationship Id="rId4" Type="http://schemas.openxmlformats.org/officeDocument/2006/relationships/image" Target="../media/image119.png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slide" Target="slide100.xml"/><Relationship Id="rId2" Type="http://schemas.openxmlformats.org/officeDocument/2006/relationships/image" Target="../media/image189.jp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20.svg"/><Relationship Id="rId4" Type="http://schemas.openxmlformats.org/officeDocument/2006/relationships/image" Target="../media/image119.png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slide" Target="slide100.xml"/><Relationship Id="rId2" Type="http://schemas.openxmlformats.org/officeDocument/2006/relationships/image" Target="../media/image190.jp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20.svg"/><Relationship Id="rId4" Type="http://schemas.openxmlformats.org/officeDocument/2006/relationships/image" Target="../media/image119.png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slide" Target="slide100.xml"/><Relationship Id="rId2" Type="http://schemas.openxmlformats.org/officeDocument/2006/relationships/image" Target="../media/image191.jp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20.svg"/><Relationship Id="rId4" Type="http://schemas.openxmlformats.org/officeDocument/2006/relationships/image" Target="../media/image119.png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slide" Target="slide100.xml"/><Relationship Id="rId2" Type="http://schemas.openxmlformats.org/officeDocument/2006/relationships/image" Target="../media/image192.jp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20.svg"/><Relationship Id="rId4" Type="http://schemas.openxmlformats.org/officeDocument/2006/relationships/image" Target="../media/image119.png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slide" Target="slide100.xml"/><Relationship Id="rId2" Type="http://schemas.openxmlformats.org/officeDocument/2006/relationships/image" Target="../media/image192.jp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20.svg"/><Relationship Id="rId4" Type="http://schemas.openxmlformats.org/officeDocument/2006/relationships/image" Target="../media/image119.png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slide" Target="slide100.xml"/><Relationship Id="rId2" Type="http://schemas.openxmlformats.org/officeDocument/2006/relationships/image" Target="../media/image19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0.svg"/><Relationship Id="rId4" Type="http://schemas.openxmlformats.org/officeDocument/2006/relationships/image" Target="../media/image119.png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slide" Target="slide69.xml"/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slide" Target="slide148.xml"/><Relationship Id="rId2" Type="http://schemas.openxmlformats.org/officeDocument/2006/relationships/image" Target="../media/image19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svg"/><Relationship Id="rId3" Type="http://schemas.openxmlformats.org/officeDocument/2006/relationships/image" Target="../media/image25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svg"/><Relationship Id="rId11" Type="http://schemas.openxmlformats.org/officeDocument/2006/relationships/image" Target="../media/image54.svg"/><Relationship Id="rId5" Type="http://schemas.openxmlformats.org/officeDocument/2006/relationships/image" Target="../media/image48.png"/><Relationship Id="rId10" Type="http://schemas.openxmlformats.org/officeDocument/2006/relationships/image" Target="../media/image53.png"/><Relationship Id="rId4" Type="http://schemas.openxmlformats.org/officeDocument/2006/relationships/image" Target="../media/image26.svg"/><Relationship Id="rId9" Type="http://schemas.openxmlformats.org/officeDocument/2006/relationships/image" Target="../media/image52.png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slide" Target="slide148.xml"/><Relationship Id="rId2" Type="http://schemas.openxmlformats.org/officeDocument/2006/relationships/image" Target="../media/image195.jpg"/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slide" Target="slide148.xml"/><Relationship Id="rId2" Type="http://schemas.openxmlformats.org/officeDocument/2006/relationships/image" Target="../media/image196.jpg"/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slide" Target="slide148.xml"/><Relationship Id="rId2" Type="http://schemas.openxmlformats.org/officeDocument/2006/relationships/image" Target="../media/image197.jpg"/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slide" Target="slide148.xml"/><Relationship Id="rId2" Type="http://schemas.openxmlformats.org/officeDocument/2006/relationships/image" Target="../media/image198.jpg"/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slide" Target="slide148.xml"/><Relationship Id="rId2" Type="http://schemas.openxmlformats.org/officeDocument/2006/relationships/image" Target="../media/image199.jpg"/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slide" Target="slide148.xml"/><Relationship Id="rId2" Type="http://schemas.openxmlformats.org/officeDocument/2006/relationships/image" Target="../media/image200.jpg"/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slide" Target="slide148.xml"/><Relationship Id="rId2" Type="http://schemas.openxmlformats.org/officeDocument/2006/relationships/image" Target="../media/image201.jpg"/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slide" Target="slide148.xml"/><Relationship Id="rId2" Type="http://schemas.openxmlformats.org/officeDocument/2006/relationships/image" Target="../media/image202.jpg"/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slide" Target="slide148.xml"/><Relationship Id="rId2" Type="http://schemas.openxmlformats.org/officeDocument/2006/relationships/image" Target="../media/image203.jpg"/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slide" Target="slide148.xml"/><Relationship Id="rId2" Type="http://schemas.openxmlformats.org/officeDocument/2006/relationships/image" Target="../media/image20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slide" Target="slide148.xml"/><Relationship Id="rId2" Type="http://schemas.openxmlformats.org/officeDocument/2006/relationships/image" Target="../media/image205.jpg"/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slide" Target="slide148.xml"/><Relationship Id="rId2" Type="http://schemas.openxmlformats.org/officeDocument/2006/relationships/image" Target="../media/image206.jpg"/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slide" Target="slide148.xml"/><Relationship Id="rId2" Type="http://schemas.openxmlformats.org/officeDocument/2006/relationships/image" Target="../media/image207.jpg"/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3" Type="http://schemas.openxmlformats.org/officeDocument/2006/relationships/slide" Target="slide148.xml"/><Relationship Id="rId2" Type="http://schemas.openxmlformats.org/officeDocument/2006/relationships/image" Target="../media/image208.jpg"/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3" Type="http://schemas.openxmlformats.org/officeDocument/2006/relationships/slide" Target="slide148.xml"/><Relationship Id="rId2" Type="http://schemas.openxmlformats.org/officeDocument/2006/relationships/image" Target="../media/image209.jpg"/><Relationship Id="rId1" Type="http://schemas.openxmlformats.org/officeDocument/2006/relationships/slideLayout" Target="../slideLayouts/slideLayout2.xml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slide" Target="slide148.xml"/><Relationship Id="rId2" Type="http://schemas.openxmlformats.org/officeDocument/2006/relationships/image" Target="../media/image210.jpg"/><Relationship Id="rId1" Type="http://schemas.openxmlformats.org/officeDocument/2006/relationships/slideLayout" Target="../slideLayouts/slideLayout2.xml"/></Relationships>
</file>

<file path=ppt/slides/_rels/slide166.xml.rels><?xml version="1.0" encoding="UTF-8" standalone="yes"?>
<Relationships xmlns="http://schemas.openxmlformats.org/package/2006/relationships"><Relationship Id="rId3" Type="http://schemas.openxmlformats.org/officeDocument/2006/relationships/slide" Target="slide148.xml"/><Relationship Id="rId2" Type="http://schemas.openxmlformats.org/officeDocument/2006/relationships/image" Target="../media/image211.jpg"/><Relationship Id="rId1" Type="http://schemas.openxmlformats.org/officeDocument/2006/relationships/slideLayout" Target="../slideLayouts/slideLayout2.xml"/></Relationships>
</file>

<file path=ppt/slides/_rels/slide167.xml.rels><?xml version="1.0" encoding="UTF-8" standalone="yes"?>
<Relationships xmlns="http://schemas.openxmlformats.org/package/2006/relationships"><Relationship Id="rId3" Type="http://schemas.openxmlformats.org/officeDocument/2006/relationships/slide" Target="slide148.xml"/><Relationship Id="rId2" Type="http://schemas.openxmlformats.org/officeDocument/2006/relationships/image" Target="../media/image212.jpg"/><Relationship Id="rId1" Type="http://schemas.openxmlformats.org/officeDocument/2006/relationships/slideLayout" Target="../slideLayouts/slideLayout2.xml"/></Relationships>
</file>

<file path=ppt/slides/_rels/slide168.xml.rels><?xml version="1.0" encoding="UTF-8" standalone="yes"?>
<Relationships xmlns="http://schemas.openxmlformats.org/package/2006/relationships"><Relationship Id="rId3" Type="http://schemas.openxmlformats.org/officeDocument/2006/relationships/slide" Target="slide148.xml"/><Relationship Id="rId2" Type="http://schemas.openxmlformats.org/officeDocument/2006/relationships/image" Target="../media/image213.jpg"/><Relationship Id="rId1" Type="http://schemas.openxmlformats.org/officeDocument/2006/relationships/slideLayout" Target="../slideLayouts/slideLayout2.xml"/></Relationships>
</file>

<file path=ppt/slides/_rels/slide169.xml.rels><?xml version="1.0" encoding="UTF-8" standalone="yes"?>
<Relationships xmlns="http://schemas.openxmlformats.org/package/2006/relationships"><Relationship Id="rId3" Type="http://schemas.openxmlformats.org/officeDocument/2006/relationships/slide" Target="slide148.xml"/><Relationship Id="rId2" Type="http://schemas.openxmlformats.org/officeDocument/2006/relationships/image" Target="../media/image21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svg"/><Relationship Id="rId5" Type="http://schemas.openxmlformats.org/officeDocument/2006/relationships/image" Target="../media/image57.png"/><Relationship Id="rId4" Type="http://schemas.openxmlformats.org/officeDocument/2006/relationships/image" Target="../media/image56.svg"/></Relationships>
</file>

<file path=ppt/slides/_rels/slide1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1.xml.rels><?xml version="1.0" encoding="UTF-8" standalone="yes"?>
<Relationships xmlns="http://schemas.openxmlformats.org/package/2006/relationships"><Relationship Id="rId8" Type="http://schemas.openxmlformats.org/officeDocument/2006/relationships/slide" Target="slide186.xml"/><Relationship Id="rId13" Type="http://schemas.openxmlformats.org/officeDocument/2006/relationships/slide" Target="slide192.xml"/><Relationship Id="rId18" Type="http://schemas.openxmlformats.org/officeDocument/2006/relationships/slide" Target="slide197.xml"/><Relationship Id="rId3" Type="http://schemas.openxmlformats.org/officeDocument/2006/relationships/slide" Target="slide177.xml"/><Relationship Id="rId21" Type="http://schemas.openxmlformats.org/officeDocument/2006/relationships/slide" Target="slide200.xml"/><Relationship Id="rId7" Type="http://schemas.openxmlformats.org/officeDocument/2006/relationships/slide" Target="slide185.xml"/><Relationship Id="rId12" Type="http://schemas.openxmlformats.org/officeDocument/2006/relationships/slide" Target="slide191.xml"/><Relationship Id="rId17" Type="http://schemas.openxmlformats.org/officeDocument/2006/relationships/slide" Target="slide196.xml"/><Relationship Id="rId25" Type="http://schemas.openxmlformats.org/officeDocument/2006/relationships/slide" Target="slide69.xml"/><Relationship Id="rId2" Type="http://schemas.openxmlformats.org/officeDocument/2006/relationships/slide" Target="slide172.xml"/><Relationship Id="rId16" Type="http://schemas.openxmlformats.org/officeDocument/2006/relationships/slide" Target="slide195.xml"/><Relationship Id="rId20" Type="http://schemas.openxmlformats.org/officeDocument/2006/relationships/slide" Target="slide199.xml"/><Relationship Id="rId1" Type="http://schemas.openxmlformats.org/officeDocument/2006/relationships/slideLayout" Target="../slideLayouts/slideLayout16.xml"/><Relationship Id="rId6" Type="http://schemas.openxmlformats.org/officeDocument/2006/relationships/slide" Target="slide184.xml"/><Relationship Id="rId11" Type="http://schemas.openxmlformats.org/officeDocument/2006/relationships/slide" Target="slide189.xml"/><Relationship Id="rId24" Type="http://schemas.openxmlformats.org/officeDocument/2006/relationships/slide" Target="slide203.xml"/><Relationship Id="rId5" Type="http://schemas.openxmlformats.org/officeDocument/2006/relationships/slide" Target="slide183.xml"/><Relationship Id="rId15" Type="http://schemas.openxmlformats.org/officeDocument/2006/relationships/slide" Target="slide194.xml"/><Relationship Id="rId23" Type="http://schemas.openxmlformats.org/officeDocument/2006/relationships/slide" Target="slide202.xml"/><Relationship Id="rId10" Type="http://schemas.openxmlformats.org/officeDocument/2006/relationships/slide" Target="slide188.xml"/><Relationship Id="rId19" Type="http://schemas.openxmlformats.org/officeDocument/2006/relationships/slide" Target="slide198.xml"/><Relationship Id="rId4" Type="http://schemas.openxmlformats.org/officeDocument/2006/relationships/slide" Target="slide180.xml"/><Relationship Id="rId9" Type="http://schemas.openxmlformats.org/officeDocument/2006/relationships/slide" Target="slide187.xml"/><Relationship Id="rId14" Type="http://schemas.openxmlformats.org/officeDocument/2006/relationships/slide" Target="slide193.xml"/><Relationship Id="rId22" Type="http://schemas.openxmlformats.org/officeDocument/2006/relationships/slide" Target="slide201.xml"/></Relationships>
</file>

<file path=ppt/slides/_rels/slide172.xml.rels><?xml version="1.0" encoding="UTF-8" standalone="yes"?>
<Relationships xmlns="http://schemas.openxmlformats.org/package/2006/relationships"><Relationship Id="rId3" Type="http://schemas.openxmlformats.org/officeDocument/2006/relationships/slide" Target="slide171.xml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16.svg"/><Relationship Id="rId4" Type="http://schemas.openxmlformats.org/officeDocument/2006/relationships/image" Target="../media/image215.png"/></Relationships>
</file>

<file path=ppt/slides/_rels/slide173.xml.rels><?xml version="1.0" encoding="UTF-8" standalone="yes"?>
<Relationships xmlns="http://schemas.openxmlformats.org/package/2006/relationships"><Relationship Id="rId3" Type="http://schemas.openxmlformats.org/officeDocument/2006/relationships/slide" Target="slide171.xml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16.svg"/><Relationship Id="rId4" Type="http://schemas.openxmlformats.org/officeDocument/2006/relationships/image" Target="../media/image215.png"/></Relationships>
</file>

<file path=ppt/slides/_rels/slide174.xml.rels><?xml version="1.0" encoding="UTF-8" standalone="yes"?>
<Relationships xmlns="http://schemas.openxmlformats.org/package/2006/relationships"><Relationship Id="rId3" Type="http://schemas.openxmlformats.org/officeDocument/2006/relationships/slide" Target="slide171.xml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16.svg"/><Relationship Id="rId4" Type="http://schemas.openxmlformats.org/officeDocument/2006/relationships/image" Target="../media/image215.png"/></Relationships>
</file>

<file path=ppt/slides/_rels/slide1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6.svg"/><Relationship Id="rId3" Type="http://schemas.openxmlformats.org/officeDocument/2006/relationships/image" Target="../media/image218.svg"/><Relationship Id="rId7" Type="http://schemas.openxmlformats.org/officeDocument/2006/relationships/image" Target="../media/image215.png"/><Relationship Id="rId2" Type="http://schemas.openxmlformats.org/officeDocument/2006/relationships/image" Target="../media/image217.png"/><Relationship Id="rId1" Type="http://schemas.openxmlformats.org/officeDocument/2006/relationships/slideLayout" Target="../slideLayouts/slideLayout16.xml"/><Relationship Id="rId6" Type="http://schemas.openxmlformats.org/officeDocument/2006/relationships/slide" Target="slide171.xml"/><Relationship Id="rId5" Type="http://schemas.openxmlformats.org/officeDocument/2006/relationships/image" Target="../media/image220.svg"/><Relationship Id="rId4" Type="http://schemas.openxmlformats.org/officeDocument/2006/relationships/image" Target="../media/image219.png"/></Relationships>
</file>

<file path=ppt/slides/_rels/slide1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6.svg"/><Relationship Id="rId3" Type="http://schemas.openxmlformats.org/officeDocument/2006/relationships/image" Target="../media/image218.svg"/><Relationship Id="rId7" Type="http://schemas.openxmlformats.org/officeDocument/2006/relationships/image" Target="../media/image215.png"/><Relationship Id="rId2" Type="http://schemas.openxmlformats.org/officeDocument/2006/relationships/image" Target="../media/image217.png"/><Relationship Id="rId1" Type="http://schemas.openxmlformats.org/officeDocument/2006/relationships/slideLayout" Target="../slideLayouts/slideLayout16.xml"/><Relationship Id="rId6" Type="http://schemas.openxmlformats.org/officeDocument/2006/relationships/slide" Target="slide171.xml"/><Relationship Id="rId5" Type="http://schemas.openxmlformats.org/officeDocument/2006/relationships/image" Target="../media/image220.svg"/><Relationship Id="rId4" Type="http://schemas.openxmlformats.org/officeDocument/2006/relationships/image" Target="../media/image219.png"/></Relationships>
</file>

<file path=ppt/slides/_rels/slide1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2.svg"/><Relationship Id="rId2" Type="http://schemas.openxmlformats.org/officeDocument/2006/relationships/image" Target="../media/image221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16.svg"/><Relationship Id="rId5" Type="http://schemas.openxmlformats.org/officeDocument/2006/relationships/image" Target="../media/image215.png"/><Relationship Id="rId4" Type="http://schemas.openxmlformats.org/officeDocument/2006/relationships/slide" Target="slide171.xml"/></Relationships>
</file>

<file path=ppt/slides/_rels/slide1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2.svg"/><Relationship Id="rId2" Type="http://schemas.openxmlformats.org/officeDocument/2006/relationships/image" Target="../media/image221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16.svg"/><Relationship Id="rId5" Type="http://schemas.openxmlformats.org/officeDocument/2006/relationships/image" Target="../media/image215.png"/><Relationship Id="rId4" Type="http://schemas.openxmlformats.org/officeDocument/2006/relationships/slide" Target="slide171.xml"/></Relationships>
</file>

<file path=ppt/slides/_rels/slide1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4.svg"/><Relationship Id="rId2" Type="http://schemas.openxmlformats.org/officeDocument/2006/relationships/image" Target="../media/image223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16.svg"/><Relationship Id="rId5" Type="http://schemas.openxmlformats.org/officeDocument/2006/relationships/image" Target="../media/image215.png"/><Relationship Id="rId4" Type="http://schemas.openxmlformats.org/officeDocument/2006/relationships/slide" Target="slide17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svg"/></Relationships>
</file>

<file path=ppt/slides/_rels/slide1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6.svg"/><Relationship Id="rId2" Type="http://schemas.openxmlformats.org/officeDocument/2006/relationships/image" Target="../media/image225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16.svg"/><Relationship Id="rId5" Type="http://schemas.openxmlformats.org/officeDocument/2006/relationships/image" Target="../media/image215.png"/><Relationship Id="rId4" Type="http://schemas.openxmlformats.org/officeDocument/2006/relationships/slide" Target="slide171.xml"/></Relationships>
</file>

<file path=ppt/slides/_rels/slide1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8.svg"/><Relationship Id="rId2" Type="http://schemas.openxmlformats.org/officeDocument/2006/relationships/image" Target="../media/image227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16.svg"/><Relationship Id="rId5" Type="http://schemas.openxmlformats.org/officeDocument/2006/relationships/image" Target="../media/image215.png"/><Relationship Id="rId4" Type="http://schemas.openxmlformats.org/officeDocument/2006/relationships/slide" Target="slide171.xml"/></Relationships>
</file>

<file path=ppt/slides/_rels/slide1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svg"/><Relationship Id="rId2" Type="http://schemas.openxmlformats.org/officeDocument/2006/relationships/image" Target="../media/image229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16.svg"/><Relationship Id="rId5" Type="http://schemas.openxmlformats.org/officeDocument/2006/relationships/image" Target="../media/image215.png"/><Relationship Id="rId4" Type="http://schemas.openxmlformats.org/officeDocument/2006/relationships/slide" Target="slide171.xml"/></Relationships>
</file>

<file path=ppt/slides/_rels/slide1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2.svg"/><Relationship Id="rId2" Type="http://schemas.openxmlformats.org/officeDocument/2006/relationships/image" Target="../media/image231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16.svg"/><Relationship Id="rId5" Type="http://schemas.openxmlformats.org/officeDocument/2006/relationships/image" Target="../media/image215.png"/><Relationship Id="rId4" Type="http://schemas.openxmlformats.org/officeDocument/2006/relationships/slide" Target="slide171.xml"/></Relationships>
</file>

<file path=ppt/slides/_rels/slide1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4.svg"/><Relationship Id="rId2" Type="http://schemas.openxmlformats.org/officeDocument/2006/relationships/image" Target="../media/image233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16.svg"/><Relationship Id="rId5" Type="http://schemas.openxmlformats.org/officeDocument/2006/relationships/image" Target="../media/image215.png"/><Relationship Id="rId4" Type="http://schemas.openxmlformats.org/officeDocument/2006/relationships/slide" Target="slide171.xml"/></Relationships>
</file>

<file path=ppt/slides/_rels/slide185.xml.rels><?xml version="1.0" encoding="UTF-8" standalone="yes"?>
<Relationships xmlns="http://schemas.openxmlformats.org/package/2006/relationships"><Relationship Id="rId3" Type="http://schemas.openxmlformats.org/officeDocument/2006/relationships/slide" Target="slide171.xml"/><Relationship Id="rId2" Type="http://schemas.openxmlformats.org/officeDocument/2006/relationships/image" Target="../media/image235.jp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16.svg"/><Relationship Id="rId4" Type="http://schemas.openxmlformats.org/officeDocument/2006/relationships/image" Target="../media/image215.png"/></Relationships>
</file>

<file path=ppt/slides/_rels/slide1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7.svg"/><Relationship Id="rId2" Type="http://schemas.openxmlformats.org/officeDocument/2006/relationships/image" Target="../media/image236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16.svg"/><Relationship Id="rId5" Type="http://schemas.openxmlformats.org/officeDocument/2006/relationships/image" Target="../media/image215.png"/><Relationship Id="rId4" Type="http://schemas.openxmlformats.org/officeDocument/2006/relationships/slide" Target="slide171.xml"/></Relationships>
</file>

<file path=ppt/slides/_rels/slide1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9.svg"/><Relationship Id="rId2" Type="http://schemas.openxmlformats.org/officeDocument/2006/relationships/image" Target="../media/image238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16.svg"/><Relationship Id="rId5" Type="http://schemas.openxmlformats.org/officeDocument/2006/relationships/image" Target="../media/image215.png"/><Relationship Id="rId4" Type="http://schemas.openxmlformats.org/officeDocument/2006/relationships/slide" Target="slide171.xml"/></Relationships>
</file>

<file path=ppt/slides/_rels/slide188.xml.rels><?xml version="1.0" encoding="UTF-8" standalone="yes"?>
<Relationships xmlns="http://schemas.openxmlformats.org/package/2006/relationships"><Relationship Id="rId3" Type="http://schemas.openxmlformats.org/officeDocument/2006/relationships/slide" Target="slide171.xml"/><Relationship Id="rId2" Type="http://schemas.openxmlformats.org/officeDocument/2006/relationships/image" Target="../media/image240.jp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16.svg"/><Relationship Id="rId4" Type="http://schemas.openxmlformats.org/officeDocument/2006/relationships/image" Target="../media/image215.png"/></Relationships>
</file>

<file path=ppt/slides/_rels/slide1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2.svg"/><Relationship Id="rId2" Type="http://schemas.openxmlformats.org/officeDocument/2006/relationships/image" Target="../media/image241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16.svg"/><Relationship Id="rId5" Type="http://schemas.openxmlformats.org/officeDocument/2006/relationships/image" Target="../media/image215.png"/><Relationship Id="rId4" Type="http://schemas.openxmlformats.org/officeDocument/2006/relationships/slide" Target="slide17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9.jpg"/><Relationship Id="rId4" Type="http://schemas.openxmlformats.org/officeDocument/2006/relationships/image" Target="../media/image58.svg"/></Relationships>
</file>

<file path=ppt/slides/_rels/slide1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5.png"/><Relationship Id="rId2" Type="http://schemas.openxmlformats.org/officeDocument/2006/relationships/slide" Target="slide171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16.svg"/></Relationships>
</file>

<file path=ppt/slides/_rels/slide191.xml.rels><?xml version="1.0" encoding="UTF-8" standalone="yes"?>
<Relationships xmlns="http://schemas.openxmlformats.org/package/2006/relationships"><Relationship Id="rId3" Type="http://schemas.openxmlformats.org/officeDocument/2006/relationships/slide" Target="slide171.xml"/><Relationship Id="rId2" Type="http://schemas.openxmlformats.org/officeDocument/2006/relationships/image" Target="../media/image243.jp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16.svg"/><Relationship Id="rId4" Type="http://schemas.openxmlformats.org/officeDocument/2006/relationships/image" Target="../media/image215.png"/></Relationships>
</file>

<file path=ppt/slides/_rels/slide192.xml.rels><?xml version="1.0" encoding="UTF-8" standalone="yes"?>
<Relationships xmlns="http://schemas.openxmlformats.org/package/2006/relationships"><Relationship Id="rId3" Type="http://schemas.openxmlformats.org/officeDocument/2006/relationships/slide" Target="slide171.xml"/><Relationship Id="rId2" Type="http://schemas.openxmlformats.org/officeDocument/2006/relationships/image" Target="../media/image244.jp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16.svg"/><Relationship Id="rId4" Type="http://schemas.openxmlformats.org/officeDocument/2006/relationships/image" Target="../media/image215.png"/></Relationships>
</file>

<file path=ppt/slides/_rels/slide193.xml.rels><?xml version="1.0" encoding="UTF-8" standalone="yes"?>
<Relationships xmlns="http://schemas.openxmlformats.org/package/2006/relationships"><Relationship Id="rId3" Type="http://schemas.openxmlformats.org/officeDocument/2006/relationships/slide" Target="slide171.xml"/><Relationship Id="rId2" Type="http://schemas.openxmlformats.org/officeDocument/2006/relationships/image" Target="../media/image245.jp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16.svg"/><Relationship Id="rId4" Type="http://schemas.openxmlformats.org/officeDocument/2006/relationships/image" Target="../media/image215.png"/></Relationships>
</file>

<file path=ppt/slides/_rels/slide194.xml.rels><?xml version="1.0" encoding="UTF-8" standalone="yes"?>
<Relationships xmlns="http://schemas.openxmlformats.org/package/2006/relationships"><Relationship Id="rId3" Type="http://schemas.openxmlformats.org/officeDocument/2006/relationships/slide" Target="slide171.xml"/><Relationship Id="rId2" Type="http://schemas.openxmlformats.org/officeDocument/2006/relationships/image" Target="../media/image246.jp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16.svg"/><Relationship Id="rId4" Type="http://schemas.openxmlformats.org/officeDocument/2006/relationships/image" Target="../media/image215.png"/></Relationships>
</file>

<file path=ppt/slides/_rels/slide1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8.svg"/><Relationship Id="rId2" Type="http://schemas.openxmlformats.org/officeDocument/2006/relationships/image" Target="../media/image247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16.svg"/><Relationship Id="rId5" Type="http://schemas.openxmlformats.org/officeDocument/2006/relationships/image" Target="../media/image215.png"/><Relationship Id="rId4" Type="http://schemas.openxmlformats.org/officeDocument/2006/relationships/slide" Target="slide171.xml"/></Relationships>
</file>

<file path=ppt/slides/_rels/slide1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0.svg"/><Relationship Id="rId2" Type="http://schemas.openxmlformats.org/officeDocument/2006/relationships/image" Target="../media/image249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16.svg"/><Relationship Id="rId5" Type="http://schemas.openxmlformats.org/officeDocument/2006/relationships/image" Target="../media/image215.png"/><Relationship Id="rId4" Type="http://schemas.openxmlformats.org/officeDocument/2006/relationships/slide" Target="slide171.xml"/></Relationships>
</file>

<file path=ppt/slides/_rels/slide1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2.svg"/><Relationship Id="rId2" Type="http://schemas.openxmlformats.org/officeDocument/2006/relationships/image" Target="../media/image251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16.svg"/><Relationship Id="rId5" Type="http://schemas.openxmlformats.org/officeDocument/2006/relationships/image" Target="../media/image215.png"/><Relationship Id="rId4" Type="http://schemas.openxmlformats.org/officeDocument/2006/relationships/slide" Target="slide171.xml"/></Relationships>
</file>

<file path=ppt/slides/_rels/slide1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4.svg"/><Relationship Id="rId2" Type="http://schemas.openxmlformats.org/officeDocument/2006/relationships/image" Target="../media/image253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16.svg"/><Relationship Id="rId5" Type="http://schemas.openxmlformats.org/officeDocument/2006/relationships/image" Target="../media/image215.png"/><Relationship Id="rId4" Type="http://schemas.openxmlformats.org/officeDocument/2006/relationships/slide" Target="slide171.xml"/></Relationships>
</file>

<file path=ppt/slides/_rels/slide1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6.svg"/><Relationship Id="rId2" Type="http://schemas.openxmlformats.org/officeDocument/2006/relationships/image" Target="../media/image255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16.svg"/><Relationship Id="rId5" Type="http://schemas.openxmlformats.org/officeDocument/2006/relationships/image" Target="../media/image215.png"/><Relationship Id="rId4" Type="http://schemas.openxmlformats.org/officeDocument/2006/relationships/slide" Target="slide17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8.svg"/><Relationship Id="rId2" Type="http://schemas.openxmlformats.org/officeDocument/2006/relationships/image" Target="../media/image257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16.svg"/><Relationship Id="rId5" Type="http://schemas.openxmlformats.org/officeDocument/2006/relationships/image" Target="../media/image215.png"/><Relationship Id="rId4" Type="http://schemas.openxmlformats.org/officeDocument/2006/relationships/slide" Target="slide171.xml"/></Relationships>
</file>

<file path=ppt/slides/_rels/slide2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0.svg"/><Relationship Id="rId2" Type="http://schemas.openxmlformats.org/officeDocument/2006/relationships/image" Target="../media/image259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16.svg"/><Relationship Id="rId5" Type="http://schemas.openxmlformats.org/officeDocument/2006/relationships/image" Target="../media/image215.png"/><Relationship Id="rId4" Type="http://schemas.openxmlformats.org/officeDocument/2006/relationships/slide" Target="slide171.xml"/></Relationships>
</file>

<file path=ppt/slides/_rels/slide2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2.svg"/><Relationship Id="rId2" Type="http://schemas.openxmlformats.org/officeDocument/2006/relationships/image" Target="../media/image261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16.svg"/><Relationship Id="rId5" Type="http://schemas.openxmlformats.org/officeDocument/2006/relationships/image" Target="../media/image215.png"/><Relationship Id="rId4" Type="http://schemas.openxmlformats.org/officeDocument/2006/relationships/slide" Target="slide171.xml"/></Relationships>
</file>

<file path=ppt/slides/_rels/slide2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4.svg"/><Relationship Id="rId2" Type="http://schemas.openxmlformats.org/officeDocument/2006/relationships/image" Target="../media/image263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16.svg"/><Relationship Id="rId5" Type="http://schemas.openxmlformats.org/officeDocument/2006/relationships/image" Target="../media/image215.png"/><Relationship Id="rId4" Type="http://schemas.openxmlformats.org/officeDocument/2006/relationships/slide" Target="slide171.xml"/></Relationships>
</file>

<file path=ppt/slides/_rels/slide2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4.svg"/><Relationship Id="rId2" Type="http://schemas.openxmlformats.org/officeDocument/2006/relationships/image" Target="../media/image263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16.svg"/><Relationship Id="rId5" Type="http://schemas.openxmlformats.org/officeDocument/2006/relationships/image" Target="../media/image215.png"/><Relationship Id="rId4" Type="http://schemas.openxmlformats.org/officeDocument/2006/relationships/slide" Target="slide17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svg"/><Relationship Id="rId5" Type="http://schemas.openxmlformats.org/officeDocument/2006/relationships/image" Target="../media/image65.png"/><Relationship Id="rId4" Type="http://schemas.openxmlformats.org/officeDocument/2006/relationships/image" Target="../media/image64.sv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svg"/><Relationship Id="rId18" Type="http://schemas.openxmlformats.org/officeDocument/2006/relationships/image" Target="../media/image37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openxmlformats.org/officeDocument/2006/relationships/image" Target="../media/image31.png"/><Relationship Id="rId17" Type="http://schemas.openxmlformats.org/officeDocument/2006/relationships/image" Target="../media/image36.svg"/><Relationship Id="rId2" Type="http://schemas.openxmlformats.org/officeDocument/2006/relationships/notesSlide" Target="../notesSlides/notesSlide24.xml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11" Type="http://schemas.openxmlformats.org/officeDocument/2006/relationships/image" Target="../media/image30.svg"/><Relationship Id="rId5" Type="http://schemas.openxmlformats.org/officeDocument/2006/relationships/diagramQuickStyle" Target="../diagrams/quickStyle4.xml"/><Relationship Id="rId15" Type="http://schemas.openxmlformats.org/officeDocument/2006/relationships/image" Target="../media/image34.svg"/><Relationship Id="rId10" Type="http://schemas.openxmlformats.org/officeDocument/2006/relationships/image" Target="../media/image29.png"/><Relationship Id="rId19" Type="http://schemas.openxmlformats.org/officeDocument/2006/relationships/image" Target="../media/image38.svg"/><Relationship Id="rId4" Type="http://schemas.openxmlformats.org/officeDocument/2006/relationships/diagramLayout" Target="../diagrams/layout4.xml"/><Relationship Id="rId9" Type="http://schemas.openxmlformats.org/officeDocument/2006/relationships/image" Target="../media/image28.svg"/><Relationship Id="rId1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7.png"/><Relationship Id="rId7" Type="http://schemas.openxmlformats.org/officeDocument/2006/relationships/image" Target="../media/image69.sv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Relationship Id="rId9" Type="http://schemas.openxmlformats.org/officeDocument/2006/relationships/image" Target="../media/image71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7.png"/><Relationship Id="rId7" Type="http://schemas.openxmlformats.org/officeDocument/2006/relationships/image" Target="../media/image73.sv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Relationship Id="rId9" Type="http://schemas.openxmlformats.org/officeDocument/2006/relationships/image" Target="../media/image75.sv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jpg"/><Relationship Id="rId4" Type="http://schemas.openxmlformats.org/officeDocument/2006/relationships/image" Target="../media/image62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svg"/><Relationship Id="rId5" Type="http://schemas.openxmlformats.org/officeDocument/2006/relationships/image" Target="../media/image65.png"/><Relationship Id="rId4" Type="http://schemas.openxmlformats.org/officeDocument/2006/relationships/image" Target="../media/image78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7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svg"/><Relationship Id="rId18" Type="http://schemas.openxmlformats.org/officeDocument/2006/relationships/image" Target="../media/image37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openxmlformats.org/officeDocument/2006/relationships/image" Target="../media/image31.png"/><Relationship Id="rId17" Type="http://schemas.openxmlformats.org/officeDocument/2006/relationships/image" Target="../media/image36.svg"/><Relationship Id="rId2" Type="http://schemas.openxmlformats.org/officeDocument/2006/relationships/notesSlide" Target="../notesSlides/notesSlide31.xml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11" Type="http://schemas.openxmlformats.org/officeDocument/2006/relationships/image" Target="../media/image30.svg"/><Relationship Id="rId5" Type="http://schemas.openxmlformats.org/officeDocument/2006/relationships/diagramQuickStyle" Target="../diagrams/quickStyle5.xml"/><Relationship Id="rId15" Type="http://schemas.openxmlformats.org/officeDocument/2006/relationships/image" Target="../media/image34.svg"/><Relationship Id="rId10" Type="http://schemas.openxmlformats.org/officeDocument/2006/relationships/image" Target="../media/image29.png"/><Relationship Id="rId19" Type="http://schemas.openxmlformats.org/officeDocument/2006/relationships/image" Target="../media/image38.svg"/><Relationship Id="rId4" Type="http://schemas.openxmlformats.org/officeDocument/2006/relationships/diagramLayout" Target="../diagrams/layout5.xml"/><Relationship Id="rId9" Type="http://schemas.openxmlformats.org/officeDocument/2006/relationships/image" Target="../media/image28.svg"/><Relationship Id="rId14" Type="http://schemas.openxmlformats.org/officeDocument/2006/relationships/image" Target="../media/image33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svg"/><Relationship Id="rId3" Type="http://schemas.openxmlformats.org/officeDocument/2006/relationships/image" Target="../media/image79.png"/><Relationship Id="rId7" Type="http://schemas.openxmlformats.org/officeDocument/2006/relationships/image" Target="../media/image8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svg"/><Relationship Id="rId5" Type="http://schemas.openxmlformats.org/officeDocument/2006/relationships/image" Target="../media/image81.png"/><Relationship Id="rId4" Type="http://schemas.openxmlformats.org/officeDocument/2006/relationships/image" Target="../media/image80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svg"/><Relationship Id="rId5" Type="http://schemas.openxmlformats.org/officeDocument/2006/relationships/image" Target="../media/image87.png"/><Relationship Id="rId4" Type="http://schemas.openxmlformats.org/officeDocument/2006/relationships/image" Target="../media/image86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90.sv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svg"/><Relationship Id="rId3" Type="http://schemas.openxmlformats.org/officeDocument/2006/relationships/image" Target="../media/image89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svg"/><Relationship Id="rId5" Type="http://schemas.openxmlformats.org/officeDocument/2006/relationships/image" Target="../media/image48.png"/><Relationship Id="rId10" Type="http://schemas.openxmlformats.org/officeDocument/2006/relationships/image" Target="../media/image54.svg"/><Relationship Id="rId4" Type="http://schemas.openxmlformats.org/officeDocument/2006/relationships/image" Target="../media/image90.svg"/><Relationship Id="rId9" Type="http://schemas.openxmlformats.org/officeDocument/2006/relationships/image" Target="../media/image5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0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7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svg"/><Relationship Id="rId5" Type="http://schemas.openxmlformats.org/officeDocument/2006/relationships/image" Target="../media/image65.png"/><Relationship Id="rId4" Type="http://schemas.openxmlformats.org/officeDocument/2006/relationships/image" Target="../media/image92.sv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svg"/><Relationship Id="rId18" Type="http://schemas.openxmlformats.org/officeDocument/2006/relationships/image" Target="../media/image37.pn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openxmlformats.org/officeDocument/2006/relationships/image" Target="../media/image31.png"/><Relationship Id="rId17" Type="http://schemas.openxmlformats.org/officeDocument/2006/relationships/image" Target="../media/image36.svg"/><Relationship Id="rId2" Type="http://schemas.openxmlformats.org/officeDocument/2006/relationships/notesSlide" Target="../notesSlides/notesSlide40.xml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11" Type="http://schemas.openxmlformats.org/officeDocument/2006/relationships/image" Target="../media/image30.svg"/><Relationship Id="rId5" Type="http://schemas.openxmlformats.org/officeDocument/2006/relationships/diagramQuickStyle" Target="../diagrams/quickStyle6.xml"/><Relationship Id="rId15" Type="http://schemas.openxmlformats.org/officeDocument/2006/relationships/image" Target="../media/image34.svg"/><Relationship Id="rId10" Type="http://schemas.openxmlformats.org/officeDocument/2006/relationships/image" Target="../media/image29.png"/><Relationship Id="rId19" Type="http://schemas.openxmlformats.org/officeDocument/2006/relationships/image" Target="../media/image38.svg"/><Relationship Id="rId4" Type="http://schemas.openxmlformats.org/officeDocument/2006/relationships/diagramLayout" Target="../diagrams/layout6.xml"/><Relationship Id="rId9" Type="http://schemas.openxmlformats.org/officeDocument/2006/relationships/image" Target="../media/image28.svg"/><Relationship Id="rId14" Type="http://schemas.openxmlformats.org/officeDocument/2006/relationships/image" Target="../media/image33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svg"/><Relationship Id="rId18" Type="http://schemas.openxmlformats.org/officeDocument/2006/relationships/image" Target="../media/image37.pn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openxmlformats.org/officeDocument/2006/relationships/image" Target="../media/image31.png"/><Relationship Id="rId17" Type="http://schemas.openxmlformats.org/officeDocument/2006/relationships/image" Target="../media/image36.svg"/><Relationship Id="rId2" Type="http://schemas.openxmlformats.org/officeDocument/2006/relationships/notesSlide" Target="../notesSlides/notesSlide41.xml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11" Type="http://schemas.openxmlformats.org/officeDocument/2006/relationships/image" Target="../media/image30.svg"/><Relationship Id="rId5" Type="http://schemas.openxmlformats.org/officeDocument/2006/relationships/diagramQuickStyle" Target="../diagrams/quickStyle7.xml"/><Relationship Id="rId15" Type="http://schemas.openxmlformats.org/officeDocument/2006/relationships/image" Target="../media/image34.svg"/><Relationship Id="rId10" Type="http://schemas.openxmlformats.org/officeDocument/2006/relationships/image" Target="../media/image29.png"/><Relationship Id="rId19" Type="http://schemas.openxmlformats.org/officeDocument/2006/relationships/image" Target="../media/image38.svg"/><Relationship Id="rId4" Type="http://schemas.openxmlformats.org/officeDocument/2006/relationships/diagramLayout" Target="../diagrams/layout7.xml"/><Relationship Id="rId9" Type="http://schemas.openxmlformats.org/officeDocument/2006/relationships/image" Target="../media/image28.svg"/><Relationship Id="rId14" Type="http://schemas.openxmlformats.org/officeDocument/2006/relationships/image" Target="../media/image33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svg"/><Relationship Id="rId3" Type="http://schemas.openxmlformats.org/officeDocument/2006/relationships/image" Target="../media/image87.png"/><Relationship Id="rId7" Type="http://schemas.openxmlformats.org/officeDocument/2006/relationships/image" Target="../media/image95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svg"/><Relationship Id="rId5" Type="http://schemas.openxmlformats.org/officeDocument/2006/relationships/image" Target="../media/image93.png"/><Relationship Id="rId4" Type="http://schemas.openxmlformats.org/officeDocument/2006/relationships/image" Target="../media/image88.sv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svg"/><Relationship Id="rId5" Type="http://schemas.openxmlformats.org/officeDocument/2006/relationships/image" Target="../media/image99.png"/><Relationship Id="rId4" Type="http://schemas.openxmlformats.org/officeDocument/2006/relationships/image" Target="../media/image98.sv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svg"/><Relationship Id="rId3" Type="http://schemas.openxmlformats.org/officeDocument/2006/relationships/image" Target="../media/image101.png"/><Relationship Id="rId7" Type="http://schemas.openxmlformats.org/officeDocument/2006/relationships/image" Target="../media/image105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4.svg"/><Relationship Id="rId5" Type="http://schemas.openxmlformats.org/officeDocument/2006/relationships/image" Target="../media/image103.png"/><Relationship Id="rId4" Type="http://schemas.openxmlformats.org/officeDocument/2006/relationships/image" Target="../media/image102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svg"/><Relationship Id="rId3" Type="http://schemas.openxmlformats.org/officeDocument/2006/relationships/image" Target="../media/image65.png"/><Relationship Id="rId7" Type="http://schemas.openxmlformats.org/officeDocument/2006/relationships/image" Target="../media/image109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8.svg"/><Relationship Id="rId5" Type="http://schemas.openxmlformats.org/officeDocument/2006/relationships/image" Target="../media/image107.png"/><Relationship Id="rId4" Type="http://schemas.openxmlformats.org/officeDocument/2006/relationships/image" Target="../media/image66.sv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svg"/><Relationship Id="rId18" Type="http://schemas.openxmlformats.org/officeDocument/2006/relationships/image" Target="../media/image29.pn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12" Type="http://schemas.openxmlformats.org/officeDocument/2006/relationships/image" Target="../media/image35.png"/><Relationship Id="rId17" Type="http://schemas.openxmlformats.org/officeDocument/2006/relationships/image" Target="../media/image38.svg"/><Relationship Id="rId2" Type="http://schemas.openxmlformats.org/officeDocument/2006/relationships/notesSlide" Target="../notesSlides/notesSlide50.xml"/><Relationship Id="rId16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11" Type="http://schemas.openxmlformats.org/officeDocument/2006/relationships/image" Target="../media/image34.svg"/><Relationship Id="rId5" Type="http://schemas.openxmlformats.org/officeDocument/2006/relationships/diagramQuickStyle" Target="../diagrams/quickStyle8.xml"/><Relationship Id="rId15" Type="http://schemas.openxmlformats.org/officeDocument/2006/relationships/image" Target="../media/image28.svg"/><Relationship Id="rId10" Type="http://schemas.openxmlformats.org/officeDocument/2006/relationships/image" Target="../media/image33.png"/><Relationship Id="rId19" Type="http://schemas.openxmlformats.org/officeDocument/2006/relationships/image" Target="../media/image30.svg"/><Relationship Id="rId4" Type="http://schemas.openxmlformats.org/officeDocument/2006/relationships/diagramLayout" Target="../diagrams/layout8.xml"/><Relationship Id="rId9" Type="http://schemas.openxmlformats.org/officeDocument/2006/relationships/image" Target="../media/image32.svg"/><Relationship Id="rId14" Type="http://schemas.openxmlformats.org/officeDocument/2006/relationships/image" Target="../media/image27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13" Type="http://schemas.openxmlformats.org/officeDocument/2006/relationships/image" Target="../media/image23.png"/><Relationship Id="rId3" Type="http://schemas.openxmlformats.org/officeDocument/2006/relationships/image" Target="../media/image37.png"/><Relationship Id="rId7" Type="http://schemas.openxmlformats.org/officeDocument/2006/relationships/image" Target="../media/image35.png"/><Relationship Id="rId12" Type="http://schemas.openxmlformats.org/officeDocument/2006/relationships/image" Target="../media/image22.sv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svg"/><Relationship Id="rId11" Type="http://schemas.openxmlformats.org/officeDocument/2006/relationships/image" Target="../media/image21.png"/><Relationship Id="rId5" Type="http://schemas.openxmlformats.org/officeDocument/2006/relationships/image" Target="../media/image31.png"/><Relationship Id="rId10" Type="http://schemas.openxmlformats.org/officeDocument/2006/relationships/image" Target="../media/image34.svg"/><Relationship Id="rId4" Type="http://schemas.openxmlformats.org/officeDocument/2006/relationships/image" Target="../media/image38.svg"/><Relationship Id="rId9" Type="http://schemas.openxmlformats.org/officeDocument/2006/relationships/image" Target="../media/image33.png"/><Relationship Id="rId14" Type="http://schemas.openxmlformats.org/officeDocument/2006/relationships/image" Target="../media/image24.sv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image" Target="../media/image37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10" Type="http://schemas.openxmlformats.org/officeDocument/2006/relationships/image" Target="../media/image34.svg"/><Relationship Id="rId4" Type="http://schemas.openxmlformats.org/officeDocument/2006/relationships/image" Target="../media/image38.svg"/><Relationship Id="rId9" Type="http://schemas.openxmlformats.org/officeDocument/2006/relationships/image" Target="../media/image3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2.jp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g"/><Relationship Id="rId7" Type="http://schemas.openxmlformats.org/officeDocument/2006/relationships/image" Target="../media/image118.jpg"/><Relationship Id="rId2" Type="http://schemas.openxmlformats.org/officeDocument/2006/relationships/image" Target="../media/image11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7.jpg"/><Relationship Id="rId5" Type="http://schemas.openxmlformats.org/officeDocument/2006/relationships/image" Target="../media/image116.jpg"/><Relationship Id="rId4" Type="http://schemas.openxmlformats.org/officeDocument/2006/relationships/image" Target="../media/image115.jp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" Target="slide148.xml"/><Relationship Id="rId2" Type="http://schemas.openxmlformats.org/officeDocument/2006/relationships/slide" Target="slide100.xml"/><Relationship Id="rId1" Type="http://schemas.openxmlformats.org/officeDocument/2006/relationships/slideLayout" Target="../slideLayouts/slideLayout7.xml"/><Relationship Id="rId5" Type="http://schemas.openxmlformats.org/officeDocument/2006/relationships/slide" Target="slide71.xml"/><Relationship Id="rId4" Type="http://schemas.openxmlformats.org/officeDocument/2006/relationships/slide" Target="slide17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slide" Target="slide87.xml"/><Relationship Id="rId13" Type="http://schemas.openxmlformats.org/officeDocument/2006/relationships/slide" Target="slide80.xml"/><Relationship Id="rId18" Type="http://schemas.openxmlformats.org/officeDocument/2006/relationships/slide" Target="slide85.xml"/><Relationship Id="rId26" Type="http://schemas.openxmlformats.org/officeDocument/2006/relationships/slide" Target="slide69.xml"/><Relationship Id="rId3" Type="http://schemas.openxmlformats.org/officeDocument/2006/relationships/slide" Target="slide76.xml"/><Relationship Id="rId21" Type="http://schemas.openxmlformats.org/officeDocument/2006/relationships/slide" Target="slide94.xml"/><Relationship Id="rId7" Type="http://schemas.openxmlformats.org/officeDocument/2006/relationships/slide" Target="slide86.xml"/><Relationship Id="rId12" Type="http://schemas.openxmlformats.org/officeDocument/2006/relationships/slide" Target="slide70.xml"/><Relationship Id="rId17" Type="http://schemas.openxmlformats.org/officeDocument/2006/relationships/slide" Target="slide84.xml"/><Relationship Id="rId25" Type="http://schemas.openxmlformats.org/officeDocument/2006/relationships/slide" Target="slide98.xml"/><Relationship Id="rId2" Type="http://schemas.openxmlformats.org/officeDocument/2006/relationships/slide" Target="slide75.xml"/><Relationship Id="rId16" Type="http://schemas.openxmlformats.org/officeDocument/2006/relationships/slide" Target="slide83.xml"/><Relationship Id="rId20" Type="http://schemas.openxmlformats.org/officeDocument/2006/relationships/slide" Target="slide92.xml"/><Relationship Id="rId1" Type="http://schemas.openxmlformats.org/officeDocument/2006/relationships/slideLayout" Target="../slideLayouts/slideLayout11.xml"/><Relationship Id="rId6" Type="http://schemas.openxmlformats.org/officeDocument/2006/relationships/slide" Target="slide79.xml"/><Relationship Id="rId11" Type="http://schemas.openxmlformats.org/officeDocument/2006/relationships/slide" Target="slide90.xml"/><Relationship Id="rId24" Type="http://schemas.openxmlformats.org/officeDocument/2006/relationships/slide" Target="slide97.xml"/><Relationship Id="rId5" Type="http://schemas.openxmlformats.org/officeDocument/2006/relationships/slide" Target="slide78.xml"/><Relationship Id="rId15" Type="http://schemas.openxmlformats.org/officeDocument/2006/relationships/slide" Target="slide82.xml"/><Relationship Id="rId23" Type="http://schemas.openxmlformats.org/officeDocument/2006/relationships/slide" Target="slide96.xml"/><Relationship Id="rId10" Type="http://schemas.openxmlformats.org/officeDocument/2006/relationships/slide" Target="slide89.xml"/><Relationship Id="rId19" Type="http://schemas.openxmlformats.org/officeDocument/2006/relationships/slide" Target="slide91.xml"/><Relationship Id="rId4" Type="http://schemas.openxmlformats.org/officeDocument/2006/relationships/slide" Target="slide77.xml"/><Relationship Id="rId9" Type="http://schemas.openxmlformats.org/officeDocument/2006/relationships/slide" Target="slide88.xml"/><Relationship Id="rId14" Type="http://schemas.openxmlformats.org/officeDocument/2006/relationships/slide" Target="slide81.xml"/><Relationship Id="rId22" Type="http://schemas.openxmlformats.org/officeDocument/2006/relationships/slide" Target="slide95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20.svg"/><Relationship Id="rId5" Type="http://schemas.openxmlformats.org/officeDocument/2006/relationships/image" Target="../media/image119.png"/><Relationship Id="rId4" Type="http://schemas.openxmlformats.org/officeDocument/2006/relationships/slide" Target="slide71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7" Type="http://schemas.openxmlformats.org/officeDocument/2006/relationships/image" Target="../media/image120.sv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19.png"/><Relationship Id="rId5" Type="http://schemas.openxmlformats.org/officeDocument/2006/relationships/slide" Target="slide71.xml"/><Relationship Id="rId4" Type="http://schemas.openxmlformats.org/officeDocument/2006/relationships/chart" Target="../charts/chart12.xml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svg"/><Relationship Id="rId3" Type="http://schemas.openxmlformats.org/officeDocument/2006/relationships/image" Target="../media/image121.png"/><Relationship Id="rId7" Type="http://schemas.openxmlformats.org/officeDocument/2006/relationships/image" Target="../media/image119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1.xml"/><Relationship Id="rId6" Type="http://schemas.openxmlformats.org/officeDocument/2006/relationships/slide" Target="slide71.xml"/><Relationship Id="rId5" Type="http://schemas.openxmlformats.org/officeDocument/2006/relationships/image" Target="../media/image123.jpeg"/><Relationship Id="rId4" Type="http://schemas.openxmlformats.org/officeDocument/2006/relationships/image" Target="../media/image122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slide" Target="slide7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20.sv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slide" Target="slide7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20.sv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slide" Target="slide7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20.sv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slide" Target="slide7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20.sv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slide" Target="slide7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20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20.svg"/><Relationship Id="rId5" Type="http://schemas.openxmlformats.org/officeDocument/2006/relationships/image" Target="../media/image119.png"/><Relationship Id="rId4" Type="http://schemas.openxmlformats.org/officeDocument/2006/relationships/slide" Target="slide71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" Target="slide71.xml"/><Relationship Id="rId2" Type="http://schemas.openxmlformats.org/officeDocument/2006/relationships/image" Target="../media/image124.emf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20.svg"/><Relationship Id="rId4" Type="http://schemas.openxmlformats.org/officeDocument/2006/relationships/image" Target="../media/image119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" Target="slide71.xml"/><Relationship Id="rId2" Type="http://schemas.openxmlformats.org/officeDocument/2006/relationships/image" Target="../media/image125.emf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20.svg"/><Relationship Id="rId4" Type="http://schemas.openxmlformats.org/officeDocument/2006/relationships/image" Target="../media/image119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" Target="slide71.xml"/><Relationship Id="rId2" Type="http://schemas.openxmlformats.org/officeDocument/2006/relationships/image" Target="../media/image126.emf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20.svg"/><Relationship Id="rId4" Type="http://schemas.openxmlformats.org/officeDocument/2006/relationships/image" Target="../media/image119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20.svg"/><Relationship Id="rId5" Type="http://schemas.openxmlformats.org/officeDocument/2006/relationships/image" Target="../media/image119.png"/><Relationship Id="rId4" Type="http://schemas.openxmlformats.org/officeDocument/2006/relationships/slide" Target="slide71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" Target="slide71.xml"/><Relationship Id="rId2" Type="http://schemas.openxmlformats.org/officeDocument/2006/relationships/image" Target="../media/image127.emf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20.svg"/><Relationship Id="rId4" Type="http://schemas.openxmlformats.org/officeDocument/2006/relationships/image" Target="../media/image119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" Target="slide71.xml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20.svg"/><Relationship Id="rId4" Type="http://schemas.openxmlformats.org/officeDocument/2006/relationships/image" Target="../media/image119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" Target="slide71.xml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20.svg"/><Relationship Id="rId4" Type="http://schemas.openxmlformats.org/officeDocument/2006/relationships/image" Target="../media/image119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" Target="slide71.xml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20.svg"/><Relationship Id="rId4" Type="http://schemas.openxmlformats.org/officeDocument/2006/relationships/image" Target="../media/image119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" Target="slide71.xml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20.svg"/><Relationship Id="rId4" Type="http://schemas.openxmlformats.org/officeDocument/2006/relationships/image" Target="../media/image11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30.sv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29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28.sv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" Target="slide71.xml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20.svg"/><Relationship Id="rId4" Type="http://schemas.openxmlformats.org/officeDocument/2006/relationships/image" Target="../media/image119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" Target="slide71.xml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20.svg"/><Relationship Id="rId4" Type="http://schemas.openxmlformats.org/officeDocument/2006/relationships/image" Target="../media/image119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slide" Target="slide71.xml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20.svg"/><Relationship Id="rId4" Type="http://schemas.openxmlformats.org/officeDocument/2006/relationships/image" Target="../media/image119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" Target="slide71.xml"/><Relationship Id="rId2" Type="http://schemas.openxmlformats.org/officeDocument/2006/relationships/image" Target="../media/image133.emf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20.svg"/><Relationship Id="rId4" Type="http://schemas.openxmlformats.org/officeDocument/2006/relationships/image" Target="../media/image119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emf"/><Relationship Id="rId2" Type="http://schemas.openxmlformats.org/officeDocument/2006/relationships/image" Target="../media/image134.emf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20.svg"/><Relationship Id="rId5" Type="http://schemas.openxmlformats.org/officeDocument/2006/relationships/image" Target="../media/image119.png"/><Relationship Id="rId4" Type="http://schemas.openxmlformats.org/officeDocument/2006/relationships/slide" Target="slide71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" Target="slide71.xml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20.svg"/><Relationship Id="rId4" Type="http://schemas.openxmlformats.org/officeDocument/2006/relationships/image" Target="../media/image119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slide" Target="slide71.xml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20.svg"/><Relationship Id="rId4" Type="http://schemas.openxmlformats.org/officeDocument/2006/relationships/image" Target="../media/image119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slide" Target="slide71.xml"/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20.svg"/><Relationship Id="rId4" Type="http://schemas.openxmlformats.org/officeDocument/2006/relationships/image" Target="../media/image119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slide" Target="slide71.xml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20.svg"/><Relationship Id="rId4" Type="http://schemas.openxmlformats.org/officeDocument/2006/relationships/image" Target="../media/image119.png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6309" y="260767"/>
            <a:ext cx="8527691" cy="1554909"/>
          </a:xfrm>
        </p:spPr>
        <p:txBody>
          <a:bodyPr anchor="t">
            <a:noAutofit/>
          </a:bodyPr>
          <a:lstStyle/>
          <a:p>
            <a:pPr algn="l">
              <a:spcBef>
                <a:spcPts val="1200"/>
              </a:spcBef>
            </a:pPr>
            <a:r>
              <a:rPr lang="en-US" sz="3600" b="1" dirty="0">
                <a:solidFill>
                  <a:schemeClr val="accent1"/>
                </a:solidFill>
                <a:ea typeface="Cambria" panose="02040503050406030204" pitchFamily="18" charset="0"/>
              </a:rPr>
              <a:t>Mitigating the Memory Bottleneck with</a:t>
            </a:r>
            <a:br>
              <a:rPr lang="en-US" sz="3600" b="1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en-US" sz="3600" b="1" dirty="0">
                <a:solidFill>
                  <a:schemeClr val="accent1"/>
                </a:solidFill>
                <a:ea typeface="Cambria" panose="02040503050406030204" pitchFamily="18" charset="0"/>
              </a:rPr>
              <a:t>Machine Learning-Driven and Data-Aware</a:t>
            </a:r>
            <a:br>
              <a:rPr lang="en-US" sz="3600" b="1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en-US" sz="3600" b="1" dirty="0">
                <a:solidFill>
                  <a:schemeClr val="accent1"/>
                </a:solidFill>
                <a:ea typeface="Cambria" panose="02040503050406030204" pitchFamily="18" charset="0"/>
              </a:rPr>
              <a:t>Microarchitectural Techniques</a:t>
            </a:r>
            <a:endParaRPr lang="en-US" sz="2400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6309" y="1951211"/>
            <a:ext cx="4783410" cy="1199437"/>
          </a:xfrm>
        </p:spPr>
        <p:txBody>
          <a:bodyPr>
            <a:normAutofit/>
          </a:bodyPr>
          <a:lstStyle/>
          <a:p>
            <a:pPr lvl="0" algn="l">
              <a:lnSpc>
                <a:spcPct val="100000"/>
              </a:lnSpc>
              <a:spcBef>
                <a:spcPts val="0"/>
              </a:spcBef>
            </a:pPr>
            <a:r>
              <a:rPr lang="en-US" sz="2800" b="1" dirty="0">
                <a:solidFill>
                  <a:prstClr val="black"/>
                </a:solidFill>
                <a:latin typeface="+mn-lt"/>
              </a:rPr>
              <a:t>Rahul Bera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solidFill>
                  <a:prstClr val="black">
                    <a:lumMod val="50000"/>
                    <a:lumOff val="50000"/>
                  </a:prstClr>
                </a:solidFill>
                <a:latin typeface="+mn-lt"/>
              </a:rPr>
              <a:t>Doctoral Examination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solidFill>
                  <a:prstClr val="black">
                    <a:lumMod val="50000"/>
                    <a:lumOff val="50000"/>
                  </a:prstClr>
                </a:solidFill>
                <a:latin typeface="+mn-lt"/>
              </a:rPr>
              <a:t>01.10.2025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2ED90441-37AD-4B49-A91C-1B7A5249A139}"/>
              </a:ext>
            </a:extLst>
          </p:cNvPr>
          <p:cNvSpPr txBox="1">
            <a:spLocks/>
          </p:cNvSpPr>
          <p:nvPr/>
        </p:nvSpPr>
        <p:spPr>
          <a:xfrm>
            <a:off x="616309" y="3286183"/>
            <a:ext cx="5569990" cy="29410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685766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Trebuchet MS" panose="020B0603020202020204" pitchFamily="34" charset="0"/>
                <a:ea typeface="Verdana" panose="020B0604030504040204" pitchFamily="34" charset="0"/>
                <a:cs typeface="Segoe UI" panose="020B0502040204020203" pitchFamily="34" charset="0"/>
              </a:defRPr>
            </a:lvl1pPr>
            <a:lvl2pPr marL="342884" indent="0" algn="ctr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Trebuchet MS" panose="020B0603020202020204" pitchFamily="34" charset="0"/>
                <a:ea typeface="Verdana" panose="020B0604030504040204" pitchFamily="34" charset="0"/>
                <a:cs typeface="Segoe UI" panose="020B0502040204020203" pitchFamily="34" charset="0"/>
              </a:defRPr>
            </a:lvl2pPr>
            <a:lvl3pPr marL="685766" indent="0" algn="ctr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Trebuchet MS" panose="020B0603020202020204" pitchFamily="34" charset="0"/>
                <a:ea typeface="Verdana" panose="020B0604030504040204" pitchFamily="34" charset="0"/>
                <a:cs typeface="Segoe UI" panose="020B0502040204020203" pitchFamily="34" charset="0"/>
              </a:defRPr>
            </a:lvl3pPr>
            <a:lvl4pPr marL="1028649" indent="0" algn="ctr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Trebuchet MS" panose="020B0603020202020204" pitchFamily="34" charset="0"/>
                <a:ea typeface="Verdana" panose="020B0604030504040204" pitchFamily="34" charset="0"/>
                <a:cs typeface="Segoe UI" panose="020B0502040204020203" pitchFamily="34" charset="0"/>
              </a:defRPr>
            </a:lvl4pPr>
            <a:lvl5pPr marL="1371532" indent="0" algn="ctr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Trebuchet MS" panose="020B0603020202020204" pitchFamily="34" charset="0"/>
                <a:ea typeface="Verdana" panose="020B0604030504040204" pitchFamily="34" charset="0"/>
                <a:cs typeface="Segoe UI" panose="020B0502040204020203" pitchFamily="34" charset="0"/>
              </a:defRPr>
            </a:lvl5pPr>
            <a:lvl6pPr marL="1714415" indent="0" algn="ctr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297" indent="0" algn="ctr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180" indent="0" algn="ctr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064" indent="0" algn="ctr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Quire Sans" panose="020B0502040400020003" pitchFamily="34" charset="0"/>
              </a:rPr>
              <a:t>Advisor: </a:t>
            </a:r>
          </a:p>
          <a:p>
            <a:pPr algn="l">
              <a:spcBef>
                <a:spcPts val="0"/>
              </a:spcBef>
            </a:pPr>
            <a:r>
              <a:rPr lang="en-US" dirty="0">
                <a:latin typeface="+mn-lt"/>
                <a:cs typeface="Quire Sans" panose="020B0502040400020003" pitchFamily="34" charset="0"/>
              </a:rPr>
              <a:t>Onur Mutlu (ETH Zurich)</a:t>
            </a:r>
            <a:br>
              <a:rPr lang="en-US" dirty="0">
                <a:latin typeface="+mn-lt"/>
                <a:cs typeface="Quire Sans" panose="020B0502040400020003" pitchFamily="34" charset="0"/>
              </a:rPr>
            </a:br>
            <a:endParaRPr lang="en-US" dirty="0">
              <a:latin typeface="+mn-lt"/>
              <a:cs typeface="Quire Sans" panose="020B0502040400020003" pitchFamily="34" charset="0"/>
            </a:endParaRP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Quire Sans" panose="020B0502040400020003" pitchFamily="34" charset="0"/>
              </a:rPr>
              <a:t>Co-Examiners: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dirty="0">
                <a:latin typeface="+mn-lt"/>
                <a:cs typeface="Quire Sans" panose="020B0502040400020003" pitchFamily="34" charset="0"/>
              </a:rPr>
              <a:t>Aamer Jaleel (Nvidia Research)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dirty="0">
                <a:latin typeface="+mn-lt"/>
                <a:cs typeface="Quire Sans" panose="020B0502040400020003" pitchFamily="34" charset="0"/>
              </a:rPr>
              <a:t>Boris Grot (University of Edinburgh)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dirty="0">
                <a:latin typeface="+mn-lt"/>
                <a:cs typeface="Quire Sans" panose="020B0502040400020003" pitchFamily="34" charset="0"/>
              </a:rPr>
              <a:t>Chris Wilkerson (Intel)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dirty="0">
                <a:latin typeface="+mn-lt"/>
                <a:cs typeface="Quire Sans" panose="020B0502040400020003" pitchFamily="34" charset="0"/>
              </a:rPr>
              <a:t>Daniel Jiménez (Texas A&amp;M University)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dirty="0">
                <a:latin typeface="+mn-lt"/>
                <a:cs typeface="Quire Sans" panose="020B0502040400020003" pitchFamily="34" charset="0"/>
              </a:rPr>
              <a:t>Pradip Bose (IBM T. J. Watson Research Center)</a:t>
            </a: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F333957F-F1D9-4DD3-8DE1-238F11115E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39591" y="6212649"/>
            <a:ext cx="2309902" cy="384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C7731885-DF02-499B-B161-7BC4E63744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6310" y="6212649"/>
            <a:ext cx="1999072" cy="38458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A502116-BEC1-25A8-C96C-3D710DF9737D}"/>
              </a:ext>
            </a:extLst>
          </p:cNvPr>
          <p:cNvSpPr/>
          <p:nvPr/>
        </p:nvSpPr>
        <p:spPr>
          <a:xfrm>
            <a:off x="146050" y="6607243"/>
            <a:ext cx="923067" cy="2123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2A3A32A-F771-4CAB-9454-70A4AC664343}"/>
              </a:ext>
            </a:extLst>
          </p:cNvPr>
          <p:cNvSpPr/>
          <p:nvPr/>
        </p:nvSpPr>
        <p:spPr>
          <a:xfrm>
            <a:off x="0" y="0"/>
            <a:ext cx="2921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5681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9CCEF9-E3E5-EBA1-0A4C-F00B9D0446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260DB65-FDED-4ABA-FB4B-07C5F54E2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10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FD15F21-D30C-15B2-0B64-CEB4811BD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Contributions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DCDE892E-60B7-99E9-00CB-2D5BACB61960}"/>
              </a:ext>
            </a:extLst>
          </p:cNvPr>
          <p:cNvGraphicFramePr/>
          <p:nvPr/>
        </p:nvGraphicFramePr>
        <p:xfrm>
          <a:off x="1524000" y="990997"/>
          <a:ext cx="6096000" cy="1127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FDA0CBE-37D4-29D1-EB0B-9BCC5D77D5EF}"/>
              </a:ext>
            </a:extLst>
          </p:cNvPr>
          <p:cNvCxnSpPr>
            <a:cxnSpLocks/>
          </p:cNvCxnSpPr>
          <p:nvPr/>
        </p:nvCxnSpPr>
        <p:spPr>
          <a:xfrm>
            <a:off x="5994400" y="1905000"/>
            <a:ext cx="652584" cy="738805"/>
          </a:xfrm>
          <a:prstGeom prst="line">
            <a:avLst/>
          </a:prstGeom>
          <a:noFill/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36BD830-DEFD-6AED-ACA0-37A8576007DA}"/>
              </a:ext>
            </a:extLst>
          </p:cNvPr>
          <p:cNvCxnSpPr>
            <a:cxnSpLocks/>
          </p:cNvCxnSpPr>
          <p:nvPr/>
        </p:nvCxnSpPr>
        <p:spPr>
          <a:xfrm>
            <a:off x="4876800" y="1932694"/>
            <a:ext cx="1770184" cy="4232664"/>
          </a:xfrm>
          <a:prstGeom prst="line">
            <a:avLst/>
          </a:prstGeom>
          <a:noFill/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665DAD63-42E1-5D75-C7E9-A530218F746A}"/>
              </a:ext>
            </a:extLst>
          </p:cNvPr>
          <p:cNvCxnSpPr>
            <a:cxnSpLocks/>
          </p:cNvCxnSpPr>
          <p:nvPr/>
        </p:nvCxnSpPr>
        <p:spPr>
          <a:xfrm flipH="1">
            <a:off x="3265104" y="1946190"/>
            <a:ext cx="1020445" cy="690327"/>
          </a:xfrm>
          <a:prstGeom prst="line">
            <a:avLst/>
          </a:prstGeom>
          <a:noFill/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902F8D5B-1DA1-AFDC-D39C-15EFB891F171}"/>
              </a:ext>
            </a:extLst>
          </p:cNvPr>
          <p:cNvCxnSpPr>
            <a:cxnSpLocks/>
          </p:cNvCxnSpPr>
          <p:nvPr/>
        </p:nvCxnSpPr>
        <p:spPr>
          <a:xfrm flipH="1">
            <a:off x="241163" y="1905000"/>
            <a:ext cx="2967621" cy="706452"/>
          </a:xfrm>
          <a:prstGeom prst="line">
            <a:avLst/>
          </a:prstGeom>
          <a:noFill/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65" name="Rounded Rectangle 64">
            <a:extLst>
              <a:ext uri="{FF2B5EF4-FFF2-40B4-BE49-F238E27FC236}">
                <a16:creationId xmlns:a16="http://schemas.microsoft.com/office/drawing/2014/main" id="{133D5BFC-5AEF-FD31-2F57-BC861E13332C}"/>
              </a:ext>
            </a:extLst>
          </p:cNvPr>
          <p:cNvSpPr/>
          <p:nvPr/>
        </p:nvSpPr>
        <p:spPr>
          <a:xfrm>
            <a:off x="213003" y="2640271"/>
            <a:ext cx="3052101" cy="1554012"/>
          </a:xfrm>
          <a:prstGeom prst="roundRect">
            <a:avLst>
              <a:gd name="adj" fmla="val 3059"/>
            </a:avLst>
          </a:prstGeom>
          <a:noFill/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6" name="Rounded Rectangle 65">
            <a:extLst>
              <a:ext uri="{FF2B5EF4-FFF2-40B4-BE49-F238E27FC236}">
                <a16:creationId xmlns:a16="http://schemas.microsoft.com/office/drawing/2014/main" id="{C8F84E37-E896-3BB0-E822-E6ECC86AF8BC}"/>
              </a:ext>
            </a:extLst>
          </p:cNvPr>
          <p:cNvSpPr/>
          <p:nvPr/>
        </p:nvSpPr>
        <p:spPr>
          <a:xfrm>
            <a:off x="6646984" y="2643805"/>
            <a:ext cx="2399249" cy="3616317"/>
          </a:xfrm>
          <a:prstGeom prst="roundRect">
            <a:avLst>
              <a:gd name="adj" fmla="val 3059"/>
            </a:avLst>
          </a:prstGeom>
          <a:noFill/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7D96F6-A7A2-51B1-10E2-689E40C1BB60}"/>
              </a:ext>
            </a:extLst>
          </p:cNvPr>
          <p:cNvSpPr txBox="1"/>
          <p:nvPr/>
        </p:nvSpPr>
        <p:spPr>
          <a:xfrm>
            <a:off x="4234506" y="2636517"/>
            <a:ext cx="2238370" cy="89255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r"/>
            <a:r>
              <a:rPr lang="en-US" sz="2400" b="1" dirty="0">
                <a:solidFill>
                  <a:srgbClr val="F98609"/>
                </a:solidFill>
              </a:rPr>
              <a:t>Hermes</a:t>
            </a:r>
            <a:r>
              <a:rPr lang="en-US" dirty="0"/>
              <a:t> </a:t>
            </a:r>
            <a:r>
              <a:rPr lang="en-US" sz="2000" b="1" baseline="30000" dirty="0"/>
              <a:t>[MICRO’22]</a:t>
            </a:r>
          </a:p>
          <a:p>
            <a:pPr algn="r"/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Off-chip prediction (OCP)</a:t>
            </a:r>
          </a:p>
          <a:p>
            <a:pPr algn="r"/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using </a:t>
            </a:r>
            <a:r>
              <a:rPr lang="en-US" sz="1400" dirty="0">
                <a:solidFill>
                  <a:srgbClr val="F59312"/>
                </a:solidFill>
              </a:rPr>
              <a:t>perceptron learning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125B00-645A-3A5B-B6D2-1389FCADD4FC}"/>
              </a:ext>
            </a:extLst>
          </p:cNvPr>
          <p:cNvSpPr txBox="1"/>
          <p:nvPr/>
        </p:nvSpPr>
        <p:spPr>
          <a:xfrm>
            <a:off x="3966036" y="3819926"/>
            <a:ext cx="2506840" cy="89255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r"/>
            <a:r>
              <a:rPr lang="en-US" sz="2400" b="1" dirty="0">
                <a:solidFill>
                  <a:srgbClr val="E2247C"/>
                </a:solidFill>
              </a:rPr>
              <a:t>Athena</a:t>
            </a:r>
            <a:r>
              <a:rPr lang="en-US" dirty="0"/>
              <a:t> </a:t>
            </a:r>
            <a:r>
              <a:rPr lang="en-US" sz="2000" b="1" baseline="30000" dirty="0"/>
              <a:t>[under review]</a:t>
            </a:r>
          </a:p>
          <a:p>
            <a:pPr algn="r"/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Prefetcher-OCP coordination</a:t>
            </a:r>
          </a:p>
          <a:p>
            <a:pPr algn="r"/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using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400" dirty="0">
                <a:solidFill>
                  <a:srgbClr val="E2247C"/>
                </a:solidFill>
              </a:rPr>
              <a:t>reinforcement learning</a:t>
            </a:r>
          </a:p>
        </p:txBody>
      </p:sp>
      <p:sp>
        <p:nvSpPr>
          <p:cNvPr id="8" name="Bent Up Arrow 7">
            <a:extLst>
              <a:ext uri="{FF2B5EF4-FFF2-40B4-BE49-F238E27FC236}">
                <a16:creationId xmlns:a16="http://schemas.microsoft.com/office/drawing/2014/main" id="{522E11C6-55E8-D717-1F45-9B73A91BB322}"/>
              </a:ext>
            </a:extLst>
          </p:cNvPr>
          <p:cNvSpPr/>
          <p:nvPr/>
        </p:nvSpPr>
        <p:spPr>
          <a:xfrm rot="16200000" flipV="1">
            <a:off x="6499669" y="4280297"/>
            <a:ext cx="1199886" cy="506670"/>
          </a:xfrm>
          <a:prstGeom prst="bentUpArrow">
            <a:avLst>
              <a:gd name="adj1" fmla="val 9792"/>
              <a:gd name="adj2" fmla="val 12874"/>
              <a:gd name="adj3" fmla="val 14727"/>
            </a:avLst>
          </a:prstGeom>
          <a:solidFill>
            <a:srgbClr val="7A62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Bent Up Arrow 8">
            <a:extLst>
              <a:ext uri="{FF2B5EF4-FFF2-40B4-BE49-F238E27FC236}">
                <a16:creationId xmlns:a16="http://schemas.microsoft.com/office/drawing/2014/main" id="{1F56018E-2A13-ACA6-58CF-4CA025282C3D}"/>
              </a:ext>
            </a:extLst>
          </p:cNvPr>
          <p:cNvSpPr/>
          <p:nvPr/>
        </p:nvSpPr>
        <p:spPr>
          <a:xfrm rot="10800000">
            <a:off x="7032991" y="2611452"/>
            <a:ext cx="283836" cy="2522123"/>
          </a:xfrm>
          <a:prstGeom prst="bentUpArrow">
            <a:avLst>
              <a:gd name="adj1" fmla="val 22212"/>
              <a:gd name="adj2" fmla="val 17019"/>
              <a:gd name="adj3" fmla="val 18857"/>
            </a:avLst>
          </a:prstGeom>
          <a:solidFill>
            <a:srgbClr val="F9860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Up Arrow 9">
            <a:extLst>
              <a:ext uri="{FF2B5EF4-FFF2-40B4-BE49-F238E27FC236}">
                <a16:creationId xmlns:a16="http://schemas.microsoft.com/office/drawing/2014/main" id="{9C1C2398-514A-152F-C3E0-8E1843D1C8F8}"/>
              </a:ext>
            </a:extLst>
          </p:cNvPr>
          <p:cNvSpPr/>
          <p:nvPr/>
        </p:nvSpPr>
        <p:spPr>
          <a:xfrm>
            <a:off x="5005754" y="3590624"/>
            <a:ext cx="199292" cy="229302"/>
          </a:xfrm>
          <a:prstGeom prst="upArrow">
            <a:avLst/>
          </a:prstGeom>
          <a:solidFill>
            <a:srgbClr val="E2247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Up Arrow 10">
            <a:extLst>
              <a:ext uri="{FF2B5EF4-FFF2-40B4-BE49-F238E27FC236}">
                <a16:creationId xmlns:a16="http://schemas.microsoft.com/office/drawing/2014/main" id="{F245F310-7E46-B842-CF56-26BC0E5A3FF1}"/>
              </a:ext>
            </a:extLst>
          </p:cNvPr>
          <p:cNvSpPr/>
          <p:nvPr/>
        </p:nvSpPr>
        <p:spPr>
          <a:xfrm rot="10800000">
            <a:off x="5005753" y="4748103"/>
            <a:ext cx="199291" cy="229302"/>
          </a:xfrm>
          <a:prstGeom prst="upArrow">
            <a:avLst/>
          </a:prstGeom>
          <a:solidFill>
            <a:srgbClr val="E2247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Bent Arrow 11">
            <a:extLst>
              <a:ext uri="{FF2B5EF4-FFF2-40B4-BE49-F238E27FC236}">
                <a16:creationId xmlns:a16="http://schemas.microsoft.com/office/drawing/2014/main" id="{24260584-A35A-2F4D-D212-783910133E86}"/>
              </a:ext>
            </a:extLst>
          </p:cNvPr>
          <p:cNvSpPr/>
          <p:nvPr/>
        </p:nvSpPr>
        <p:spPr>
          <a:xfrm flipV="1">
            <a:off x="52008" y="3472692"/>
            <a:ext cx="3359408" cy="937932"/>
          </a:xfrm>
          <a:prstGeom prst="bentArrow">
            <a:avLst>
              <a:gd name="adj1" fmla="val 8699"/>
              <a:gd name="adj2" fmla="val 9634"/>
              <a:gd name="adj3" fmla="val 14798"/>
              <a:gd name="adj4" fmla="val 37288"/>
            </a:avLst>
          </a:prstGeom>
          <a:solidFill>
            <a:srgbClr val="11813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EBD83E4-200D-0BC3-D221-65F1D968D251}"/>
              </a:ext>
            </a:extLst>
          </p:cNvPr>
          <p:cNvSpPr txBox="1"/>
          <p:nvPr/>
        </p:nvSpPr>
        <p:spPr>
          <a:xfrm>
            <a:off x="113250" y="4488017"/>
            <a:ext cx="409195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11813C"/>
                </a:solidFill>
              </a:rPr>
              <a:t>Constable</a:t>
            </a:r>
            <a:r>
              <a:rPr lang="en-US" dirty="0"/>
              <a:t> </a:t>
            </a:r>
            <a:r>
              <a:rPr lang="en-US" sz="2000" b="1" baseline="30000" dirty="0"/>
              <a:t>[ISCA’24]</a:t>
            </a:r>
          </a:p>
          <a:p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Safely eliminating load instruction execution</a:t>
            </a:r>
          </a:p>
          <a:p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by exploiting </a:t>
            </a:r>
            <a:r>
              <a:rPr lang="en-US" sz="1400" dirty="0">
                <a:solidFill>
                  <a:srgbClr val="11813C"/>
                </a:solidFill>
              </a:rPr>
              <a:t>load address-value stability</a:t>
            </a:r>
          </a:p>
        </p:txBody>
      </p:sp>
      <p:pic>
        <p:nvPicPr>
          <p:cNvPr id="23" name="Graphic 22" descr="Badge with solid fill">
            <a:extLst>
              <a:ext uri="{FF2B5EF4-FFF2-40B4-BE49-F238E27FC236}">
                <a16:creationId xmlns:a16="http://schemas.microsoft.com/office/drawing/2014/main" id="{FCA42386-BE73-7F3F-A2AB-E307AE05A42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48039" y="2654055"/>
            <a:ext cx="479041" cy="479041"/>
          </a:xfrm>
          <a:prstGeom prst="rect">
            <a:avLst/>
          </a:prstGeom>
        </p:spPr>
      </p:pic>
      <p:pic>
        <p:nvPicPr>
          <p:cNvPr id="24" name="Graphic 23" descr="Badge 4 with solid fill">
            <a:extLst>
              <a:ext uri="{FF2B5EF4-FFF2-40B4-BE49-F238E27FC236}">
                <a16:creationId xmlns:a16="http://schemas.microsoft.com/office/drawing/2014/main" id="{8218072B-9FCF-C577-1102-E1AA4EDCED2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415098" y="4451963"/>
            <a:ext cx="479041" cy="479041"/>
          </a:xfrm>
          <a:prstGeom prst="rect">
            <a:avLst/>
          </a:prstGeom>
        </p:spPr>
      </p:pic>
      <p:pic>
        <p:nvPicPr>
          <p:cNvPr id="25" name="Graphic 24" descr="Badge 3 with solid fill">
            <a:extLst>
              <a:ext uri="{FF2B5EF4-FFF2-40B4-BE49-F238E27FC236}">
                <a16:creationId xmlns:a16="http://schemas.microsoft.com/office/drawing/2014/main" id="{487FE162-1B27-C024-80A8-1504F49AA20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728537" y="3811349"/>
            <a:ext cx="479042" cy="479042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57B405D7-43C6-F9EC-92E2-AE18F9C7C86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761210" y="2457340"/>
            <a:ext cx="2195212" cy="370801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671CFC2-AAA8-07AD-793F-E031105D7943}"/>
              </a:ext>
            </a:extLst>
          </p:cNvPr>
          <p:cNvSpPr txBox="1"/>
          <p:nvPr/>
        </p:nvSpPr>
        <p:spPr>
          <a:xfrm>
            <a:off x="4075232" y="5003336"/>
            <a:ext cx="2397644" cy="92333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r"/>
            <a:r>
              <a:rPr lang="en-US" sz="2400" b="1" dirty="0">
                <a:solidFill>
                  <a:srgbClr val="7A62E7"/>
                </a:solidFill>
              </a:rPr>
              <a:t>Pythia</a:t>
            </a:r>
            <a:r>
              <a:rPr lang="en-US" dirty="0"/>
              <a:t> </a:t>
            </a:r>
            <a:r>
              <a:rPr lang="en-US" sz="2000" b="1" baseline="30000" dirty="0"/>
              <a:t>[MICRO’21]</a:t>
            </a:r>
          </a:p>
          <a:p>
            <a:pPr algn="r"/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Hardware data prefetching</a:t>
            </a:r>
          </a:p>
          <a:p>
            <a:pPr algn="r"/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using </a:t>
            </a:r>
            <a:r>
              <a:rPr lang="en-US" sz="1400" dirty="0">
                <a:solidFill>
                  <a:srgbClr val="7A62E7"/>
                </a:solidFill>
              </a:rPr>
              <a:t>reinforcement learning</a:t>
            </a:r>
          </a:p>
        </p:txBody>
      </p:sp>
      <p:pic>
        <p:nvPicPr>
          <p:cNvPr id="20" name="Graphic 19" descr="Badge 1 with solid fill">
            <a:extLst>
              <a:ext uri="{FF2B5EF4-FFF2-40B4-BE49-F238E27FC236}">
                <a16:creationId xmlns:a16="http://schemas.microsoft.com/office/drawing/2014/main" id="{99D93BC9-13DA-6518-9BA4-E38672624DC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070700" y="4977221"/>
            <a:ext cx="479041" cy="479041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BC1A5055-C0F2-77A4-C73D-40F288D37A25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39150" y="2737105"/>
            <a:ext cx="3159709" cy="1409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774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/>
      <p:bldP spid="17" grpId="0" animBg="1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7BDA3-7ABB-BE42-31C3-63930A993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Corbel" panose="020B0503020204020204" pitchFamily="34" charset="0"/>
              </a:rPr>
              <a:t>Hermes Discussions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5DF631-5A1A-F9D6-D49F-DE6AC46CB8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936172"/>
            <a:ext cx="4614004" cy="5419543"/>
          </a:xfrm>
        </p:spPr>
        <p:txBody>
          <a:bodyPr>
            <a:normAutofit/>
          </a:bodyPr>
          <a:lstStyle/>
          <a:p>
            <a:r>
              <a:rPr lang="en-US" sz="1800" b="1" dirty="0">
                <a:solidFill>
                  <a:srgbClr val="C00000"/>
                </a:solidFill>
                <a:latin typeface="Corbel" panose="020B0503020204020204" pitchFamily="34" charset="0"/>
              </a:rPr>
              <a:t>FAQs</a:t>
            </a:r>
          </a:p>
          <a:p>
            <a:pPr lvl="1"/>
            <a:r>
              <a:rPr lang="en-US" sz="1400" dirty="0">
                <a:latin typeface="Corbel" panose="020B0503020204020204" pitchFamily="34" charset="0"/>
                <a:hlinkClick r:id="rId2" action="ppaction://hlinksldjump"/>
              </a:rPr>
              <a:t>What are the selected set of program features?</a:t>
            </a:r>
            <a:endParaRPr lang="en-US" sz="1400" dirty="0">
              <a:latin typeface="Corbel" panose="020B0503020204020204" pitchFamily="34" charset="0"/>
            </a:endParaRPr>
          </a:p>
          <a:p>
            <a:pPr lvl="1"/>
            <a:r>
              <a:rPr lang="en-US" sz="1400" dirty="0">
                <a:latin typeface="Corbel" panose="020B0503020204020204" pitchFamily="34" charset="0"/>
                <a:hlinkClick r:id="rId3" action="ppaction://hlinksldjump"/>
              </a:rPr>
              <a:t>Can you provide some intuition on why these features work?</a:t>
            </a:r>
            <a:endParaRPr lang="en-US" sz="1400" dirty="0">
              <a:latin typeface="Corbel" panose="020B0503020204020204" pitchFamily="34" charset="0"/>
            </a:endParaRPr>
          </a:p>
          <a:p>
            <a:pPr lvl="1"/>
            <a:r>
              <a:rPr lang="en-US" sz="1400" dirty="0">
                <a:latin typeface="Corbel" panose="020B0503020204020204" pitchFamily="34" charset="0"/>
                <a:hlinkClick r:id="rId4" action="ppaction://hlinksldjump"/>
              </a:rPr>
              <a:t>What happens in case of a misprediction?</a:t>
            </a:r>
            <a:endParaRPr lang="en-US" sz="1400" dirty="0">
              <a:latin typeface="Corbel" panose="020B0503020204020204" pitchFamily="34" charset="0"/>
            </a:endParaRPr>
          </a:p>
          <a:p>
            <a:pPr lvl="1"/>
            <a:r>
              <a:rPr lang="en-US" sz="1400" dirty="0">
                <a:latin typeface="Corbel" panose="020B0503020204020204" pitchFamily="34" charset="0"/>
                <a:hlinkClick r:id="rId5" action="ppaction://hlinksldjump"/>
              </a:rPr>
              <a:t>What’s the performance headroom for off-chip prediction?</a:t>
            </a:r>
            <a:endParaRPr lang="en-US" sz="1400" dirty="0">
              <a:latin typeface="Corbel" panose="020B0503020204020204" pitchFamily="34" charset="0"/>
            </a:endParaRPr>
          </a:p>
          <a:p>
            <a:pPr lvl="1"/>
            <a:r>
              <a:rPr lang="en-US" sz="1400" dirty="0">
                <a:latin typeface="Corbel" panose="020B0503020204020204" pitchFamily="34" charset="0"/>
                <a:hlinkClick r:id="rId6" action="ppaction://hlinksldjump"/>
              </a:rPr>
              <a:t>Do you see a variance of different features in final prediction accuracy?</a:t>
            </a:r>
            <a:endParaRPr lang="en-US" sz="1400" dirty="0">
              <a:latin typeface="Corbel" panose="020B0503020204020204" pitchFamily="34" charset="0"/>
            </a:endParaRPr>
          </a:p>
          <a:p>
            <a:pPr marL="457200" lvl="1" indent="0">
              <a:buNone/>
            </a:pPr>
            <a:endParaRPr lang="en-US" sz="1400" dirty="0">
              <a:latin typeface="Corbel" panose="020B0503020204020204" pitchFamily="34" charset="0"/>
            </a:endParaRPr>
          </a:p>
          <a:p>
            <a:pPr marL="457200" lvl="1" indent="0">
              <a:buNone/>
            </a:pPr>
            <a:endParaRPr lang="en-US" sz="1400" dirty="0">
              <a:latin typeface="Corbel" panose="020B0503020204020204" pitchFamily="34" charset="0"/>
            </a:endParaRPr>
          </a:p>
          <a:p>
            <a:r>
              <a:rPr lang="en-US" sz="1800" b="1" dirty="0">
                <a:solidFill>
                  <a:srgbClr val="7030A0"/>
                </a:solidFill>
                <a:latin typeface="Corbel" panose="020B0503020204020204" pitchFamily="34" charset="0"/>
              </a:rPr>
              <a:t>Simulation Methodology</a:t>
            </a:r>
          </a:p>
          <a:p>
            <a:pPr lvl="1"/>
            <a:r>
              <a:rPr lang="en-US" sz="1400" dirty="0">
                <a:latin typeface="Corbel" panose="020B0503020204020204" pitchFamily="34" charset="0"/>
                <a:hlinkClick r:id="rId7" action="ppaction://hlinksldjump"/>
              </a:rPr>
              <a:t>System parameters</a:t>
            </a:r>
            <a:endParaRPr lang="en-US" sz="1400" dirty="0">
              <a:latin typeface="Corbel" panose="020B0503020204020204" pitchFamily="34" charset="0"/>
            </a:endParaRPr>
          </a:p>
          <a:p>
            <a:pPr lvl="1"/>
            <a:r>
              <a:rPr lang="en-US" sz="1400" dirty="0">
                <a:latin typeface="Corbel" panose="020B0503020204020204" pitchFamily="34" charset="0"/>
                <a:hlinkClick r:id="rId8" action="ppaction://hlinksldjump"/>
              </a:rPr>
              <a:t>Evaluated workloads</a:t>
            </a:r>
            <a:endParaRPr lang="en-US" sz="1400" dirty="0">
              <a:latin typeface="Corbel" panose="020B0503020204020204" pitchFamily="34" charset="0"/>
            </a:endParaRPr>
          </a:p>
          <a:p>
            <a:pPr lvl="1"/>
            <a:endParaRPr lang="en-US" sz="1400" dirty="0">
              <a:latin typeface="Corbel" panose="020B0503020204020204" pitchFamily="34" charset="0"/>
            </a:endParaRPr>
          </a:p>
          <a:p>
            <a:pPr lvl="1"/>
            <a:endParaRPr lang="en-US" sz="1400" dirty="0">
              <a:latin typeface="Corbel" panose="020B0503020204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49959F5-EDFF-02D3-2C45-31CF9287EF08}"/>
              </a:ext>
            </a:extLst>
          </p:cNvPr>
          <p:cNvSpPr txBox="1">
            <a:spLocks/>
          </p:cNvSpPr>
          <p:nvPr/>
        </p:nvSpPr>
        <p:spPr>
          <a:xfrm>
            <a:off x="4917763" y="936171"/>
            <a:ext cx="3920668" cy="578949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Lato" panose="020F0502020204030203" pitchFamily="34" charset="77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mbria" panose="02040503050406030204" pitchFamily="18" charset="0"/>
              <a:buChar char="-"/>
              <a:defRPr sz="2400" kern="1200">
                <a:solidFill>
                  <a:schemeClr val="tx1"/>
                </a:solidFill>
                <a:latin typeface="Lato" panose="020F0502020204030203" pitchFamily="34" charset="77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Lato" panose="020F0502020204030203" pitchFamily="34" charset="77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Lato" panose="020F0502020204030203" pitchFamily="34" charset="77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Lato" panose="020F0502020204030203" pitchFamily="34" charset="77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Segoe UI" panose="020B0502040204020203" pitchFamily="34" charset="0"/>
              </a:rPr>
              <a:t>More Results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Cambria" panose="02040503050406030204" pitchFamily="18" charset="0"/>
              <a:buChar char="-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Segoe UI" panose="020B0502040204020203" pitchFamily="34" charset="0"/>
                <a:hlinkClick r:id="rId9" action="ppaction://hlinksldjump"/>
              </a:rPr>
              <a:t>Percentage of off-chip requests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Segoe UI" panose="020B0502040204020203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Cambria" panose="02040503050406030204" pitchFamily="18" charset="0"/>
              <a:buChar char="-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Segoe UI" panose="020B0502040204020203" pitchFamily="34" charset="0"/>
                <a:hlinkClick r:id="rId10" action="ppaction://hlinksldjump"/>
              </a:rPr>
              <a:t>Reduction in stall cycles by reducing the critical path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Segoe UI" panose="020B0502040204020203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Cambria" panose="02040503050406030204" pitchFamily="18" charset="0"/>
              <a:buChar char="-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Segoe UI" panose="020B0502040204020203" pitchFamily="34" charset="0"/>
                <a:hlinkClick r:id="rId11" action="ppaction://hlinksldjump"/>
              </a:rPr>
              <a:t>Fraction of off-chip load requests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Segoe UI" panose="020B0502040204020203" pitchFamily="34" charset="0"/>
              <a:hlinkClick r:id="rId12" action="ppaction://hlinksldjump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Cambria" panose="02040503050406030204" pitchFamily="18" charset="0"/>
              <a:buChar char="-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Segoe UI" panose="020B0502040204020203" pitchFamily="34" charset="0"/>
                <a:hlinkClick r:id="rId12" action="ppaction://hlinksldjump"/>
              </a:rPr>
              <a:t>Accuracy and coverage of POPET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Segoe UI" panose="020B0502040204020203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Cambria" panose="02040503050406030204" pitchFamily="18" charset="0"/>
              <a:buChar char="-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Segoe UI" panose="020B0502040204020203" pitchFamily="34" charset="0"/>
                <a:hlinkClick r:id="rId6" action="ppaction://hlinksldjump"/>
              </a:rPr>
              <a:t>Effect of different features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Segoe UI" panose="020B0502040204020203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Cambria" panose="02040503050406030204" pitchFamily="18" charset="0"/>
              <a:buChar char="-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Segoe UI" panose="020B0502040204020203" pitchFamily="34" charset="0"/>
                <a:hlinkClick r:id="rId13" action="ppaction://hlinksldjump"/>
              </a:rPr>
              <a:t>Are all features required?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Segoe UI" panose="020B0502040204020203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Cambria" panose="02040503050406030204" pitchFamily="18" charset="0"/>
              <a:buChar char="-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Segoe UI" panose="020B0502040204020203" pitchFamily="34" charset="0"/>
                <a:hlinkClick r:id="rId14" action="ppaction://hlinksldjump"/>
              </a:rPr>
              <a:t>1C performance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Segoe UI" panose="020B0502040204020203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Cambria" panose="02040503050406030204" pitchFamily="18" charset="0"/>
              <a:buChar char="-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Segoe UI" panose="020B0502040204020203" pitchFamily="34" charset="0"/>
                <a:hlinkClick r:id="rId15" action="ppaction://hlinksldjump"/>
              </a:rPr>
              <a:t>1C performance line graph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Segoe UI" panose="020B0502040204020203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Cambria" panose="02040503050406030204" pitchFamily="18" charset="0"/>
              <a:buChar char="-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Segoe UI" panose="020B0502040204020203" pitchFamily="34" charset="0"/>
                <a:hlinkClick r:id="rId16" action="ppaction://hlinksldjump"/>
              </a:rPr>
              <a:t>1C performance against prior predictors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Segoe UI" panose="020B0502040204020203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Cambria" panose="02040503050406030204" pitchFamily="18" charset="0"/>
              <a:buChar char="-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Segoe UI" panose="020B0502040204020203" pitchFamily="34" charset="0"/>
                <a:hlinkClick r:id="rId17" action="ppaction://hlinksldjump"/>
              </a:rPr>
              <a:t>Effect on stall cycles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Segoe UI" panose="020B0502040204020203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Cambria" panose="02040503050406030204" pitchFamily="18" charset="0"/>
              <a:buChar char="-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Segoe UI" panose="020B0502040204020203" pitchFamily="34" charset="0"/>
                <a:hlinkClick r:id="rId18" action="ppaction://hlinksldjump"/>
              </a:rPr>
              <a:t>8C performance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Segoe UI" panose="020B0502040204020203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Cambria" panose="02040503050406030204" pitchFamily="18" charset="0"/>
              <a:buChar char="-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Segoe UI" panose="020B0502040204020203" pitchFamily="34" charset="0"/>
              </a:rPr>
              <a:t>Sensitivity: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Segoe UI" panose="020B0502040204020203" pitchFamily="34" charset="0"/>
                <a:hlinkClick r:id="rId19" action="ppaction://hlinksldjump"/>
              </a:rPr>
              <a:t>Hermes request issue latency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Segoe UI" panose="020B0502040204020203" pitchFamily="34" charset="0"/>
            </a:endParaRP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Segoe UI" panose="020B0502040204020203" pitchFamily="34" charset="0"/>
                <a:hlinkClick r:id="rId20" action="ppaction://hlinksldjump"/>
              </a:rPr>
              <a:t>Cache hierarchy access latency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Segoe UI" panose="020B0502040204020203" pitchFamily="34" charset="0"/>
            </a:endParaRP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Segoe UI" panose="020B0502040204020203" pitchFamily="34" charset="0"/>
                <a:hlinkClick r:id="rId21" action="ppaction://hlinksldjump"/>
              </a:rPr>
              <a:t>Activation threshold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Segoe UI" panose="020B0502040204020203" pitchFamily="34" charset="0"/>
            </a:endParaRP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Segoe UI" panose="020B0502040204020203" pitchFamily="34" charset="0"/>
                <a:hlinkClick r:id="rId22" action="ppaction://hlinksldjump"/>
              </a:rPr>
              <a:t>ROB size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Segoe UI" panose="020B0502040204020203" pitchFamily="34" charset="0"/>
            </a:endParaRP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Segoe UI" panose="020B0502040204020203" pitchFamily="34" charset="0"/>
                <a:hlinkClick r:id="rId23" action="ppaction://hlinksldjump"/>
              </a:rPr>
              <a:t>LLC size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Segoe UI" panose="020B0502040204020203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Cambria" panose="02040503050406030204" pitchFamily="18" charset="0"/>
              <a:buChar char="-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Segoe UI" panose="020B0502040204020203" pitchFamily="34" charset="0"/>
                <a:hlinkClick r:id="rId24" action="ppaction://hlinksldjump"/>
              </a:rPr>
              <a:t>Power overhead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Segoe UI" panose="020B0502040204020203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Cambria" panose="02040503050406030204" pitchFamily="18" charset="0"/>
              <a:buChar char="-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Segoe UI" panose="020B0502040204020203" pitchFamily="34" charset="0"/>
                <a:hlinkClick r:id="rId25" action="ppaction://hlinksldjump"/>
              </a:rPr>
              <a:t>Accuracy without prefetcher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Segoe UI" panose="020B0502040204020203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Cambria" panose="02040503050406030204" pitchFamily="18" charset="0"/>
              <a:buChar char="-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Segoe UI" panose="020B0502040204020203" pitchFamily="34" charset="0"/>
                <a:hlinkClick r:id="rId26" action="ppaction://hlinksldjump"/>
              </a:rPr>
              <a:t>Main memory request overhead with different prefetchers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Segoe UI" panose="020B0502040204020203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Cambria" panose="02040503050406030204" pitchFamily="18" charset="0"/>
              <a:buChar char="-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Segoe UI" panose="020B0502040204020203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Cambria" panose="02040503050406030204" pitchFamily="18" charset="0"/>
              <a:buChar char="-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5" name="Action Button: Return 4">
            <a:hlinkClick r:id="rId27" action="ppaction://hlinksldjump" highlightClick="1"/>
            <a:extLst>
              <a:ext uri="{FF2B5EF4-FFF2-40B4-BE49-F238E27FC236}">
                <a16:creationId xmlns:a16="http://schemas.microsoft.com/office/drawing/2014/main" id="{40A79E62-7AF9-E917-3A83-46A946256254}"/>
              </a:ext>
            </a:extLst>
          </p:cNvPr>
          <p:cNvSpPr/>
          <p:nvPr/>
        </p:nvSpPr>
        <p:spPr>
          <a:xfrm>
            <a:off x="8007927" y="6355715"/>
            <a:ext cx="374073" cy="369951"/>
          </a:xfrm>
          <a:prstGeom prst="actionButtonRetur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160691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D13F9E2-A78F-6F56-A196-C5C0BBB70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Corbel" panose="020B0503020204020204" pitchFamily="34" charset="0"/>
              </a:rPr>
              <a:t>Hermes Overview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55699573-8E19-2DCE-9E1E-F52E346083FE}"/>
              </a:ext>
            </a:extLst>
          </p:cNvPr>
          <p:cNvSpPr/>
          <p:nvPr/>
        </p:nvSpPr>
        <p:spPr>
          <a:xfrm>
            <a:off x="1313430" y="1187778"/>
            <a:ext cx="801279" cy="367645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Core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40C7EEE0-CF3E-5BE5-24FA-8834C349DE35}"/>
              </a:ext>
            </a:extLst>
          </p:cNvPr>
          <p:cNvSpPr/>
          <p:nvPr/>
        </p:nvSpPr>
        <p:spPr>
          <a:xfrm>
            <a:off x="1338645" y="1884584"/>
            <a:ext cx="750838" cy="36764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L1-D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815B641C-C4B7-73E1-92C7-80C8533C2413}"/>
              </a:ext>
            </a:extLst>
          </p:cNvPr>
          <p:cNvSpPr/>
          <p:nvPr/>
        </p:nvSpPr>
        <p:spPr>
          <a:xfrm>
            <a:off x="1167313" y="2581390"/>
            <a:ext cx="1093509" cy="43990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L2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A194375E-3453-69C3-13CE-6BFDA2EE258E}"/>
              </a:ext>
            </a:extLst>
          </p:cNvPr>
          <p:cNvSpPr/>
          <p:nvPr/>
        </p:nvSpPr>
        <p:spPr>
          <a:xfrm>
            <a:off x="819722" y="3350452"/>
            <a:ext cx="1797429" cy="806768"/>
          </a:xfrm>
          <a:prstGeom prst="roundRect">
            <a:avLst>
              <a:gd name="adj" fmla="val 10825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LLC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DBE574B0-C6EA-E6A6-3F7B-26DDD749A59E}"/>
              </a:ext>
            </a:extLst>
          </p:cNvPr>
          <p:cNvSpPr/>
          <p:nvPr/>
        </p:nvSpPr>
        <p:spPr>
          <a:xfrm>
            <a:off x="1363862" y="4486381"/>
            <a:ext cx="700407" cy="36764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MC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E256ACFD-C4DF-996E-46CA-3DBBFAAFF6E8}"/>
              </a:ext>
            </a:extLst>
          </p:cNvPr>
          <p:cNvSpPr/>
          <p:nvPr/>
        </p:nvSpPr>
        <p:spPr>
          <a:xfrm>
            <a:off x="378684" y="5183187"/>
            <a:ext cx="2670761" cy="887675"/>
          </a:xfrm>
          <a:prstGeom prst="roundRect">
            <a:avLst>
              <a:gd name="adj" fmla="val 10825"/>
            </a:avLst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Off-Chip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Main Memory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A81389F-DE91-2DB9-B688-3815642FF51D}"/>
              </a:ext>
            </a:extLst>
          </p:cNvPr>
          <p:cNvCxnSpPr/>
          <p:nvPr/>
        </p:nvCxnSpPr>
        <p:spPr>
          <a:xfrm>
            <a:off x="1853580" y="1555423"/>
            <a:ext cx="0" cy="329161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36C9381-3574-AD67-161F-76479FCF77BB}"/>
              </a:ext>
            </a:extLst>
          </p:cNvPr>
          <p:cNvCxnSpPr>
            <a:cxnSpLocks/>
          </p:cNvCxnSpPr>
          <p:nvPr/>
        </p:nvCxnSpPr>
        <p:spPr>
          <a:xfrm>
            <a:off x="1853580" y="2252229"/>
            <a:ext cx="0" cy="329161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9F4CFDA8-D717-68FD-108E-AAEC95C5940B}"/>
              </a:ext>
            </a:extLst>
          </p:cNvPr>
          <p:cNvCxnSpPr>
            <a:cxnSpLocks/>
          </p:cNvCxnSpPr>
          <p:nvPr/>
        </p:nvCxnSpPr>
        <p:spPr>
          <a:xfrm>
            <a:off x="1855151" y="3021291"/>
            <a:ext cx="0" cy="329161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0B049662-9905-97C4-1798-A44AA92A4F3D}"/>
              </a:ext>
            </a:extLst>
          </p:cNvPr>
          <p:cNvCxnSpPr>
            <a:cxnSpLocks/>
          </p:cNvCxnSpPr>
          <p:nvPr/>
        </p:nvCxnSpPr>
        <p:spPr>
          <a:xfrm>
            <a:off x="1845724" y="4157220"/>
            <a:ext cx="0" cy="329161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FA6EFFD6-6A10-D481-72D3-D3CB4C521DB1}"/>
              </a:ext>
            </a:extLst>
          </p:cNvPr>
          <p:cNvCxnSpPr>
            <a:cxnSpLocks/>
          </p:cNvCxnSpPr>
          <p:nvPr/>
        </p:nvCxnSpPr>
        <p:spPr>
          <a:xfrm>
            <a:off x="1845724" y="4854026"/>
            <a:ext cx="0" cy="329161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94747917-2721-A113-C42E-6B6EEB9E77E1}"/>
              </a:ext>
            </a:extLst>
          </p:cNvPr>
          <p:cNvCxnSpPr/>
          <p:nvPr/>
        </p:nvCxnSpPr>
        <p:spPr>
          <a:xfrm flipV="1">
            <a:off x="1570776" y="4854026"/>
            <a:ext cx="0" cy="329161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931A697A-379F-4D2B-E5E7-6CF2EBDC51B1}"/>
              </a:ext>
            </a:extLst>
          </p:cNvPr>
          <p:cNvCxnSpPr/>
          <p:nvPr/>
        </p:nvCxnSpPr>
        <p:spPr>
          <a:xfrm flipV="1">
            <a:off x="1570776" y="4157220"/>
            <a:ext cx="0" cy="329161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CAA7DC07-FBCF-6D61-59E3-4CD34A643E14}"/>
              </a:ext>
            </a:extLst>
          </p:cNvPr>
          <p:cNvCxnSpPr/>
          <p:nvPr/>
        </p:nvCxnSpPr>
        <p:spPr>
          <a:xfrm flipV="1">
            <a:off x="1570776" y="3021291"/>
            <a:ext cx="0" cy="329161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80933126-CA68-9B45-5A63-B9D047ABE6F1}"/>
              </a:ext>
            </a:extLst>
          </p:cNvPr>
          <p:cNvCxnSpPr/>
          <p:nvPr/>
        </p:nvCxnSpPr>
        <p:spPr>
          <a:xfrm flipV="1">
            <a:off x="1581774" y="2252229"/>
            <a:ext cx="0" cy="329161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7C1784CE-E658-BD72-7D2D-84C9B9AB1C68}"/>
              </a:ext>
            </a:extLst>
          </p:cNvPr>
          <p:cNvCxnSpPr/>
          <p:nvPr/>
        </p:nvCxnSpPr>
        <p:spPr>
          <a:xfrm flipV="1">
            <a:off x="1592772" y="1555423"/>
            <a:ext cx="0" cy="329161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4536F5A6-D0EB-78C7-434C-9F1BF25086D7}"/>
              </a:ext>
            </a:extLst>
          </p:cNvPr>
          <p:cNvSpPr/>
          <p:nvPr/>
        </p:nvSpPr>
        <p:spPr>
          <a:xfrm>
            <a:off x="4074585" y="2910657"/>
            <a:ext cx="459707" cy="367645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L1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E37A6E3B-A323-41E1-F82D-13286D006CE1}"/>
              </a:ext>
            </a:extLst>
          </p:cNvPr>
          <p:cNvSpPr/>
          <p:nvPr/>
        </p:nvSpPr>
        <p:spPr>
          <a:xfrm>
            <a:off x="4534292" y="2910657"/>
            <a:ext cx="669303" cy="367645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L2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20FB9DF2-1B0D-B388-8966-93ED5F673FAB}"/>
              </a:ext>
            </a:extLst>
          </p:cNvPr>
          <p:cNvSpPr/>
          <p:nvPr/>
        </p:nvSpPr>
        <p:spPr>
          <a:xfrm>
            <a:off x="5212386" y="2910657"/>
            <a:ext cx="1055336" cy="367645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LLC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B5E00B25-2CC5-CDFA-F5A1-360DCA946182}"/>
              </a:ext>
            </a:extLst>
          </p:cNvPr>
          <p:cNvSpPr/>
          <p:nvPr/>
        </p:nvSpPr>
        <p:spPr>
          <a:xfrm>
            <a:off x="6276513" y="2910656"/>
            <a:ext cx="2670761" cy="367645"/>
          </a:xfrm>
          <a:prstGeom prst="roundRect">
            <a:avLst>
              <a:gd name="adj" fmla="val 0"/>
            </a:avLst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Main Memory</a:t>
            </a:r>
          </a:p>
        </p:txBody>
      </p:sp>
      <p:sp>
        <p:nvSpPr>
          <p:cNvPr id="26" name="Down Arrow 25">
            <a:extLst>
              <a:ext uri="{FF2B5EF4-FFF2-40B4-BE49-F238E27FC236}">
                <a16:creationId xmlns:a16="http://schemas.microsoft.com/office/drawing/2014/main" id="{0DAF4028-1C3D-9BB2-F32E-45C544235598}"/>
              </a:ext>
            </a:extLst>
          </p:cNvPr>
          <p:cNvSpPr/>
          <p:nvPr/>
        </p:nvSpPr>
        <p:spPr>
          <a:xfrm>
            <a:off x="1764203" y="1555423"/>
            <a:ext cx="163042" cy="329161"/>
          </a:xfrm>
          <a:prstGeom prst="down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Down Arrow 26">
            <a:extLst>
              <a:ext uri="{FF2B5EF4-FFF2-40B4-BE49-F238E27FC236}">
                <a16:creationId xmlns:a16="http://schemas.microsoft.com/office/drawing/2014/main" id="{2B9A2069-608C-612F-E251-70962E2B9CC5}"/>
              </a:ext>
            </a:extLst>
          </p:cNvPr>
          <p:cNvSpPr/>
          <p:nvPr/>
        </p:nvSpPr>
        <p:spPr>
          <a:xfrm>
            <a:off x="1764203" y="2254578"/>
            <a:ext cx="163042" cy="329161"/>
          </a:xfrm>
          <a:prstGeom prst="down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Down Arrow 27">
            <a:extLst>
              <a:ext uri="{FF2B5EF4-FFF2-40B4-BE49-F238E27FC236}">
                <a16:creationId xmlns:a16="http://schemas.microsoft.com/office/drawing/2014/main" id="{92D30848-4B25-35C5-1142-84FDDE2FCB63}"/>
              </a:ext>
            </a:extLst>
          </p:cNvPr>
          <p:cNvSpPr/>
          <p:nvPr/>
        </p:nvSpPr>
        <p:spPr>
          <a:xfrm>
            <a:off x="1764203" y="3018555"/>
            <a:ext cx="163042" cy="329161"/>
          </a:xfrm>
          <a:prstGeom prst="down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Down Arrow 28">
            <a:extLst>
              <a:ext uri="{FF2B5EF4-FFF2-40B4-BE49-F238E27FC236}">
                <a16:creationId xmlns:a16="http://schemas.microsoft.com/office/drawing/2014/main" id="{DA75F449-8535-B0A8-F97D-1E9F0878AA13}"/>
              </a:ext>
            </a:extLst>
          </p:cNvPr>
          <p:cNvSpPr/>
          <p:nvPr/>
        </p:nvSpPr>
        <p:spPr>
          <a:xfrm>
            <a:off x="1764203" y="4168219"/>
            <a:ext cx="163042" cy="329161"/>
          </a:xfrm>
          <a:prstGeom prst="down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Down Arrow 29">
            <a:extLst>
              <a:ext uri="{FF2B5EF4-FFF2-40B4-BE49-F238E27FC236}">
                <a16:creationId xmlns:a16="http://schemas.microsoft.com/office/drawing/2014/main" id="{7387E3D1-5BE4-10E6-2479-47A300F9B67F}"/>
              </a:ext>
            </a:extLst>
          </p:cNvPr>
          <p:cNvSpPr/>
          <p:nvPr/>
        </p:nvSpPr>
        <p:spPr>
          <a:xfrm>
            <a:off x="1764203" y="4854026"/>
            <a:ext cx="163042" cy="329161"/>
          </a:xfrm>
          <a:prstGeom prst="down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0B448706-ECCA-CE23-1001-0E5A8D18153E}"/>
              </a:ext>
            </a:extLst>
          </p:cNvPr>
          <p:cNvSpPr/>
          <p:nvPr/>
        </p:nvSpPr>
        <p:spPr>
          <a:xfrm>
            <a:off x="4074585" y="2366663"/>
            <a:ext cx="1224364" cy="367646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Baseline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7C349FE-F86B-1224-9A66-EBB6A39FFDF3}"/>
              </a:ext>
            </a:extLst>
          </p:cNvPr>
          <p:cNvCxnSpPr/>
          <p:nvPr/>
        </p:nvCxnSpPr>
        <p:spPr>
          <a:xfrm>
            <a:off x="6730737" y="2500811"/>
            <a:ext cx="0" cy="2804863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810DBEBE-61C3-FC7B-9739-4D94172A5DB4}"/>
              </a:ext>
            </a:extLst>
          </p:cNvPr>
          <p:cNvCxnSpPr/>
          <p:nvPr/>
        </p:nvCxnSpPr>
        <p:spPr>
          <a:xfrm>
            <a:off x="6730737" y="2734309"/>
            <a:ext cx="2216537" cy="0"/>
          </a:xfrm>
          <a:prstGeom prst="straightConnector1">
            <a:avLst/>
          </a:prstGeom>
          <a:ln w="19050"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720B2390-2593-A22B-0E76-79016FA83D68}"/>
              </a:ext>
            </a:extLst>
          </p:cNvPr>
          <p:cNvSpPr txBox="1"/>
          <p:nvPr/>
        </p:nvSpPr>
        <p:spPr>
          <a:xfrm>
            <a:off x="6892975" y="2344721"/>
            <a:ext cx="1989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Processor is stalled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B9F0649-5A1E-4380-EA92-6DADCABB2F39}"/>
              </a:ext>
            </a:extLst>
          </p:cNvPr>
          <p:cNvSpPr txBox="1"/>
          <p:nvPr/>
        </p:nvSpPr>
        <p:spPr>
          <a:xfrm>
            <a:off x="5410985" y="1702549"/>
            <a:ext cx="31021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Latency tolerance limit of ROB</a:t>
            </a:r>
          </a:p>
        </p:txBody>
      </p:sp>
      <p:sp>
        <p:nvSpPr>
          <p:cNvPr id="41" name="Freeform 40">
            <a:extLst>
              <a:ext uri="{FF2B5EF4-FFF2-40B4-BE49-F238E27FC236}">
                <a16:creationId xmlns:a16="http://schemas.microsoft.com/office/drawing/2014/main" id="{36E81151-6B2F-B938-C94E-D16BDBB85962}"/>
              </a:ext>
            </a:extLst>
          </p:cNvPr>
          <p:cNvSpPr/>
          <p:nvPr/>
        </p:nvSpPr>
        <p:spPr>
          <a:xfrm>
            <a:off x="6154296" y="2080312"/>
            <a:ext cx="510455" cy="414780"/>
          </a:xfrm>
          <a:custGeom>
            <a:avLst/>
            <a:gdLst>
              <a:gd name="connsiteX0" fmla="*/ 20261 w 510455"/>
              <a:gd name="connsiteY0" fmla="*/ 0 h 414780"/>
              <a:gd name="connsiteX1" fmla="*/ 57968 w 510455"/>
              <a:gd name="connsiteY1" fmla="*/ 339365 h 414780"/>
              <a:gd name="connsiteX2" fmla="*/ 510455 w 510455"/>
              <a:gd name="connsiteY2" fmla="*/ 414780 h 4147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0455" h="414780">
                <a:moveTo>
                  <a:pt x="20261" y="0"/>
                </a:moveTo>
                <a:cubicBezTo>
                  <a:pt x="-1735" y="135117"/>
                  <a:pt x="-23731" y="270235"/>
                  <a:pt x="57968" y="339365"/>
                </a:cubicBezTo>
                <a:cubicBezTo>
                  <a:pt x="139667" y="408495"/>
                  <a:pt x="325061" y="411637"/>
                  <a:pt x="510455" y="414780"/>
                </a:cubicBezTo>
              </a:path>
            </a:pathLst>
          </a:custGeom>
          <a:noFill/>
          <a:ln>
            <a:solidFill>
              <a:schemeClr val="bg2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Graphic 1" descr="Home with solid fill">
            <a:hlinkClick r:id="rId3" action="ppaction://hlinksldjump"/>
            <a:extLst>
              <a:ext uri="{FF2B5EF4-FFF2-40B4-BE49-F238E27FC236}">
                <a16:creationId xmlns:a16="http://schemas.microsoft.com/office/drawing/2014/main" id="{84B1E710-2A72-18A2-8E82-729A9EF45E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47753" y="5923220"/>
            <a:ext cx="706041" cy="706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831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3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3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3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3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3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9" grpId="0"/>
      <p:bldP spid="40" grpId="0"/>
      <p:bldP spid="41" grpId="0" animBg="1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D13F9E2-A78F-6F56-A196-C5C0BBB70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Corbel" panose="020B0503020204020204" pitchFamily="34" charset="0"/>
              </a:rPr>
              <a:t>Hermes Overview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55699573-8E19-2DCE-9E1E-F52E346083FE}"/>
              </a:ext>
            </a:extLst>
          </p:cNvPr>
          <p:cNvSpPr/>
          <p:nvPr/>
        </p:nvSpPr>
        <p:spPr>
          <a:xfrm>
            <a:off x="1313430" y="1187778"/>
            <a:ext cx="801279" cy="367645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Core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40C7EEE0-CF3E-5BE5-24FA-8834C349DE35}"/>
              </a:ext>
            </a:extLst>
          </p:cNvPr>
          <p:cNvSpPr/>
          <p:nvPr/>
        </p:nvSpPr>
        <p:spPr>
          <a:xfrm>
            <a:off x="1338645" y="1884584"/>
            <a:ext cx="750838" cy="36764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L1-D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815B641C-C4B7-73E1-92C7-80C8533C2413}"/>
              </a:ext>
            </a:extLst>
          </p:cNvPr>
          <p:cNvSpPr/>
          <p:nvPr/>
        </p:nvSpPr>
        <p:spPr>
          <a:xfrm>
            <a:off x="1167313" y="2581390"/>
            <a:ext cx="1093509" cy="43990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L2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A194375E-3453-69C3-13CE-6BFDA2EE258E}"/>
              </a:ext>
            </a:extLst>
          </p:cNvPr>
          <p:cNvSpPr/>
          <p:nvPr/>
        </p:nvSpPr>
        <p:spPr>
          <a:xfrm>
            <a:off x="819722" y="3350452"/>
            <a:ext cx="1797429" cy="806768"/>
          </a:xfrm>
          <a:prstGeom prst="roundRect">
            <a:avLst>
              <a:gd name="adj" fmla="val 10825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LLC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DBE574B0-C6EA-E6A6-3F7B-26DDD749A59E}"/>
              </a:ext>
            </a:extLst>
          </p:cNvPr>
          <p:cNvSpPr/>
          <p:nvPr/>
        </p:nvSpPr>
        <p:spPr>
          <a:xfrm>
            <a:off x="1363862" y="4486381"/>
            <a:ext cx="700407" cy="36764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MC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E256ACFD-C4DF-996E-46CA-3DBBFAAFF6E8}"/>
              </a:ext>
            </a:extLst>
          </p:cNvPr>
          <p:cNvSpPr/>
          <p:nvPr/>
        </p:nvSpPr>
        <p:spPr>
          <a:xfrm>
            <a:off x="378684" y="5183187"/>
            <a:ext cx="2670761" cy="887675"/>
          </a:xfrm>
          <a:prstGeom prst="roundRect">
            <a:avLst>
              <a:gd name="adj" fmla="val 10825"/>
            </a:avLst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Off-Chip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Main Memory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A81389F-DE91-2DB9-B688-3815642FF51D}"/>
              </a:ext>
            </a:extLst>
          </p:cNvPr>
          <p:cNvCxnSpPr/>
          <p:nvPr/>
        </p:nvCxnSpPr>
        <p:spPr>
          <a:xfrm>
            <a:off x="1853580" y="1555423"/>
            <a:ext cx="0" cy="329161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36C9381-3574-AD67-161F-76479FCF77BB}"/>
              </a:ext>
            </a:extLst>
          </p:cNvPr>
          <p:cNvCxnSpPr>
            <a:cxnSpLocks/>
          </p:cNvCxnSpPr>
          <p:nvPr/>
        </p:nvCxnSpPr>
        <p:spPr>
          <a:xfrm>
            <a:off x="1853580" y="2252229"/>
            <a:ext cx="0" cy="329161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9F4CFDA8-D717-68FD-108E-AAEC95C5940B}"/>
              </a:ext>
            </a:extLst>
          </p:cNvPr>
          <p:cNvCxnSpPr>
            <a:cxnSpLocks/>
          </p:cNvCxnSpPr>
          <p:nvPr/>
        </p:nvCxnSpPr>
        <p:spPr>
          <a:xfrm>
            <a:off x="1855151" y="3021291"/>
            <a:ext cx="0" cy="329161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0B049662-9905-97C4-1798-A44AA92A4F3D}"/>
              </a:ext>
            </a:extLst>
          </p:cNvPr>
          <p:cNvCxnSpPr>
            <a:cxnSpLocks/>
          </p:cNvCxnSpPr>
          <p:nvPr/>
        </p:nvCxnSpPr>
        <p:spPr>
          <a:xfrm>
            <a:off x="1845724" y="4157220"/>
            <a:ext cx="0" cy="329161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FA6EFFD6-6A10-D481-72D3-D3CB4C521DB1}"/>
              </a:ext>
            </a:extLst>
          </p:cNvPr>
          <p:cNvCxnSpPr>
            <a:cxnSpLocks/>
          </p:cNvCxnSpPr>
          <p:nvPr/>
        </p:nvCxnSpPr>
        <p:spPr>
          <a:xfrm>
            <a:off x="1845724" y="4854026"/>
            <a:ext cx="0" cy="329161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94747917-2721-A113-C42E-6B6EEB9E77E1}"/>
              </a:ext>
            </a:extLst>
          </p:cNvPr>
          <p:cNvCxnSpPr/>
          <p:nvPr/>
        </p:nvCxnSpPr>
        <p:spPr>
          <a:xfrm flipV="1">
            <a:off x="1570776" y="4854026"/>
            <a:ext cx="0" cy="329161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931A697A-379F-4D2B-E5E7-6CF2EBDC51B1}"/>
              </a:ext>
            </a:extLst>
          </p:cNvPr>
          <p:cNvCxnSpPr/>
          <p:nvPr/>
        </p:nvCxnSpPr>
        <p:spPr>
          <a:xfrm flipV="1">
            <a:off x="1570776" y="4157220"/>
            <a:ext cx="0" cy="329161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CAA7DC07-FBCF-6D61-59E3-4CD34A643E14}"/>
              </a:ext>
            </a:extLst>
          </p:cNvPr>
          <p:cNvCxnSpPr/>
          <p:nvPr/>
        </p:nvCxnSpPr>
        <p:spPr>
          <a:xfrm flipV="1">
            <a:off x="1570776" y="3021291"/>
            <a:ext cx="0" cy="329161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80933126-CA68-9B45-5A63-B9D047ABE6F1}"/>
              </a:ext>
            </a:extLst>
          </p:cNvPr>
          <p:cNvCxnSpPr/>
          <p:nvPr/>
        </p:nvCxnSpPr>
        <p:spPr>
          <a:xfrm flipV="1">
            <a:off x="1581774" y="2252229"/>
            <a:ext cx="0" cy="329161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7C1784CE-E658-BD72-7D2D-84C9B9AB1C68}"/>
              </a:ext>
            </a:extLst>
          </p:cNvPr>
          <p:cNvCxnSpPr/>
          <p:nvPr/>
        </p:nvCxnSpPr>
        <p:spPr>
          <a:xfrm flipV="1">
            <a:off x="1592772" y="1555423"/>
            <a:ext cx="0" cy="329161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4536F5A6-D0EB-78C7-434C-9F1BF25086D7}"/>
              </a:ext>
            </a:extLst>
          </p:cNvPr>
          <p:cNvSpPr/>
          <p:nvPr/>
        </p:nvSpPr>
        <p:spPr>
          <a:xfrm>
            <a:off x="4074585" y="2910657"/>
            <a:ext cx="459707" cy="367645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L1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E37A6E3B-A323-41E1-F82D-13286D006CE1}"/>
              </a:ext>
            </a:extLst>
          </p:cNvPr>
          <p:cNvSpPr/>
          <p:nvPr/>
        </p:nvSpPr>
        <p:spPr>
          <a:xfrm>
            <a:off x="4534292" y="2910657"/>
            <a:ext cx="669303" cy="367645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L2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20FB9DF2-1B0D-B388-8966-93ED5F673FAB}"/>
              </a:ext>
            </a:extLst>
          </p:cNvPr>
          <p:cNvSpPr/>
          <p:nvPr/>
        </p:nvSpPr>
        <p:spPr>
          <a:xfrm>
            <a:off x="5212386" y="2910657"/>
            <a:ext cx="1055336" cy="367645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LLC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B5E00B25-2CC5-CDFA-F5A1-360DCA946182}"/>
              </a:ext>
            </a:extLst>
          </p:cNvPr>
          <p:cNvSpPr/>
          <p:nvPr/>
        </p:nvSpPr>
        <p:spPr>
          <a:xfrm>
            <a:off x="6276513" y="2910656"/>
            <a:ext cx="2670761" cy="367645"/>
          </a:xfrm>
          <a:prstGeom prst="roundRect">
            <a:avLst>
              <a:gd name="adj" fmla="val 0"/>
            </a:avLst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Main Memory</a:t>
            </a:r>
          </a:p>
        </p:txBody>
      </p:sp>
      <p:sp>
        <p:nvSpPr>
          <p:cNvPr id="26" name="Down Arrow 25">
            <a:extLst>
              <a:ext uri="{FF2B5EF4-FFF2-40B4-BE49-F238E27FC236}">
                <a16:creationId xmlns:a16="http://schemas.microsoft.com/office/drawing/2014/main" id="{0DAF4028-1C3D-9BB2-F32E-45C544235598}"/>
              </a:ext>
            </a:extLst>
          </p:cNvPr>
          <p:cNvSpPr/>
          <p:nvPr/>
        </p:nvSpPr>
        <p:spPr>
          <a:xfrm>
            <a:off x="1764203" y="1555423"/>
            <a:ext cx="163042" cy="329161"/>
          </a:xfrm>
          <a:prstGeom prst="down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Down Arrow 26">
            <a:extLst>
              <a:ext uri="{FF2B5EF4-FFF2-40B4-BE49-F238E27FC236}">
                <a16:creationId xmlns:a16="http://schemas.microsoft.com/office/drawing/2014/main" id="{2B9A2069-608C-612F-E251-70962E2B9CC5}"/>
              </a:ext>
            </a:extLst>
          </p:cNvPr>
          <p:cNvSpPr/>
          <p:nvPr/>
        </p:nvSpPr>
        <p:spPr>
          <a:xfrm>
            <a:off x="1764203" y="2254578"/>
            <a:ext cx="163042" cy="329161"/>
          </a:xfrm>
          <a:prstGeom prst="down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Down Arrow 27">
            <a:extLst>
              <a:ext uri="{FF2B5EF4-FFF2-40B4-BE49-F238E27FC236}">
                <a16:creationId xmlns:a16="http://schemas.microsoft.com/office/drawing/2014/main" id="{92D30848-4B25-35C5-1142-84FDDE2FCB63}"/>
              </a:ext>
            </a:extLst>
          </p:cNvPr>
          <p:cNvSpPr/>
          <p:nvPr/>
        </p:nvSpPr>
        <p:spPr>
          <a:xfrm>
            <a:off x="1764203" y="3018555"/>
            <a:ext cx="163042" cy="329161"/>
          </a:xfrm>
          <a:prstGeom prst="down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Down Arrow 28">
            <a:extLst>
              <a:ext uri="{FF2B5EF4-FFF2-40B4-BE49-F238E27FC236}">
                <a16:creationId xmlns:a16="http://schemas.microsoft.com/office/drawing/2014/main" id="{DA75F449-8535-B0A8-F97D-1E9F0878AA13}"/>
              </a:ext>
            </a:extLst>
          </p:cNvPr>
          <p:cNvSpPr/>
          <p:nvPr/>
        </p:nvSpPr>
        <p:spPr>
          <a:xfrm>
            <a:off x="1764203" y="4168219"/>
            <a:ext cx="163042" cy="329161"/>
          </a:xfrm>
          <a:prstGeom prst="down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Down Arrow 29">
            <a:extLst>
              <a:ext uri="{FF2B5EF4-FFF2-40B4-BE49-F238E27FC236}">
                <a16:creationId xmlns:a16="http://schemas.microsoft.com/office/drawing/2014/main" id="{7387E3D1-5BE4-10E6-2479-47A300F9B67F}"/>
              </a:ext>
            </a:extLst>
          </p:cNvPr>
          <p:cNvSpPr/>
          <p:nvPr/>
        </p:nvSpPr>
        <p:spPr>
          <a:xfrm>
            <a:off x="1764203" y="4854026"/>
            <a:ext cx="163042" cy="329161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1401E2E2-A08D-D20A-4E80-ABE91BF748AA}"/>
              </a:ext>
            </a:extLst>
          </p:cNvPr>
          <p:cNvSpPr/>
          <p:nvPr/>
        </p:nvSpPr>
        <p:spPr>
          <a:xfrm>
            <a:off x="2766730" y="1187777"/>
            <a:ext cx="1008162" cy="36764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POPET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DB0E4041-31C9-D856-5EAA-10DCF441C43E}"/>
              </a:ext>
            </a:extLst>
          </p:cNvPr>
          <p:cNvSpPr/>
          <p:nvPr/>
        </p:nvSpPr>
        <p:spPr>
          <a:xfrm>
            <a:off x="4074585" y="4030877"/>
            <a:ext cx="459707" cy="367645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L1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A816435-7177-E485-FA10-D06B166865EC}"/>
              </a:ext>
            </a:extLst>
          </p:cNvPr>
          <p:cNvSpPr/>
          <p:nvPr/>
        </p:nvSpPr>
        <p:spPr>
          <a:xfrm>
            <a:off x="4534292" y="4030877"/>
            <a:ext cx="669303" cy="367645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L2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A7CE120B-0C31-11D3-DFBA-8970C43C45F6}"/>
              </a:ext>
            </a:extLst>
          </p:cNvPr>
          <p:cNvSpPr/>
          <p:nvPr/>
        </p:nvSpPr>
        <p:spPr>
          <a:xfrm>
            <a:off x="5212386" y="4030877"/>
            <a:ext cx="1055336" cy="367645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LLC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66652D7C-4D7A-3720-C72D-8DBDD00C828C}"/>
              </a:ext>
            </a:extLst>
          </p:cNvPr>
          <p:cNvSpPr/>
          <p:nvPr/>
        </p:nvSpPr>
        <p:spPr>
          <a:xfrm>
            <a:off x="4616312" y="4513222"/>
            <a:ext cx="2670761" cy="367645"/>
          </a:xfrm>
          <a:prstGeom prst="roundRect">
            <a:avLst>
              <a:gd name="adj" fmla="val 0"/>
            </a:avLst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Main Memory</a:t>
            </a:r>
          </a:p>
        </p:txBody>
      </p:sp>
      <p:sp>
        <p:nvSpPr>
          <p:cNvPr id="34" name="Down Arrow 33">
            <a:extLst>
              <a:ext uri="{FF2B5EF4-FFF2-40B4-BE49-F238E27FC236}">
                <a16:creationId xmlns:a16="http://schemas.microsoft.com/office/drawing/2014/main" id="{EA1CC723-1AC0-86C7-A13B-CC50B57D889A}"/>
              </a:ext>
            </a:extLst>
          </p:cNvPr>
          <p:cNvSpPr/>
          <p:nvPr/>
        </p:nvSpPr>
        <p:spPr>
          <a:xfrm rot="16200000">
            <a:off x="2353789" y="1132228"/>
            <a:ext cx="173862" cy="478741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6" name="Graphic 35" descr="Badge 1 with solid fill">
            <a:extLst>
              <a:ext uri="{FF2B5EF4-FFF2-40B4-BE49-F238E27FC236}">
                <a16:creationId xmlns:a16="http://schemas.microsoft.com/office/drawing/2014/main" id="{82EB3137-90B6-A1D9-E04B-A874608528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16999" y="836102"/>
            <a:ext cx="400004" cy="400004"/>
          </a:xfrm>
          <a:prstGeom prst="rect">
            <a:avLst/>
          </a:prstGeom>
        </p:spPr>
      </p:pic>
      <p:sp>
        <p:nvSpPr>
          <p:cNvPr id="40" name="Bent Up Arrow 39">
            <a:extLst>
              <a:ext uri="{FF2B5EF4-FFF2-40B4-BE49-F238E27FC236}">
                <a16:creationId xmlns:a16="http://schemas.microsoft.com/office/drawing/2014/main" id="{353986C8-C80A-0F70-1A35-FECB9E282D38}"/>
              </a:ext>
            </a:extLst>
          </p:cNvPr>
          <p:cNvSpPr/>
          <p:nvPr/>
        </p:nvSpPr>
        <p:spPr>
          <a:xfrm rot="16200000" flipH="1">
            <a:off x="1140307" y="2615924"/>
            <a:ext cx="3138916" cy="1168747"/>
          </a:xfrm>
          <a:prstGeom prst="bentUpArrow">
            <a:avLst>
              <a:gd name="adj1" fmla="val 7499"/>
              <a:gd name="adj2" fmla="val 7993"/>
              <a:gd name="adj3" fmla="val 8848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2" name="Graphic 41" descr="Badge with solid fill">
            <a:extLst>
              <a:ext uri="{FF2B5EF4-FFF2-40B4-BE49-F238E27FC236}">
                <a16:creationId xmlns:a16="http://schemas.microsoft.com/office/drawing/2014/main" id="{9CC4DF80-D761-9E7D-B850-510EABF328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57209" y="2032983"/>
            <a:ext cx="400005" cy="400005"/>
          </a:xfrm>
          <a:prstGeom prst="rect">
            <a:avLst/>
          </a:prstGeom>
        </p:spPr>
      </p:pic>
      <p:pic>
        <p:nvPicPr>
          <p:cNvPr id="44" name="Graphic 43" descr="Badge 3 with solid fill">
            <a:extLst>
              <a:ext uri="{FF2B5EF4-FFF2-40B4-BE49-F238E27FC236}">
                <a16:creationId xmlns:a16="http://schemas.microsoft.com/office/drawing/2014/main" id="{85CC8FD4-F61E-C564-9D49-7EF86F3B6A4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031566" y="4157220"/>
            <a:ext cx="400005" cy="400005"/>
          </a:xfrm>
          <a:prstGeom prst="rect">
            <a:avLst/>
          </a:prstGeom>
        </p:spPr>
      </p:pic>
      <p:sp>
        <p:nvSpPr>
          <p:cNvPr id="45" name="Down Arrow 44">
            <a:extLst>
              <a:ext uri="{FF2B5EF4-FFF2-40B4-BE49-F238E27FC236}">
                <a16:creationId xmlns:a16="http://schemas.microsoft.com/office/drawing/2014/main" id="{02AC4D0E-FE9E-4C29-DBC4-B815E38E305E}"/>
              </a:ext>
            </a:extLst>
          </p:cNvPr>
          <p:cNvSpPr/>
          <p:nvPr/>
        </p:nvSpPr>
        <p:spPr>
          <a:xfrm rot="10800000">
            <a:off x="1489255" y="4854025"/>
            <a:ext cx="163042" cy="329161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Down Arrow 45">
            <a:extLst>
              <a:ext uri="{FF2B5EF4-FFF2-40B4-BE49-F238E27FC236}">
                <a16:creationId xmlns:a16="http://schemas.microsoft.com/office/drawing/2014/main" id="{02C0B435-ACCD-CC40-470A-5A288971E1B1}"/>
              </a:ext>
            </a:extLst>
          </p:cNvPr>
          <p:cNvSpPr/>
          <p:nvPr/>
        </p:nvSpPr>
        <p:spPr>
          <a:xfrm rot="10800000">
            <a:off x="1498534" y="4157219"/>
            <a:ext cx="163042" cy="329161"/>
          </a:xfrm>
          <a:prstGeom prst="down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Down Arrow 46">
            <a:extLst>
              <a:ext uri="{FF2B5EF4-FFF2-40B4-BE49-F238E27FC236}">
                <a16:creationId xmlns:a16="http://schemas.microsoft.com/office/drawing/2014/main" id="{8C36FC4C-F1AE-6873-E2F1-B8F78609C71E}"/>
              </a:ext>
            </a:extLst>
          </p:cNvPr>
          <p:cNvSpPr/>
          <p:nvPr/>
        </p:nvSpPr>
        <p:spPr>
          <a:xfrm rot="10800000">
            <a:off x="1489255" y="3026791"/>
            <a:ext cx="163042" cy="329161"/>
          </a:xfrm>
          <a:prstGeom prst="down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Down Arrow 47">
            <a:extLst>
              <a:ext uri="{FF2B5EF4-FFF2-40B4-BE49-F238E27FC236}">
                <a16:creationId xmlns:a16="http://schemas.microsoft.com/office/drawing/2014/main" id="{59C1BE1D-78F4-22D2-B444-2D7D858DF5C2}"/>
              </a:ext>
            </a:extLst>
          </p:cNvPr>
          <p:cNvSpPr/>
          <p:nvPr/>
        </p:nvSpPr>
        <p:spPr>
          <a:xfrm rot="10800000">
            <a:off x="1509944" y="2255752"/>
            <a:ext cx="163042" cy="329161"/>
          </a:xfrm>
          <a:prstGeom prst="down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Down Arrow 48">
            <a:extLst>
              <a:ext uri="{FF2B5EF4-FFF2-40B4-BE49-F238E27FC236}">
                <a16:creationId xmlns:a16="http://schemas.microsoft.com/office/drawing/2014/main" id="{CF6EF8CA-B853-01AA-8E22-C8AF99113EDF}"/>
              </a:ext>
            </a:extLst>
          </p:cNvPr>
          <p:cNvSpPr/>
          <p:nvPr/>
        </p:nvSpPr>
        <p:spPr>
          <a:xfrm rot="10800000">
            <a:off x="1509944" y="1558946"/>
            <a:ext cx="163042" cy="329161"/>
          </a:xfrm>
          <a:prstGeom prst="down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Rounded Rectangle 49">
            <a:extLst>
              <a:ext uri="{FF2B5EF4-FFF2-40B4-BE49-F238E27FC236}">
                <a16:creationId xmlns:a16="http://schemas.microsoft.com/office/drawing/2014/main" id="{A941FF59-A207-EE23-5A98-2CCEC5EFA490}"/>
              </a:ext>
            </a:extLst>
          </p:cNvPr>
          <p:cNvSpPr/>
          <p:nvPr/>
        </p:nvSpPr>
        <p:spPr>
          <a:xfrm>
            <a:off x="4074585" y="2366663"/>
            <a:ext cx="1224364" cy="367646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Baseline</a:t>
            </a:r>
          </a:p>
        </p:txBody>
      </p:sp>
      <p:sp>
        <p:nvSpPr>
          <p:cNvPr id="51" name="Rounded Rectangle 50">
            <a:extLst>
              <a:ext uri="{FF2B5EF4-FFF2-40B4-BE49-F238E27FC236}">
                <a16:creationId xmlns:a16="http://schemas.microsoft.com/office/drawing/2014/main" id="{292FC00B-9C34-C55C-6770-75843277AF13}"/>
              </a:ext>
            </a:extLst>
          </p:cNvPr>
          <p:cNvSpPr/>
          <p:nvPr/>
        </p:nvSpPr>
        <p:spPr>
          <a:xfrm>
            <a:off x="4080253" y="3535597"/>
            <a:ext cx="1224364" cy="367646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Hermes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0F9AD869-DE4E-9A0D-4D21-DB2D1FEFD16B}"/>
              </a:ext>
            </a:extLst>
          </p:cNvPr>
          <p:cNvCxnSpPr/>
          <p:nvPr/>
        </p:nvCxnSpPr>
        <p:spPr>
          <a:xfrm>
            <a:off x="6730737" y="2500811"/>
            <a:ext cx="0" cy="2804863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9FCAEDE-0C8E-6084-20C6-1731D61A8D9F}"/>
              </a:ext>
            </a:extLst>
          </p:cNvPr>
          <p:cNvCxnSpPr>
            <a:cxnSpLocks/>
          </p:cNvCxnSpPr>
          <p:nvPr/>
        </p:nvCxnSpPr>
        <p:spPr>
          <a:xfrm>
            <a:off x="7287073" y="4700018"/>
            <a:ext cx="1660201" cy="0"/>
          </a:xfrm>
          <a:prstGeom prst="straightConnector1">
            <a:avLst/>
          </a:prstGeom>
          <a:ln w="19050">
            <a:solidFill>
              <a:srgbClr val="548235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65F8908F-6638-50A0-C5AC-EFBC4B714251}"/>
              </a:ext>
            </a:extLst>
          </p:cNvPr>
          <p:cNvSpPr txBox="1"/>
          <p:nvPr/>
        </p:nvSpPr>
        <p:spPr>
          <a:xfrm>
            <a:off x="7256708" y="4309377"/>
            <a:ext cx="18069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54823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Saved stall cycles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2D8F14DF-C3EC-912A-C6D6-6B9DB99E76D6}"/>
              </a:ext>
            </a:extLst>
          </p:cNvPr>
          <p:cNvCxnSpPr/>
          <p:nvPr/>
        </p:nvCxnSpPr>
        <p:spPr>
          <a:xfrm>
            <a:off x="6730737" y="2734309"/>
            <a:ext cx="2216537" cy="0"/>
          </a:xfrm>
          <a:prstGeom prst="straightConnector1">
            <a:avLst/>
          </a:prstGeom>
          <a:ln w="19050"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C404E47C-A7B9-B88A-C1BC-21E738F53515}"/>
              </a:ext>
            </a:extLst>
          </p:cNvPr>
          <p:cNvSpPr txBox="1"/>
          <p:nvPr/>
        </p:nvSpPr>
        <p:spPr>
          <a:xfrm>
            <a:off x="6892975" y="2344721"/>
            <a:ext cx="1989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Processor is stalled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4128DB59-45F1-705F-A106-30BE40651C33}"/>
              </a:ext>
            </a:extLst>
          </p:cNvPr>
          <p:cNvSpPr txBox="1"/>
          <p:nvPr/>
        </p:nvSpPr>
        <p:spPr>
          <a:xfrm>
            <a:off x="5410985" y="1702549"/>
            <a:ext cx="31021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Latency tolerance limit of ROB</a:t>
            </a:r>
          </a:p>
        </p:txBody>
      </p:sp>
      <p:sp>
        <p:nvSpPr>
          <p:cNvPr id="59" name="Freeform 58">
            <a:extLst>
              <a:ext uri="{FF2B5EF4-FFF2-40B4-BE49-F238E27FC236}">
                <a16:creationId xmlns:a16="http://schemas.microsoft.com/office/drawing/2014/main" id="{994773B6-965F-3803-F093-5BB1B520E9F6}"/>
              </a:ext>
            </a:extLst>
          </p:cNvPr>
          <p:cNvSpPr/>
          <p:nvPr/>
        </p:nvSpPr>
        <p:spPr>
          <a:xfrm>
            <a:off x="6154296" y="2080312"/>
            <a:ext cx="510455" cy="414780"/>
          </a:xfrm>
          <a:custGeom>
            <a:avLst/>
            <a:gdLst>
              <a:gd name="connsiteX0" fmla="*/ 20261 w 510455"/>
              <a:gd name="connsiteY0" fmla="*/ 0 h 414780"/>
              <a:gd name="connsiteX1" fmla="*/ 57968 w 510455"/>
              <a:gd name="connsiteY1" fmla="*/ 339365 h 414780"/>
              <a:gd name="connsiteX2" fmla="*/ 510455 w 510455"/>
              <a:gd name="connsiteY2" fmla="*/ 414780 h 4147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0455" h="414780">
                <a:moveTo>
                  <a:pt x="20261" y="0"/>
                </a:moveTo>
                <a:cubicBezTo>
                  <a:pt x="-1735" y="135117"/>
                  <a:pt x="-23731" y="270235"/>
                  <a:pt x="57968" y="339365"/>
                </a:cubicBezTo>
                <a:cubicBezTo>
                  <a:pt x="139667" y="408495"/>
                  <a:pt x="325061" y="411637"/>
                  <a:pt x="510455" y="414780"/>
                </a:cubicBezTo>
              </a:path>
            </a:pathLst>
          </a:custGeom>
          <a:noFill/>
          <a:ln>
            <a:solidFill>
              <a:schemeClr val="bg2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1" name="Graphic 60" descr="Badge 4 with solid fill">
            <a:extLst>
              <a:ext uri="{FF2B5EF4-FFF2-40B4-BE49-F238E27FC236}">
                <a16:creationId xmlns:a16="http://schemas.microsoft.com/office/drawing/2014/main" id="{91BE7AC0-8B21-A124-1EAC-7C95EBDE78F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66566" y="1518634"/>
            <a:ext cx="400004" cy="400004"/>
          </a:xfrm>
          <a:prstGeom prst="rect">
            <a:avLst/>
          </a:prstGeom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6AC4AAC4-EC6A-7A5A-6DFA-DA54EE6051D8}"/>
              </a:ext>
            </a:extLst>
          </p:cNvPr>
          <p:cNvSpPr txBox="1"/>
          <p:nvPr/>
        </p:nvSpPr>
        <p:spPr>
          <a:xfrm>
            <a:off x="2537865" y="835182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Predict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8200EC3-0B86-EA51-3D9B-EADE772F9D89}"/>
              </a:ext>
            </a:extLst>
          </p:cNvPr>
          <p:cNvSpPr txBox="1"/>
          <p:nvPr/>
        </p:nvSpPr>
        <p:spPr>
          <a:xfrm>
            <a:off x="2219311" y="2368841"/>
            <a:ext cx="10004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Issue a  Hermes request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D3CD8A0-8AC1-C57E-9B56-967F21C5EEA1}"/>
              </a:ext>
            </a:extLst>
          </p:cNvPr>
          <p:cNvSpPr txBox="1"/>
          <p:nvPr/>
        </p:nvSpPr>
        <p:spPr>
          <a:xfrm>
            <a:off x="2350723" y="4182064"/>
            <a:ext cx="62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Wait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C907DD37-EB5D-DBBB-3476-857CC2FDE488}"/>
              </a:ext>
            </a:extLst>
          </p:cNvPr>
          <p:cNvSpPr txBox="1"/>
          <p:nvPr/>
        </p:nvSpPr>
        <p:spPr>
          <a:xfrm>
            <a:off x="329992" y="1515252"/>
            <a:ext cx="698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Train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6E8DF1D9-0188-854C-60E7-BDB9BCB66C9C}"/>
              </a:ext>
            </a:extLst>
          </p:cNvPr>
          <p:cNvSpPr/>
          <p:nvPr/>
        </p:nvSpPr>
        <p:spPr>
          <a:xfrm>
            <a:off x="4020532" y="1776030"/>
            <a:ext cx="5043081" cy="1631934"/>
          </a:xfrm>
          <a:prstGeom prst="rect">
            <a:avLst/>
          </a:prstGeom>
          <a:solidFill>
            <a:srgbClr val="FFFFFF">
              <a:alpha val="6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" name="Rounded Rectangular Callout 67">
            <a:extLst>
              <a:ext uri="{FF2B5EF4-FFF2-40B4-BE49-F238E27FC236}">
                <a16:creationId xmlns:a16="http://schemas.microsoft.com/office/drawing/2014/main" id="{E4D18EAC-75E2-9A5E-C1A1-CDD4BB1E0E0F}"/>
              </a:ext>
            </a:extLst>
          </p:cNvPr>
          <p:cNvSpPr/>
          <p:nvPr/>
        </p:nvSpPr>
        <p:spPr>
          <a:xfrm>
            <a:off x="4401706" y="366784"/>
            <a:ext cx="3210187" cy="702848"/>
          </a:xfrm>
          <a:prstGeom prst="wedgeRoundRectCallout">
            <a:avLst>
              <a:gd name="adj1" fmla="val -68734"/>
              <a:gd name="adj2" fmla="val 91708"/>
              <a:gd name="adj3" fmla="val 16667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Perceptron-based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off-chip load predictor</a:t>
            </a:r>
          </a:p>
        </p:txBody>
      </p:sp>
      <p:pic>
        <p:nvPicPr>
          <p:cNvPr id="31" name="Graphic 30" descr="Home with solid fill">
            <a:hlinkClick r:id="rId11" action="ppaction://hlinksldjump"/>
            <a:extLst>
              <a:ext uri="{FF2B5EF4-FFF2-40B4-BE49-F238E27FC236}">
                <a16:creationId xmlns:a16="http://schemas.microsoft.com/office/drawing/2014/main" id="{E19666E4-CC35-EC1B-5B5F-4D1F794047B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947753" y="5923220"/>
            <a:ext cx="706041" cy="706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720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1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4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10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1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1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29" grpId="0" animBg="1"/>
      <p:bldP spid="30" grpId="0" animBg="1"/>
      <p:bldP spid="3" grpId="0" animBg="1"/>
      <p:bldP spid="5" grpId="0" animBg="1"/>
      <p:bldP spid="32" grpId="0" animBg="1"/>
      <p:bldP spid="33" grpId="0" animBg="1"/>
      <p:bldP spid="34" grpId="0" animBg="1"/>
      <p:bldP spid="40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4" grpId="0"/>
      <p:bldP spid="62" grpId="0"/>
      <p:bldP spid="63" grpId="0"/>
      <p:bldP spid="64" grpId="0"/>
      <p:bldP spid="65" grpId="0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6ABF8E1-3EE5-CD08-7BC2-3D6BF1C04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Corbel" panose="020B0503020204020204" pitchFamily="34" charset="0"/>
              </a:rPr>
              <a:t>Designing the Off-Chip Load Predictor</a:t>
            </a:r>
          </a:p>
        </p:txBody>
      </p:sp>
      <p:sp>
        <p:nvSpPr>
          <p:cNvPr id="45" name="Rounded Rectangle 44">
            <a:extLst>
              <a:ext uri="{FF2B5EF4-FFF2-40B4-BE49-F238E27FC236}">
                <a16:creationId xmlns:a16="http://schemas.microsoft.com/office/drawing/2014/main" id="{4C092771-C848-B28C-626D-C71D1B1C6800}"/>
              </a:ext>
            </a:extLst>
          </p:cNvPr>
          <p:cNvSpPr/>
          <p:nvPr/>
        </p:nvSpPr>
        <p:spPr>
          <a:xfrm>
            <a:off x="281655" y="2316753"/>
            <a:ext cx="3380540" cy="454036"/>
          </a:xfrm>
          <a:prstGeom prst="roundRect">
            <a:avLst>
              <a:gd name="adj" fmla="val 6884"/>
            </a:avLst>
          </a:prstGeom>
          <a:solidFill>
            <a:schemeClr val="accent1">
              <a:lumMod val="20000"/>
              <a:lumOff val="80000"/>
            </a:schemeClr>
          </a:solidFill>
          <a:ln w="31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Tracking cache contents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7BF1D9AF-4DB8-1AD6-E66C-72B54400F0FC}"/>
              </a:ext>
            </a:extLst>
          </p:cNvPr>
          <p:cNvSpPr/>
          <p:nvPr/>
        </p:nvSpPr>
        <p:spPr>
          <a:xfrm>
            <a:off x="241785" y="5192892"/>
            <a:ext cx="4539403" cy="454036"/>
          </a:xfrm>
          <a:prstGeom prst="roundRect">
            <a:avLst>
              <a:gd name="adj" fmla="val 6884"/>
            </a:avLst>
          </a:prstGeom>
          <a:solidFill>
            <a:schemeClr val="accent6">
              <a:lumMod val="20000"/>
              <a:lumOff val="80000"/>
            </a:schemeClr>
          </a:solidFill>
          <a:ln w="31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Learning from program behavior</a:t>
            </a: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E03AF6B2-0716-380C-F8A7-DB02D33139D6}"/>
              </a:ext>
            </a:extLst>
          </p:cNvPr>
          <p:cNvSpPr/>
          <p:nvPr/>
        </p:nvSpPr>
        <p:spPr>
          <a:xfrm>
            <a:off x="8487715" y="2294166"/>
            <a:ext cx="525770" cy="163315"/>
          </a:xfrm>
          <a:prstGeom prst="rect">
            <a:avLst/>
          </a:prstGeom>
          <a:solidFill>
            <a:srgbClr val="FFFFFF">
              <a:alpha val="6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4" name="Picture 93">
            <a:extLst>
              <a:ext uri="{FF2B5EF4-FFF2-40B4-BE49-F238E27FC236}">
                <a16:creationId xmlns:a16="http://schemas.microsoft.com/office/drawing/2014/main" id="{04453CBD-9E27-10FF-94AD-58E2DE2333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813" b="8029"/>
          <a:stretch/>
        </p:blipFill>
        <p:spPr>
          <a:xfrm>
            <a:off x="7193558" y="3223910"/>
            <a:ext cx="1798642" cy="12025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26C22A3-A383-A8F2-5DF7-66B31CEC2D92}"/>
              </a:ext>
            </a:extLst>
          </p:cNvPr>
          <p:cNvSpPr txBox="1"/>
          <p:nvPr/>
        </p:nvSpPr>
        <p:spPr>
          <a:xfrm>
            <a:off x="165694" y="3326886"/>
            <a:ext cx="580330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Large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metadata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Metadata size increases with cache hierarchy size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May need to track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all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cache operations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Gets complex depending on the cache hierarchy configuration (e.g., inclusivity, bypassing,…)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BCF18F-0624-D90E-6C71-BCD4B9D82310}"/>
              </a:ext>
            </a:extLst>
          </p:cNvPr>
          <p:cNvSpPr txBox="1"/>
          <p:nvPr/>
        </p:nvSpPr>
        <p:spPr>
          <a:xfrm>
            <a:off x="165695" y="5748748"/>
            <a:ext cx="5480988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marR="0" lvl="1" indent="-4492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Correlate different program features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with off-chip loads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  <a:p>
            <a:pPr marL="457200" marR="0" lvl="1" indent="-185738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A89602-2937-EF6E-3B63-C01226B05DE4}"/>
              </a:ext>
            </a:extLst>
          </p:cNvPr>
          <p:cNvSpPr txBox="1"/>
          <p:nvPr/>
        </p:nvSpPr>
        <p:spPr>
          <a:xfrm>
            <a:off x="244389" y="2763840"/>
            <a:ext cx="60232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MissMap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[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Loh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+, MICRO’11]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for the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DRAM cache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,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D2D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[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Sembrant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+, ISCA’14]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, D2M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[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Sembrant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+, HPCA’17]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, LP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[Jalili+, HPCA’22]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for the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cache hierarchy</a:t>
            </a:r>
          </a:p>
        </p:txBody>
      </p:sp>
      <p:pic>
        <p:nvPicPr>
          <p:cNvPr id="89" name="Graphic 88" descr="Badge Cross with solid fill">
            <a:extLst>
              <a:ext uri="{FF2B5EF4-FFF2-40B4-BE49-F238E27FC236}">
                <a16:creationId xmlns:a16="http://schemas.microsoft.com/office/drawing/2014/main" id="{F6BFE5D1-5B15-23CE-46AA-0BDC831BDD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7787" y="3336796"/>
            <a:ext cx="454036" cy="454036"/>
          </a:xfrm>
          <a:prstGeom prst="rect">
            <a:avLst/>
          </a:prstGeom>
        </p:spPr>
      </p:pic>
      <p:pic>
        <p:nvPicPr>
          <p:cNvPr id="90" name="Graphic 89" descr="Badge Cross with solid fill">
            <a:extLst>
              <a:ext uri="{FF2B5EF4-FFF2-40B4-BE49-F238E27FC236}">
                <a16:creationId xmlns:a16="http://schemas.microsoft.com/office/drawing/2014/main" id="{5489464E-0573-C6F2-2017-2B4DA032A4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7787" y="4099654"/>
            <a:ext cx="454036" cy="454036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E53E5183-8064-C150-4A68-D3135980D660}"/>
              </a:ext>
            </a:extLst>
          </p:cNvPr>
          <p:cNvSpPr/>
          <p:nvPr/>
        </p:nvSpPr>
        <p:spPr>
          <a:xfrm>
            <a:off x="281654" y="901937"/>
            <a:ext cx="3541045" cy="454036"/>
          </a:xfrm>
          <a:prstGeom prst="roundRect">
            <a:avLst>
              <a:gd name="adj" fmla="val 6884"/>
            </a:avLst>
          </a:prstGeom>
          <a:solidFill>
            <a:schemeClr val="accent4">
              <a:lumMod val="20000"/>
              <a:lumOff val="80000"/>
            </a:schemeClr>
          </a:solidFill>
          <a:ln w="31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History-based prediction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5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479EC9-6F7F-9487-D66C-FA9136F93B46}"/>
              </a:ext>
            </a:extLst>
          </p:cNvPr>
          <p:cNvSpPr txBox="1"/>
          <p:nvPr/>
        </p:nvSpPr>
        <p:spPr>
          <a:xfrm>
            <a:off x="236842" y="1377620"/>
            <a:ext cx="36747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HMP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[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Yoaz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+, ISCA’99]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for the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L1-D cache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3D15950-69A5-9549-41D6-49932C7551F0}"/>
              </a:ext>
            </a:extLst>
          </p:cNvPr>
          <p:cNvSpPr txBox="1"/>
          <p:nvPr/>
        </p:nvSpPr>
        <p:spPr>
          <a:xfrm>
            <a:off x="250377" y="1595356"/>
            <a:ext cx="5803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Using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branch-predictor-like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hybrid predictor: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Global,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Gshare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, and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GSkew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4BBA4BF-58E8-5096-CC40-72D519682E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28612" y="1037521"/>
            <a:ext cx="2384873" cy="1202554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9C100EE6-EBD1-171B-C8DF-2DE8253CA946}"/>
              </a:ext>
            </a:extLst>
          </p:cNvPr>
          <p:cNvSpPr/>
          <p:nvPr/>
        </p:nvSpPr>
        <p:spPr>
          <a:xfrm>
            <a:off x="165694" y="6419954"/>
            <a:ext cx="1104306" cy="2700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E67B5B9-6BB0-5827-8CA0-1CA4C341F213}"/>
              </a:ext>
            </a:extLst>
          </p:cNvPr>
          <p:cNvSpPr txBox="1"/>
          <p:nvPr/>
        </p:nvSpPr>
        <p:spPr>
          <a:xfrm>
            <a:off x="639944" y="6154674"/>
            <a:ext cx="2310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Low storage overhead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8937A94-4687-B41F-3E9C-3D4444FF0F3F}"/>
              </a:ext>
            </a:extLst>
          </p:cNvPr>
          <p:cNvSpPr txBox="1"/>
          <p:nvPr/>
        </p:nvSpPr>
        <p:spPr>
          <a:xfrm>
            <a:off x="3430896" y="6154674"/>
            <a:ext cx="23695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Low design complexity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 descr="Badge Tick with solid fill">
            <a:extLst>
              <a:ext uri="{FF2B5EF4-FFF2-40B4-BE49-F238E27FC236}">
                <a16:creationId xmlns:a16="http://schemas.microsoft.com/office/drawing/2014/main" id="{2C306617-1F96-CBD7-65CA-8C309899404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88739" y="6072180"/>
            <a:ext cx="540105" cy="540105"/>
          </a:xfrm>
          <a:prstGeom prst="rect">
            <a:avLst/>
          </a:prstGeom>
        </p:spPr>
      </p:pic>
      <p:pic>
        <p:nvPicPr>
          <p:cNvPr id="17" name="Graphic 16" descr="Badge Tick with solid fill">
            <a:extLst>
              <a:ext uri="{FF2B5EF4-FFF2-40B4-BE49-F238E27FC236}">
                <a16:creationId xmlns:a16="http://schemas.microsoft.com/office/drawing/2014/main" id="{CC91DAB0-734F-E247-769F-873DAE18FCB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982297" y="6069287"/>
            <a:ext cx="540105" cy="54010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08542D5-4710-771C-FDA8-91ADCF1053D5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7027" t="9610" r="7027" b="17739"/>
          <a:stretch/>
        </p:blipFill>
        <p:spPr>
          <a:xfrm>
            <a:off x="6542329" y="5192892"/>
            <a:ext cx="2405784" cy="1437822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4C2DF75-4976-5E67-5FDB-0520DA22992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6683" y="983789"/>
            <a:ext cx="1169638" cy="116963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9DF3D66-F008-8EE7-00F6-93FEC7C8F8A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6683" y="3349296"/>
            <a:ext cx="1169638" cy="1169638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53D606B1-5ED0-4419-8B48-EA48147B741E}"/>
              </a:ext>
            </a:extLst>
          </p:cNvPr>
          <p:cNvSpPr/>
          <p:nvPr/>
        </p:nvSpPr>
        <p:spPr>
          <a:xfrm>
            <a:off x="-165100" y="885784"/>
            <a:ext cx="9474200" cy="4178063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2DDA742E-64A7-52B8-6359-43B8C9E07C86}"/>
              </a:ext>
            </a:extLst>
          </p:cNvPr>
          <p:cNvSpPr/>
          <p:nvPr/>
        </p:nvSpPr>
        <p:spPr>
          <a:xfrm>
            <a:off x="-285750" y="2093306"/>
            <a:ext cx="9715499" cy="1612651"/>
          </a:xfrm>
          <a:prstGeom prst="roundRect">
            <a:avLst>
              <a:gd name="adj" fmla="val 6884"/>
            </a:avLst>
          </a:prstGeom>
          <a:solidFill>
            <a:schemeClr val="accent1"/>
          </a:solidFill>
          <a:ln w="28575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POPET provides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both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higher accuracy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and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higher performance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than predictors inspired from these previous works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1205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6" grpId="0" animBg="1"/>
      <p:bldP spid="2" grpId="0"/>
      <p:bldP spid="3" grpId="0"/>
      <p:bldP spid="8" grpId="0"/>
      <p:bldP spid="5" grpId="0" animBg="1"/>
      <p:bldP spid="6" grpId="0"/>
      <p:bldP spid="7" grpId="0"/>
      <p:bldP spid="14" grpId="0"/>
      <p:bldP spid="15" grpId="0"/>
      <p:bldP spid="23" grpId="0" animBg="1"/>
      <p:bldP spid="24" grpId="0" animBg="1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DD60C1-A1C6-344A-B6B9-D16824830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C00000"/>
                </a:solidFill>
                <a:latin typeface="Corbel" panose="020B0503020204020204" pitchFamily="34" charset="0"/>
              </a:rPr>
              <a:t>POPET</a:t>
            </a:r>
            <a:r>
              <a:rPr lang="en-US" sz="3200" dirty="0">
                <a:latin typeface="Corbel" panose="020B0503020204020204" pitchFamily="34" charset="0"/>
              </a:rPr>
              <a:t>: Perceptron-Based Off-Chip Predictor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6D62F83-18E9-8862-1D5C-172C8B53FF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rgbClr val="0000FF"/>
                </a:solidFill>
                <a:latin typeface="Corbel" panose="020B0503020204020204" pitchFamily="34" charset="0"/>
              </a:rPr>
              <a:t>Multi-feature</a:t>
            </a:r>
            <a:r>
              <a:rPr lang="en-US" sz="2400" dirty="0">
                <a:latin typeface="Corbel" panose="020B0503020204020204" pitchFamily="34" charset="0"/>
              </a:rPr>
              <a:t> hashed perceptron model</a:t>
            </a:r>
            <a:r>
              <a:rPr lang="en-US" sz="2400" baseline="30000" dirty="0">
                <a:solidFill>
                  <a:schemeClr val="bg2">
                    <a:lumMod val="50000"/>
                  </a:schemeClr>
                </a:solidFill>
                <a:latin typeface="Corbel" panose="020B0503020204020204" pitchFamily="34" charset="0"/>
              </a:rPr>
              <a:t>[1]</a:t>
            </a:r>
          </a:p>
          <a:p>
            <a:pPr marL="533400" lvl="1"/>
            <a:r>
              <a:rPr lang="en-US" sz="2000" dirty="0">
                <a:latin typeface="Corbel" panose="020B0503020204020204" pitchFamily="34" charset="0"/>
              </a:rPr>
              <a:t>Each feature has its own </a:t>
            </a:r>
            <a:r>
              <a:rPr lang="en-US" sz="2000" i="1" dirty="0">
                <a:solidFill>
                  <a:srgbClr val="B40003"/>
                </a:solidFill>
                <a:latin typeface="Corbel" panose="020B0503020204020204" pitchFamily="34" charset="0"/>
              </a:rPr>
              <a:t>weight table</a:t>
            </a:r>
          </a:p>
          <a:p>
            <a:pPr marL="800100" lvl="2"/>
            <a:r>
              <a:rPr lang="en-US" sz="1900" dirty="0">
                <a:latin typeface="Corbel" panose="020B0503020204020204" pitchFamily="34" charset="0"/>
              </a:rPr>
              <a:t>Stores </a:t>
            </a:r>
            <a:r>
              <a:rPr lang="en-US" sz="1900" dirty="0">
                <a:solidFill>
                  <a:srgbClr val="C00000"/>
                </a:solidFill>
                <a:latin typeface="Corbel" panose="020B0503020204020204" pitchFamily="34" charset="0"/>
              </a:rPr>
              <a:t>correlation</a:t>
            </a:r>
            <a:r>
              <a:rPr lang="en-US" sz="1900" dirty="0">
                <a:latin typeface="Corbel" panose="020B0503020204020204" pitchFamily="34" charset="0"/>
              </a:rPr>
              <a:t> between </a:t>
            </a:r>
            <a:r>
              <a:rPr lang="en-US" sz="1900" dirty="0">
                <a:solidFill>
                  <a:srgbClr val="C00000"/>
                </a:solidFill>
                <a:latin typeface="Corbel" panose="020B0503020204020204" pitchFamily="34" charset="0"/>
              </a:rPr>
              <a:t>feature value</a:t>
            </a:r>
            <a:r>
              <a:rPr lang="en-US" sz="1900" dirty="0">
                <a:latin typeface="Corbel" panose="020B0503020204020204" pitchFamily="34" charset="0"/>
              </a:rPr>
              <a:t> and </a:t>
            </a:r>
            <a:r>
              <a:rPr lang="en-US" sz="1900" dirty="0">
                <a:solidFill>
                  <a:srgbClr val="C00000"/>
                </a:solidFill>
                <a:latin typeface="Corbel" panose="020B0503020204020204" pitchFamily="34" charset="0"/>
              </a:rPr>
              <a:t>off-chip prediction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90E4999-DC3E-C848-67A9-50F320F1004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18"/>
          <a:stretch/>
        </p:blipFill>
        <p:spPr>
          <a:xfrm>
            <a:off x="730112" y="2139884"/>
            <a:ext cx="7772400" cy="413407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F4E09A06-DAC2-5AE1-A87F-8A567A54F277}"/>
              </a:ext>
            </a:extLst>
          </p:cNvPr>
          <p:cNvSpPr/>
          <p:nvPr/>
        </p:nvSpPr>
        <p:spPr>
          <a:xfrm>
            <a:off x="1978689" y="2139883"/>
            <a:ext cx="1583498" cy="406295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2DDE5C7-D849-758C-846B-CB87605453B5}"/>
              </a:ext>
            </a:extLst>
          </p:cNvPr>
          <p:cNvSpPr/>
          <p:nvPr/>
        </p:nvSpPr>
        <p:spPr>
          <a:xfrm>
            <a:off x="4616312" y="2139883"/>
            <a:ext cx="2715696" cy="406295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FCD66A2-8306-18B1-48F0-07942BDC6A2F}"/>
              </a:ext>
            </a:extLst>
          </p:cNvPr>
          <p:cNvSpPr/>
          <p:nvPr/>
        </p:nvSpPr>
        <p:spPr>
          <a:xfrm>
            <a:off x="7332008" y="3445114"/>
            <a:ext cx="1425493" cy="162217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8F66C74-476B-9CE8-57C3-1D1AE6BE3277}"/>
              </a:ext>
            </a:extLst>
          </p:cNvPr>
          <p:cNvSpPr txBox="1"/>
          <p:nvPr/>
        </p:nvSpPr>
        <p:spPr>
          <a:xfrm>
            <a:off x="1232452" y="6461787"/>
            <a:ext cx="72167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[1] D. </a:t>
            </a:r>
            <a:r>
              <a:rPr kumimoji="0" lang="en-IN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Tarjan</a:t>
            </a:r>
            <a:r>
              <a:rPr kumimoji="0" lang="en-IN" sz="1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and K. </a:t>
            </a:r>
            <a:r>
              <a:rPr kumimoji="0" lang="en-IN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Skadron</a:t>
            </a:r>
            <a:r>
              <a:rPr kumimoji="0" lang="en-IN" sz="1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, “Merging Path and </a:t>
            </a:r>
            <a:r>
              <a:rPr kumimoji="0" lang="en-IN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Gshare</a:t>
            </a:r>
            <a:r>
              <a:rPr kumimoji="0" lang="en-IN" sz="1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Indexing in Perceptron Branch Prediction,” TACO, 2005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D307935-2A27-C406-CDCD-D219F8057A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2959" y="936172"/>
            <a:ext cx="1392030" cy="211852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E16EA6C-5661-B63E-395F-E7C9C7C90C99}"/>
              </a:ext>
            </a:extLst>
          </p:cNvPr>
          <p:cNvSpPr/>
          <p:nvPr/>
        </p:nvSpPr>
        <p:spPr>
          <a:xfrm>
            <a:off x="7535631" y="919753"/>
            <a:ext cx="991778" cy="2150277"/>
          </a:xfrm>
          <a:prstGeom prst="rect">
            <a:avLst/>
          </a:prstGeom>
          <a:solidFill>
            <a:srgbClr val="FFFFFF">
              <a:alpha val="6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56DF849-1F80-8452-44FB-2CEC0E82FE35}"/>
              </a:ext>
            </a:extLst>
          </p:cNvPr>
          <p:cNvSpPr/>
          <p:nvPr/>
        </p:nvSpPr>
        <p:spPr>
          <a:xfrm>
            <a:off x="8527409" y="1266739"/>
            <a:ext cx="494908" cy="1803292"/>
          </a:xfrm>
          <a:prstGeom prst="rect">
            <a:avLst/>
          </a:prstGeom>
          <a:solidFill>
            <a:srgbClr val="FFFFFF">
              <a:alpha val="6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6EAF758-7154-673C-43C1-58D680DD1051}"/>
              </a:ext>
            </a:extLst>
          </p:cNvPr>
          <p:cNvSpPr/>
          <p:nvPr/>
        </p:nvSpPr>
        <p:spPr>
          <a:xfrm>
            <a:off x="8340257" y="897166"/>
            <a:ext cx="525770" cy="163315"/>
          </a:xfrm>
          <a:prstGeom prst="rect">
            <a:avLst/>
          </a:prstGeom>
          <a:solidFill>
            <a:srgbClr val="FFFFFF">
              <a:alpha val="6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D609918-F312-1061-5114-FB0BCEE21E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35489" y="857772"/>
            <a:ext cx="999290" cy="817933"/>
          </a:xfrm>
          <a:prstGeom prst="rect">
            <a:avLst/>
          </a:prstGeom>
          <a:ln>
            <a:noFill/>
          </a:ln>
        </p:spPr>
      </p:pic>
      <p:pic>
        <p:nvPicPr>
          <p:cNvPr id="2" name="Graphic 1" descr="Home with solid fill">
            <a:hlinkClick r:id="rId6" action="ppaction://hlinksldjump"/>
            <a:extLst>
              <a:ext uri="{FF2B5EF4-FFF2-40B4-BE49-F238E27FC236}">
                <a16:creationId xmlns:a16="http://schemas.microsoft.com/office/drawing/2014/main" id="{6492DCC0-4300-DCBC-0E97-F0344634578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7753" y="5923220"/>
            <a:ext cx="706041" cy="706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717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DD60C1-A1C6-344A-B6B9-D16824830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Corbel" panose="020B0503020204020204" pitchFamily="34" charset="0"/>
              </a:rPr>
              <a:t>Predicting using POPET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6D62F83-18E9-8862-1D5C-172C8B53FF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>
                <a:latin typeface="Corbel" panose="020B0503020204020204" pitchFamily="34" charset="0"/>
              </a:rPr>
              <a:t>Uses simple </a:t>
            </a:r>
            <a:r>
              <a:rPr lang="en-US" sz="2400" b="1" dirty="0">
                <a:solidFill>
                  <a:srgbClr val="DF4CD4"/>
                </a:solidFill>
                <a:latin typeface="Corbel" panose="020B0503020204020204" pitchFamily="34" charset="0"/>
              </a:rPr>
              <a:t>table lookups</a:t>
            </a:r>
            <a:r>
              <a:rPr lang="en-US" sz="2000" dirty="0">
                <a:latin typeface="Corbel" panose="020B0503020204020204" pitchFamily="34" charset="0"/>
              </a:rPr>
              <a:t>, </a:t>
            </a:r>
            <a:r>
              <a:rPr lang="en-US" sz="2400" b="1" dirty="0">
                <a:solidFill>
                  <a:srgbClr val="DF4CD4"/>
                </a:solidFill>
                <a:latin typeface="Corbel" panose="020B0503020204020204" pitchFamily="34" charset="0"/>
              </a:rPr>
              <a:t>addition</a:t>
            </a:r>
            <a:r>
              <a:rPr lang="en-US" sz="2000" dirty="0">
                <a:latin typeface="Corbel" panose="020B0503020204020204" pitchFamily="34" charset="0"/>
              </a:rPr>
              <a:t>, and </a:t>
            </a:r>
            <a:r>
              <a:rPr lang="en-US" sz="2400" b="1" dirty="0">
                <a:solidFill>
                  <a:srgbClr val="DF4CD4"/>
                </a:solidFill>
                <a:latin typeface="Corbel" panose="020B0503020204020204" pitchFamily="34" charset="0"/>
              </a:rPr>
              <a:t>comparison</a:t>
            </a:r>
            <a:endParaRPr lang="en-US" sz="2000" dirty="0">
              <a:latin typeface="Corbel" panose="020B0503020204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90E4999-DC3E-C848-67A9-50F320F1004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348" b="-1"/>
          <a:stretch/>
        </p:blipFill>
        <p:spPr>
          <a:xfrm>
            <a:off x="730112" y="1638267"/>
            <a:ext cx="7772400" cy="4635687"/>
          </a:xfrm>
          <a:prstGeom prst="rect">
            <a:avLst/>
          </a:prstGeom>
        </p:spPr>
      </p:pic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0877B487-4410-2E91-CEBF-A4A1877FF41A}"/>
              </a:ext>
            </a:extLst>
          </p:cNvPr>
          <p:cNvSpPr/>
          <p:nvPr/>
        </p:nvSpPr>
        <p:spPr>
          <a:xfrm>
            <a:off x="718145" y="3291028"/>
            <a:ext cx="1258601" cy="2759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0x7ffe0+12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1F5DB432-5856-D904-1D1E-07BF3D602491}"/>
              </a:ext>
            </a:extLst>
          </p:cNvPr>
          <p:cNvSpPr/>
          <p:nvPr/>
        </p:nvSpPr>
        <p:spPr>
          <a:xfrm>
            <a:off x="2995662" y="2823873"/>
            <a:ext cx="457073" cy="275944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42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32854B54-11E0-5938-4E47-2DDFE68745D8}"/>
              </a:ext>
            </a:extLst>
          </p:cNvPr>
          <p:cNvSpPr/>
          <p:nvPr/>
        </p:nvSpPr>
        <p:spPr>
          <a:xfrm>
            <a:off x="4998044" y="2740768"/>
            <a:ext cx="457073" cy="275944"/>
          </a:xfrm>
          <a:prstGeom prst="roundRect">
            <a:avLst/>
          </a:prstGeom>
          <a:solidFill>
            <a:srgbClr val="7030A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-4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70C5ED4E-0089-0DF0-41EA-48054DD58F41}"/>
              </a:ext>
            </a:extLst>
          </p:cNvPr>
          <p:cNvSpPr/>
          <p:nvPr/>
        </p:nvSpPr>
        <p:spPr>
          <a:xfrm>
            <a:off x="4777229" y="4068124"/>
            <a:ext cx="457073" cy="275944"/>
          </a:xfrm>
          <a:prstGeom prst="roundRect">
            <a:avLst/>
          </a:prstGeom>
          <a:solidFill>
            <a:srgbClr val="7030A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12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D62340AA-1679-466F-CD93-A419D9F9E22F}"/>
              </a:ext>
            </a:extLst>
          </p:cNvPr>
          <p:cNvSpPr/>
          <p:nvPr/>
        </p:nvSpPr>
        <p:spPr>
          <a:xfrm>
            <a:off x="5618020" y="3346095"/>
            <a:ext cx="284055" cy="275944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13C741F0-20DE-1B92-8E68-F4C032207A7E}"/>
              </a:ext>
            </a:extLst>
          </p:cNvPr>
          <p:cNvSpPr/>
          <p:nvPr/>
        </p:nvSpPr>
        <p:spPr>
          <a:xfrm>
            <a:off x="6440919" y="3390333"/>
            <a:ext cx="858103" cy="275944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 &gt;= -2</a:t>
            </a: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BA4AF730-0BE3-F6D1-0DB2-E7AAE9D63B92}"/>
              </a:ext>
            </a:extLst>
          </p:cNvPr>
          <p:cNvSpPr/>
          <p:nvPr/>
        </p:nvSpPr>
        <p:spPr>
          <a:xfrm>
            <a:off x="4998043" y="5140389"/>
            <a:ext cx="457073" cy="275944"/>
          </a:xfrm>
          <a:prstGeom prst="roundRect">
            <a:avLst/>
          </a:prstGeom>
          <a:solidFill>
            <a:srgbClr val="7030A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-5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158C031-204B-989E-E852-DC74DBDD41F3}"/>
              </a:ext>
            </a:extLst>
          </p:cNvPr>
          <p:cNvSpPr/>
          <p:nvPr/>
        </p:nvSpPr>
        <p:spPr>
          <a:xfrm>
            <a:off x="2012039" y="2139884"/>
            <a:ext cx="1512094" cy="406295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50EF9AE-0D76-3445-497F-89B8B562C69A}"/>
              </a:ext>
            </a:extLst>
          </p:cNvPr>
          <p:cNvSpPr/>
          <p:nvPr/>
        </p:nvSpPr>
        <p:spPr>
          <a:xfrm>
            <a:off x="4604012" y="2379344"/>
            <a:ext cx="1496677" cy="339590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58A9DCF-732E-8F60-47DA-96C45259BC26}"/>
              </a:ext>
            </a:extLst>
          </p:cNvPr>
          <p:cNvSpPr/>
          <p:nvPr/>
        </p:nvSpPr>
        <p:spPr>
          <a:xfrm>
            <a:off x="736998" y="1753386"/>
            <a:ext cx="1512093" cy="38649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827AAC7-661E-3BB5-88C2-5CA8F4B9218D}"/>
              </a:ext>
            </a:extLst>
          </p:cNvPr>
          <p:cNvSpPr/>
          <p:nvPr/>
        </p:nvSpPr>
        <p:spPr>
          <a:xfrm>
            <a:off x="2255977" y="1753386"/>
            <a:ext cx="2819172" cy="38649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F2F6F5C-FBB4-7135-4D18-2CB1559F5B1E}"/>
              </a:ext>
            </a:extLst>
          </p:cNvPr>
          <p:cNvSpPr/>
          <p:nvPr/>
        </p:nvSpPr>
        <p:spPr>
          <a:xfrm>
            <a:off x="5075150" y="1758621"/>
            <a:ext cx="2555485" cy="38649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BFF9514-BE73-4D66-2F3C-0A9D24320BD2}"/>
              </a:ext>
            </a:extLst>
          </p:cNvPr>
          <p:cNvSpPr/>
          <p:nvPr/>
        </p:nvSpPr>
        <p:spPr>
          <a:xfrm>
            <a:off x="7211348" y="3944656"/>
            <a:ext cx="429335" cy="17658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9D15F00-F5D2-37C6-9D9C-E10FABFA060C}"/>
              </a:ext>
            </a:extLst>
          </p:cNvPr>
          <p:cNvSpPr/>
          <p:nvPr/>
        </p:nvSpPr>
        <p:spPr>
          <a:xfrm>
            <a:off x="6115413" y="3384324"/>
            <a:ext cx="1256261" cy="1371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156664A-2587-08F7-B970-EB9D8E7FCCF6}"/>
              </a:ext>
            </a:extLst>
          </p:cNvPr>
          <p:cNvSpPr txBox="1"/>
          <p:nvPr/>
        </p:nvSpPr>
        <p:spPr>
          <a:xfrm>
            <a:off x="7648930" y="3622039"/>
            <a:ext cx="1256261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legreya Sans" pitchFamily="2" charset="0"/>
                <a:ea typeface="+mn-ea"/>
                <a:cs typeface="+mn-cs"/>
              </a:rPr>
              <a:t>Predict that the load would go off-chip</a:t>
            </a:r>
          </a:p>
        </p:txBody>
      </p:sp>
      <p:pic>
        <p:nvPicPr>
          <p:cNvPr id="25" name="Graphic 24" descr="Badge Tick1 with solid fill">
            <a:extLst>
              <a:ext uri="{FF2B5EF4-FFF2-40B4-BE49-F238E27FC236}">
                <a16:creationId xmlns:a16="http://schemas.microsoft.com/office/drawing/2014/main" id="{F94990B0-D264-EE7E-DED6-1DAC64880F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46803" y="3312087"/>
            <a:ext cx="399638" cy="399638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2CCA57EF-17C6-5E33-1ADA-6317A1748D0C}"/>
              </a:ext>
            </a:extLst>
          </p:cNvPr>
          <p:cNvSpPr/>
          <p:nvPr/>
        </p:nvSpPr>
        <p:spPr>
          <a:xfrm>
            <a:off x="7697180" y="3326041"/>
            <a:ext cx="1344885" cy="1371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5C0E8BD-1FBC-F4C1-832E-7B3E42EA78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82959" y="936172"/>
            <a:ext cx="1392030" cy="2118527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7BE3EBE2-402B-BE1A-C57D-45D47408D8E4}"/>
              </a:ext>
            </a:extLst>
          </p:cNvPr>
          <p:cNvSpPr/>
          <p:nvPr/>
        </p:nvSpPr>
        <p:spPr>
          <a:xfrm>
            <a:off x="7535631" y="1266738"/>
            <a:ext cx="991778" cy="1803292"/>
          </a:xfrm>
          <a:prstGeom prst="rect">
            <a:avLst/>
          </a:prstGeom>
          <a:solidFill>
            <a:srgbClr val="FFFFFF">
              <a:alpha val="6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9ABA595-893F-1E64-5B67-E074A53BB63D}"/>
              </a:ext>
            </a:extLst>
          </p:cNvPr>
          <p:cNvSpPr/>
          <p:nvPr/>
        </p:nvSpPr>
        <p:spPr>
          <a:xfrm>
            <a:off x="8527409" y="1266739"/>
            <a:ext cx="494908" cy="1803292"/>
          </a:xfrm>
          <a:prstGeom prst="rect">
            <a:avLst/>
          </a:prstGeom>
          <a:solidFill>
            <a:srgbClr val="FFFFFF">
              <a:alpha val="6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B14F037-1F69-BD7A-3986-5884AAF862A2}"/>
              </a:ext>
            </a:extLst>
          </p:cNvPr>
          <p:cNvSpPr/>
          <p:nvPr/>
        </p:nvSpPr>
        <p:spPr>
          <a:xfrm>
            <a:off x="7783918" y="1068984"/>
            <a:ext cx="525770" cy="199337"/>
          </a:xfrm>
          <a:prstGeom prst="rect">
            <a:avLst/>
          </a:prstGeom>
          <a:solidFill>
            <a:srgbClr val="FFFFFF">
              <a:alpha val="6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666C217C-18DF-2DFA-DDD2-2E43BEB5AB1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975699" y="736743"/>
            <a:ext cx="999290" cy="817933"/>
          </a:xfrm>
          <a:prstGeom prst="rect">
            <a:avLst/>
          </a:prstGeom>
          <a:ln>
            <a:noFill/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85B7487-8CB2-F88D-C221-8BA5BA300FA3}"/>
              </a:ext>
            </a:extLst>
          </p:cNvPr>
          <p:cNvSpPr txBox="1"/>
          <p:nvPr/>
        </p:nvSpPr>
        <p:spPr>
          <a:xfrm rot="16200000">
            <a:off x="-1648377" y="3984759"/>
            <a:ext cx="3899226" cy="442674"/>
          </a:xfrm>
          <a:prstGeom prst="roundRect">
            <a:avLst/>
          </a:prstGeom>
          <a:solidFill>
            <a:schemeClr val="bg2">
              <a:lumMod val="9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legreya Sans" pitchFamily="2" charset="0"/>
                <a:ea typeface="+mn-ea"/>
                <a:cs typeface="+mn-cs"/>
              </a:rPr>
              <a:t>Extract features from the load request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8C94415-7629-78CC-5960-2A0A4CF94747}"/>
              </a:ext>
            </a:extLst>
          </p:cNvPr>
          <p:cNvCxnSpPr/>
          <p:nvPr/>
        </p:nvCxnSpPr>
        <p:spPr>
          <a:xfrm>
            <a:off x="522573" y="2740768"/>
            <a:ext cx="214425" cy="0"/>
          </a:xfrm>
          <a:prstGeom prst="straightConnector1">
            <a:avLst/>
          </a:prstGeom>
          <a:ln w="28575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03C3EE3-03DE-CBE9-9654-9F9FC2E81BCD}"/>
              </a:ext>
            </a:extLst>
          </p:cNvPr>
          <p:cNvCxnSpPr/>
          <p:nvPr/>
        </p:nvCxnSpPr>
        <p:spPr>
          <a:xfrm>
            <a:off x="522573" y="4032192"/>
            <a:ext cx="214425" cy="0"/>
          </a:xfrm>
          <a:prstGeom prst="straightConnector1">
            <a:avLst/>
          </a:prstGeom>
          <a:ln w="28575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59C78369-A71C-1BA2-9074-B84C08A17088}"/>
              </a:ext>
            </a:extLst>
          </p:cNvPr>
          <p:cNvCxnSpPr/>
          <p:nvPr/>
        </p:nvCxnSpPr>
        <p:spPr>
          <a:xfrm>
            <a:off x="522573" y="5636368"/>
            <a:ext cx="214425" cy="0"/>
          </a:xfrm>
          <a:prstGeom prst="straightConnector1">
            <a:avLst/>
          </a:prstGeom>
          <a:ln w="28575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Graphic 14" descr="Home with solid fill">
            <a:hlinkClick r:id="rId8" action="ppaction://hlinksldjump"/>
            <a:extLst>
              <a:ext uri="{FF2B5EF4-FFF2-40B4-BE49-F238E27FC236}">
                <a16:creationId xmlns:a16="http://schemas.microsoft.com/office/drawing/2014/main" id="{12FB9D5C-6622-42DE-9DC7-C2E76E4038F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947753" y="5923220"/>
            <a:ext cx="706041" cy="706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590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 animBg="1"/>
      <p:bldP spid="6" grpId="0" animBg="1"/>
      <p:bldP spid="28" grpId="0" animBg="1"/>
      <p:bldP spid="29" grpId="0" animBg="1"/>
      <p:bldP spid="30" grpId="0" animBg="1"/>
      <p:bldP spid="33" grpId="0" animBg="1"/>
      <p:bldP spid="3" grpId="0" animBg="1"/>
      <p:bldP spid="31" grpId="0" animBg="1"/>
      <p:bldP spid="14" grpId="0" animBg="1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DD60C1-A1C6-344A-B6B9-D16824830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Corbel" panose="020B0503020204020204" pitchFamily="34" charset="0"/>
              </a:rPr>
              <a:t>Training POPET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6D62F83-18E9-8862-1D5C-172C8B53FF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>
                <a:latin typeface="Corbel" panose="020B0503020204020204" pitchFamily="34" charset="0"/>
              </a:rPr>
              <a:t>Uses simple </a:t>
            </a:r>
            <a:r>
              <a:rPr lang="en-US" sz="2400" b="1" dirty="0">
                <a:solidFill>
                  <a:srgbClr val="DF4CD4"/>
                </a:solidFill>
                <a:latin typeface="Corbel" panose="020B0503020204020204" pitchFamily="34" charset="0"/>
              </a:rPr>
              <a:t>increment</a:t>
            </a:r>
            <a:r>
              <a:rPr lang="en-US" sz="2000" b="1" dirty="0">
                <a:solidFill>
                  <a:srgbClr val="DF4CD4"/>
                </a:solidFill>
                <a:latin typeface="Corbel" panose="020B0503020204020204" pitchFamily="34" charset="0"/>
              </a:rPr>
              <a:t> </a:t>
            </a:r>
            <a:r>
              <a:rPr lang="en-US" sz="2000" dirty="0">
                <a:latin typeface="Corbel" panose="020B0503020204020204" pitchFamily="34" charset="0"/>
              </a:rPr>
              <a:t>or </a:t>
            </a:r>
            <a:r>
              <a:rPr lang="en-US" sz="2400" b="1" dirty="0">
                <a:solidFill>
                  <a:srgbClr val="DF4CD4"/>
                </a:solidFill>
                <a:latin typeface="Corbel" panose="020B0503020204020204" pitchFamily="34" charset="0"/>
              </a:rPr>
              <a:t>decrement</a:t>
            </a:r>
            <a:r>
              <a:rPr lang="en-US" sz="2000" b="1" dirty="0">
                <a:solidFill>
                  <a:srgbClr val="DF4CD4"/>
                </a:solidFill>
                <a:latin typeface="Corbel" panose="020B0503020204020204" pitchFamily="34" charset="0"/>
              </a:rPr>
              <a:t> </a:t>
            </a:r>
            <a:r>
              <a:rPr lang="en-US" sz="2000" dirty="0">
                <a:latin typeface="Corbel" panose="020B0503020204020204" pitchFamily="34" charset="0"/>
              </a:rPr>
              <a:t>of feature weights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90E4999-DC3E-C848-67A9-50F320F1004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12"/>
          <a:stretch/>
        </p:blipFill>
        <p:spPr>
          <a:xfrm>
            <a:off x="730112" y="2130458"/>
            <a:ext cx="7772400" cy="4143496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4159763-9C20-9C03-CB74-C6CF96F9A5C1}"/>
              </a:ext>
            </a:extLst>
          </p:cNvPr>
          <p:cNvSpPr/>
          <p:nvPr/>
        </p:nvSpPr>
        <p:spPr>
          <a:xfrm>
            <a:off x="7390259" y="1596036"/>
            <a:ext cx="1582058" cy="1768784"/>
          </a:xfrm>
          <a:prstGeom prst="rect">
            <a:avLst/>
          </a:prstGeom>
          <a:solidFill>
            <a:srgbClr val="FFFFFF">
              <a:alpha val="6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0877B487-4410-2E91-CEBF-A4A1877FF41A}"/>
              </a:ext>
            </a:extLst>
          </p:cNvPr>
          <p:cNvSpPr/>
          <p:nvPr/>
        </p:nvSpPr>
        <p:spPr>
          <a:xfrm>
            <a:off x="718145" y="3291028"/>
            <a:ext cx="1258601" cy="2759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0x7ffe0+12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1F5DB432-5856-D904-1D1E-07BF3D602491}"/>
              </a:ext>
            </a:extLst>
          </p:cNvPr>
          <p:cNvSpPr/>
          <p:nvPr/>
        </p:nvSpPr>
        <p:spPr>
          <a:xfrm>
            <a:off x="2996439" y="2820828"/>
            <a:ext cx="457073" cy="275944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42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32854B54-11E0-5938-4E47-2DDFE68745D8}"/>
              </a:ext>
            </a:extLst>
          </p:cNvPr>
          <p:cNvSpPr/>
          <p:nvPr/>
        </p:nvSpPr>
        <p:spPr>
          <a:xfrm>
            <a:off x="4998044" y="2740768"/>
            <a:ext cx="457073" cy="275944"/>
          </a:xfrm>
          <a:prstGeom prst="roundRect">
            <a:avLst/>
          </a:prstGeom>
          <a:solidFill>
            <a:srgbClr val="7030A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-4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70C5ED4E-0089-0DF0-41EA-48054DD58F41}"/>
              </a:ext>
            </a:extLst>
          </p:cNvPr>
          <p:cNvSpPr/>
          <p:nvPr/>
        </p:nvSpPr>
        <p:spPr>
          <a:xfrm>
            <a:off x="4777229" y="4068124"/>
            <a:ext cx="457073" cy="275944"/>
          </a:xfrm>
          <a:prstGeom prst="roundRect">
            <a:avLst/>
          </a:prstGeom>
          <a:solidFill>
            <a:srgbClr val="7030A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12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D62340AA-1679-466F-CD93-A419D9F9E22F}"/>
              </a:ext>
            </a:extLst>
          </p:cNvPr>
          <p:cNvSpPr/>
          <p:nvPr/>
        </p:nvSpPr>
        <p:spPr>
          <a:xfrm>
            <a:off x="5618020" y="3346095"/>
            <a:ext cx="284055" cy="275944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13C741F0-20DE-1B92-8E68-F4C032207A7E}"/>
              </a:ext>
            </a:extLst>
          </p:cNvPr>
          <p:cNvSpPr/>
          <p:nvPr/>
        </p:nvSpPr>
        <p:spPr>
          <a:xfrm>
            <a:off x="6440919" y="3390333"/>
            <a:ext cx="858103" cy="275944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 &gt;= -2</a:t>
            </a: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BA4AF730-0BE3-F6D1-0DB2-E7AAE9D63B92}"/>
              </a:ext>
            </a:extLst>
          </p:cNvPr>
          <p:cNvSpPr/>
          <p:nvPr/>
        </p:nvSpPr>
        <p:spPr>
          <a:xfrm>
            <a:off x="4998043" y="5140389"/>
            <a:ext cx="457073" cy="275944"/>
          </a:xfrm>
          <a:prstGeom prst="roundRect">
            <a:avLst/>
          </a:prstGeom>
          <a:solidFill>
            <a:srgbClr val="7030A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-5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E59596E-F591-5C06-5793-EEFC47BE452C}"/>
              </a:ext>
            </a:extLst>
          </p:cNvPr>
          <p:cNvSpPr/>
          <p:nvPr/>
        </p:nvSpPr>
        <p:spPr>
          <a:xfrm>
            <a:off x="655049" y="2072872"/>
            <a:ext cx="3974662" cy="4225257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5606C97-4813-B9FB-5781-F60F22A3316D}"/>
              </a:ext>
            </a:extLst>
          </p:cNvPr>
          <p:cNvSpPr/>
          <p:nvPr/>
        </p:nvSpPr>
        <p:spPr>
          <a:xfrm>
            <a:off x="6408434" y="3291028"/>
            <a:ext cx="923573" cy="1371407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767C8BE-4D54-1A65-23D9-5A0B74B18366}"/>
              </a:ext>
            </a:extLst>
          </p:cNvPr>
          <p:cNvSpPr/>
          <p:nvPr/>
        </p:nvSpPr>
        <p:spPr>
          <a:xfrm>
            <a:off x="7332008" y="3949831"/>
            <a:ext cx="303703" cy="118293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3BD21A0-989D-EBD4-407B-C6F390D241D7}"/>
              </a:ext>
            </a:extLst>
          </p:cNvPr>
          <p:cNvSpPr/>
          <p:nvPr/>
        </p:nvSpPr>
        <p:spPr>
          <a:xfrm>
            <a:off x="4614166" y="2684491"/>
            <a:ext cx="873706" cy="3035430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Merge 33">
            <a:extLst>
              <a:ext uri="{FF2B5EF4-FFF2-40B4-BE49-F238E27FC236}">
                <a16:creationId xmlns:a16="http://schemas.microsoft.com/office/drawing/2014/main" id="{77D294F7-D1CA-F7CA-D95F-DE30449D763F}"/>
              </a:ext>
            </a:extLst>
          </p:cNvPr>
          <p:cNvSpPr/>
          <p:nvPr/>
        </p:nvSpPr>
        <p:spPr>
          <a:xfrm>
            <a:off x="3874416" y="3016712"/>
            <a:ext cx="414780" cy="160121"/>
          </a:xfrm>
          <a:prstGeom prst="flowChartMerg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Merge 38">
            <a:extLst>
              <a:ext uri="{FF2B5EF4-FFF2-40B4-BE49-F238E27FC236}">
                <a16:creationId xmlns:a16="http://schemas.microsoft.com/office/drawing/2014/main" id="{AC2440CA-53C6-BBED-FDEF-035CFEDF8ACF}"/>
              </a:ext>
            </a:extLst>
          </p:cNvPr>
          <p:cNvSpPr/>
          <p:nvPr/>
        </p:nvSpPr>
        <p:spPr>
          <a:xfrm>
            <a:off x="3864210" y="4215713"/>
            <a:ext cx="414780" cy="160121"/>
          </a:xfrm>
          <a:prstGeom prst="flowChartMerg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Merge 39">
            <a:extLst>
              <a:ext uri="{FF2B5EF4-FFF2-40B4-BE49-F238E27FC236}">
                <a16:creationId xmlns:a16="http://schemas.microsoft.com/office/drawing/2014/main" id="{0E4BDF5F-3291-049C-165C-376886938076}"/>
              </a:ext>
            </a:extLst>
          </p:cNvPr>
          <p:cNvSpPr/>
          <p:nvPr/>
        </p:nvSpPr>
        <p:spPr>
          <a:xfrm>
            <a:off x="3856585" y="5921828"/>
            <a:ext cx="414780" cy="160121"/>
          </a:xfrm>
          <a:prstGeom prst="flowChartMerg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127A1A3-FE10-B939-BCDD-785642D05A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2959" y="936172"/>
            <a:ext cx="1392030" cy="211852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9CB0120-E8BB-AFF3-566F-1F1E850E9929}"/>
              </a:ext>
            </a:extLst>
          </p:cNvPr>
          <p:cNvSpPr/>
          <p:nvPr/>
        </p:nvSpPr>
        <p:spPr>
          <a:xfrm>
            <a:off x="7535631" y="1381032"/>
            <a:ext cx="991778" cy="1688998"/>
          </a:xfrm>
          <a:prstGeom prst="rect">
            <a:avLst/>
          </a:prstGeom>
          <a:solidFill>
            <a:srgbClr val="FFFFFF">
              <a:alpha val="6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109F723-298D-EC7C-DA2A-30851323135D}"/>
              </a:ext>
            </a:extLst>
          </p:cNvPr>
          <p:cNvSpPr/>
          <p:nvPr/>
        </p:nvSpPr>
        <p:spPr>
          <a:xfrm>
            <a:off x="8527409" y="1381033"/>
            <a:ext cx="494908" cy="1688998"/>
          </a:xfrm>
          <a:prstGeom prst="rect">
            <a:avLst/>
          </a:prstGeom>
          <a:solidFill>
            <a:srgbClr val="FFFFFF">
              <a:alpha val="6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008B4B5-72D2-DDE7-D5CB-49906EFCC2CB}"/>
              </a:ext>
            </a:extLst>
          </p:cNvPr>
          <p:cNvSpPr/>
          <p:nvPr/>
        </p:nvSpPr>
        <p:spPr>
          <a:xfrm>
            <a:off x="7976741" y="907123"/>
            <a:ext cx="1045575" cy="473910"/>
          </a:xfrm>
          <a:prstGeom prst="rect">
            <a:avLst/>
          </a:prstGeom>
          <a:solidFill>
            <a:srgbClr val="FFFFFF">
              <a:alpha val="6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02FC15AA-FC1C-2515-1258-D91CDCAE5A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181998" y="1017735"/>
            <a:ext cx="999290" cy="817933"/>
          </a:xfrm>
          <a:prstGeom prst="rect">
            <a:avLst/>
          </a:prstGeom>
          <a:ln>
            <a:noFill/>
          </a:ln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FF7C22AE-9908-8807-E3DC-E003C7532B6A}"/>
              </a:ext>
            </a:extLst>
          </p:cNvPr>
          <p:cNvSpPr txBox="1"/>
          <p:nvPr/>
        </p:nvSpPr>
        <p:spPr>
          <a:xfrm>
            <a:off x="7648930" y="3622039"/>
            <a:ext cx="1256261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legreya Sans" pitchFamily="2" charset="0"/>
                <a:ea typeface="+mn-ea"/>
                <a:cs typeface="+mn-cs"/>
              </a:rPr>
              <a:t>Predict that the load would go off-chip</a:t>
            </a:r>
          </a:p>
        </p:txBody>
      </p:sp>
      <p:pic>
        <p:nvPicPr>
          <p:cNvPr id="35" name="Graphic 34" descr="Badge Tick1 with solid fill">
            <a:extLst>
              <a:ext uri="{FF2B5EF4-FFF2-40B4-BE49-F238E27FC236}">
                <a16:creationId xmlns:a16="http://schemas.microsoft.com/office/drawing/2014/main" id="{9037C356-90D0-D074-01E0-05E45201C5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046803" y="3312087"/>
            <a:ext cx="399638" cy="399638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E3B608C2-4A0D-3C16-0EA2-FF8512555EEB}"/>
              </a:ext>
            </a:extLst>
          </p:cNvPr>
          <p:cNvSpPr/>
          <p:nvPr/>
        </p:nvSpPr>
        <p:spPr>
          <a:xfrm>
            <a:off x="8031520" y="3312087"/>
            <a:ext cx="399638" cy="399638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9241A6D-D19A-7881-F613-600836D0FB28}"/>
              </a:ext>
            </a:extLst>
          </p:cNvPr>
          <p:cNvSpPr/>
          <p:nvPr/>
        </p:nvSpPr>
        <p:spPr>
          <a:xfrm>
            <a:off x="7749232" y="3690563"/>
            <a:ext cx="1088456" cy="791522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 descr="Badge Cross with solid fill">
            <a:extLst>
              <a:ext uri="{FF2B5EF4-FFF2-40B4-BE49-F238E27FC236}">
                <a16:creationId xmlns:a16="http://schemas.microsoft.com/office/drawing/2014/main" id="{C5337E88-71DF-EBF1-78D4-06A2D5D1E79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961840" y="3687191"/>
            <a:ext cx="619883" cy="61988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04A2A75-D190-9FF9-9D66-B59B2C88A8DA}"/>
              </a:ext>
            </a:extLst>
          </p:cNvPr>
          <p:cNvSpPr txBox="1"/>
          <p:nvPr/>
        </p:nvSpPr>
        <p:spPr>
          <a:xfrm>
            <a:off x="6926613" y="4824021"/>
            <a:ext cx="2007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legreya Sans" pitchFamily="2" charset="0"/>
                <a:ea typeface="+mn-ea"/>
                <a:cs typeface="+mn-cs"/>
              </a:rPr>
              <a:t>Shouldn’t be activated</a:t>
            </a:r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0CB55DCA-4D63-F535-6DA1-844C7936B932}"/>
              </a:ext>
            </a:extLst>
          </p:cNvPr>
          <p:cNvSpPr/>
          <p:nvPr/>
        </p:nvSpPr>
        <p:spPr>
          <a:xfrm>
            <a:off x="6793518" y="4672484"/>
            <a:ext cx="159941" cy="321547"/>
          </a:xfrm>
          <a:custGeom>
            <a:avLst/>
            <a:gdLst>
              <a:gd name="connsiteX0" fmla="*/ 159941 w 159941"/>
              <a:gd name="connsiteY0" fmla="*/ 321547 h 321547"/>
              <a:gd name="connsiteX1" fmla="*/ 9216 w 159941"/>
              <a:gd name="connsiteY1" fmla="*/ 261257 h 321547"/>
              <a:gd name="connsiteX2" fmla="*/ 29313 w 159941"/>
              <a:gd name="connsiteY2" fmla="*/ 0 h 321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9941" h="321547">
                <a:moveTo>
                  <a:pt x="159941" y="321547"/>
                </a:moveTo>
                <a:cubicBezTo>
                  <a:pt x="95464" y="318197"/>
                  <a:pt x="30987" y="314848"/>
                  <a:pt x="9216" y="261257"/>
                </a:cubicBezTo>
                <a:cubicBezTo>
                  <a:pt x="-12555" y="207666"/>
                  <a:pt x="8379" y="103833"/>
                  <a:pt x="29313" y="0"/>
                </a:cubicBezTo>
              </a:path>
            </a:pathLst>
          </a:custGeom>
          <a:noFill/>
          <a:ln w="190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4F9BC32-AAB8-8BD0-2DBF-E7A3DA62B29A}"/>
              </a:ext>
            </a:extLst>
          </p:cNvPr>
          <p:cNvSpPr txBox="1"/>
          <p:nvPr/>
        </p:nvSpPr>
        <p:spPr>
          <a:xfrm>
            <a:off x="6006320" y="5335967"/>
            <a:ext cx="23086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legreya Sans" pitchFamily="2" charset="0"/>
                <a:ea typeface="+mn-ea"/>
                <a:cs typeface="+mn-cs"/>
              </a:rPr>
              <a:t>Cumulative weight &lt; 𝜏</a:t>
            </a:r>
            <a:r>
              <a:rPr kumimoji="0" lang="en-US" sz="1800" b="0" i="1" u="none" strike="noStrike" kern="1200" cap="none" spc="0" normalizeH="0" baseline="-2500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legreya Sans" pitchFamily="2" charset="0"/>
                <a:ea typeface="+mn-ea"/>
                <a:cs typeface="+mn-cs"/>
              </a:rPr>
              <a:t>act</a:t>
            </a: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77363340-7785-6AE4-C0A4-FC2B773A9222}"/>
              </a:ext>
            </a:extLst>
          </p:cNvPr>
          <p:cNvSpPr/>
          <p:nvPr/>
        </p:nvSpPr>
        <p:spPr>
          <a:xfrm>
            <a:off x="5671145" y="4837676"/>
            <a:ext cx="397308" cy="668821"/>
          </a:xfrm>
          <a:custGeom>
            <a:avLst/>
            <a:gdLst>
              <a:gd name="connsiteX0" fmla="*/ 159941 w 159941"/>
              <a:gd name="connsiteY0" fmla="*/ 321547 h 321547"/>
              <a:gd name="connsiteX1" fmla="*/ 9216 w 159941"/>
              <a:gd name="connsiteY1" fmla="*/ 261257 h 321547"/>
              <a:gd name="connsiteX2" fmla="*/ 29313 w 159941"/>
              <a:gd name="connsiteY2" fmla="*/ 0 h 321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9941" h="321547">
                <a:moveTo>
                  <a:pt x="159941" y="321547"/>
                </a:moveTo>
                <a:cubicBezTo>
                  <a:pt x="95464" y="318197"/>
                  <a:pt x="30987" y="314848"/>
                  <a:pt x="9216" y="261257"/>
                </a:cubicBezTo>
                <a:cubicBezTo>
                  <a:pt x="-12555" y="207666"/>
                  <a:pt x="8379" y="103833"/>
                  <a:pt x="29313" y="0"/>
                </a:cubicBezTo>
              </a:path>
            </a:pathLst>
          </a:custGeom>
          <a:noFill/>
          <a:ln w="190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BDD89C7-630B-F14E-D16A-7CF98A2D0C04}"/>
              </a:ext>
            </a:extLst>
          </p:cNvPr>
          <p:cNvSpPr/>
          <p:nvPr/>
        </p:nvSpPr>
        <p:spPr>
          <a:xfrm>
            <a:off x="5455116" y="3318874"/>
            <a:ext cx="950646" cy="1494627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A69FBD1-89A3-8FE5-E25A-78AE733B0446}"/>
              </a:ext>
            </a:extLst>
          </p:cNvPr>
          <p:cNvSpPr/>
          <p:nvPr/>
        </p:nvSpPr>
        <p:spPr>
          <a:xfrm>
            <a:off x="4444722" y="2715943"/>
            <a:ext cx="643933" cy="643933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-1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12DB8183-879A-7279-571D-AD8D75BE4F68}"/>
              </a:ext>
            </a:extLst>
          </p:cNvPr>
          <p:cNvSpPr/>
          <p:nvPr/>
        </p:nvSpPr>
        <p:spPr>
          <a:xfrm>
            <a:off x="4457488" y="3928106"/>
            <a:ext cx="643933" cy="643933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-1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88CDA6A9-352F-3503-6D03-9390B33A36CB}"/>
              </a:ext>
            </a:extLst>
          </p:cNvPr>
          <p:cNvSpPr/>
          <p:nvPr/>
        </p:nvSpPr>
        <p:spPr>
          <a:xfrm>
            <a:off x="4457488" y="5604979"/>
            <a:ext cx="643933" cy="643933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-1</a:t>
            </a:r>
          </a:p>
        </p:txBody>
      </p:sp>
      <p:pic>
        <p:nvPicPr>
          <p:cNvPr id="36" name="Graphic 35" descr="Home with solid fill">
            <a:hlinkClick r:id="rId10" action="ppaction://hlinksldjump"/>
            <a:extLst>
              <a:ext uri="{FF2B5EF4-FFF2-40B4-BE49-F238E27FC236}">
                <a16:creationId xmlns:a16="http://schemas.microsoft.com/office/drawing/2014/main" id="{6D3193B9-19DF-7573-872C-D93A7E15EF7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947753" y="5923220"/>
            <a:ext cx="706041" cy="706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8640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300"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3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3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3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3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3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3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3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3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3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3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3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2" grpId="0" animBg="1"/>
      <p:bldP spid="23" grpId="0" animBg="1"/>
      <p:bldP spid="34" grpId="0" animBg="1"/>
      <p:bldP spid="39" grpId="0" animBg="1"/>
      <p:bldP spid="40" grpId="0" animBg="1"/>
      <p:bldP spid="2" grpId="0"/>
      <p:bldP spid="14" grpId="0" animBg="1"/>
      <p:bldP spid="16" grpId="0"/>
      <p:bldP spid="18" grpId="0" animBg="1"/>
      <p:bldP spid="19" grpId="0" animBg="1"/>
      <p:bldP spid="25" grpId="0" animBg="1"/>
      <p:bldP spid="30" grpId="0" animBg="1"/>
      <p:bldP spid="31" grpId="0" animBg="1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itle 38">
            <a:extLst>
              <a:ext uri="{FF2B5EF4-FFF2-40B4-BE49-F238E27FC236}">
                <a16:creationId xmlns:a16="http://schemas.microsoft.com/office/drawing/2014/main" id="{481BE4FB-D352-BFE9-C8B5-77D3A5270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Corbel" panose="020B0503020204020204" pitchFamily="34" charset="0"/>
              </a:rPr>
              <a:t>Latency Configuration</a:t>
            </a:r>
          </a:p>
        </p:txBody>
      </p:sp>
      <p:pic>
        <p:nvPicPr>
          <p:cNvPr id="99" name="Picture 98">
            <a:extLst>
              <a:ext uri="{FF2B5EF4-FFF2-40B4-BE49-F238E27FC236}">
                <a16:creationId xmlns:a16="http://schemas.microsoft.com/office/drawing/2014/main" id="{AB495C62-EF13-2BEF-B341-6D5AF5E052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508" y="1224104"/>
            <a:ext cx="3231560" cy="4633487"/>
          </a:xfrm>
          <a:prstGeom prst="rect">
            <a:avLst/>
          </a:prstGeom>
        </p:spPr>
      </p:pic>
      <p:sp>
        <p:nvSpPr>
          <p:cNvPr id="100" name="TextBox 99">
            <a:extLst>
              <a:ext uri="{FF2B5EF4-FFF2-40B4-BE49-F238E27FC236}">
                <a16:creationId xmlns:a16="http://schemas.microsoft.com/office/drawing/2014/main" id="{48A2E33B-E2D8-3241-6351-B9AA1F0EB139}"/>
              </a:ext>
            </a:extLst>
          </p:cNvPr>
          <p:cNvSpPr txBox="1"/>
          <p:nvPr/>
        </p:nvSpPr>
        <p:spPr>
          <a:xfrm>
            <a:off x="3775295" y="968721"/>
            <a:ext cx="50427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Cache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round-trip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latency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L1-D: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cycles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L2: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15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cycles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LLC: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55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cycles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631CF285-D506-E6F0-2ADF-9D8ED43CB793}"/>
              </a:ext>
            </a:extLst>
          </p:cNvPr>
          <p:cNvSpPr txBox="1"/>
          <p:nvPr/>
        </p:nvSpPr>
        <p:spPr>
          <a:xfrm>
            <a:off x="3802455" y="2978590"/>
            <a:ext cx="508603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Hermes request issue latency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(incurred after address translation)</a:t>
            </a: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600" b="1" i="0" u="none" strike="noStrike" kern="1200" cap="none" spc="0" normalizeH="0" baseline="0" noProof="0" dirty="0">
              <a:ln>
                <a:noFill/>
              </a:ln>
              <a:solidFill>
                <a:srgbClr val="94110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411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   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Depends on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Interconnect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between POPET and MC</a:t>
            </a:r>
          </a:p>
        </p:txBody>
      </p:sp>
      <p:cxnSp>
        <p:nvCxnSpPr>
          <p:cNvPr id="106" name="Straight Arrow Connector 105">
            <a:extLst>
              <a:ext uri="{FF2B5EF4-FFF2-40B4-BE49-F238E27FC236}">
                <a16:creationId xmlns:a16="http://schemas.microsoft.com/office/drawing/2014/main" id="{ABB832CB-E78D-4188-C09E-DBCF318006F9}"/>
              </a:ext>
            </a:extLst>
          </p:cNvPr>
          <p:cNvCxnSpPr>
            <a:cxnSpLocks/>
          </p:cNvCxnSpPr>
          <p:nvPr/>
        </p:nvCxnSpPr>
        <p:spPr>
          <a:xfrm>
            <a:off x="4605699" y="5080123"/>
            <a:ext cx="3446829" cy="0"/>
          </a:xfrm>
          <a:prstGeom prst="straightConnector1">
            <a:avLst/>
          </a:prstGeom>
          <a:ln w="28575">
            <a:solidFill>
              <a:schemeClr val="bg2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54A7F2EA-570E-635E-F5B0-D4641746E73D}"/>
              </a:ext>
            </a:extLst>
          </p:cNvPr>
          <p:cNvCxnSpPr/>
          <p:nvPr/>
        </p:nvCxnSpPr>
        <p:spPr>
          <a:xfrm>
            <a:off x="4605699" y="4980535"/>
            <a:ext cx="0" cy="199176"/>
          </a:xfrm>
          <a:prstGeom prst="line">
            <a:avLst/>
          </a:prstGeom>
          <a:ln w="2857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0D259BC7-89BD-A7E9-F5B7-74629600EB95}"/>
              </a:ext>
            </a:extLst>
          </p:cNvPr>
          <p:cNvCxnSpPr/>
          <p:nvPr/>
        </p:nvCxnSpPr>
        <p:spPr>
          <a:xfrm>
            <a:off x="8052528" y="4972997"/>
            <a:ext cx="0" cy="199176"/>
          </a:xfrm>
          <a:prstGeom prst="line">
            <a:avLst/>
          </a:prstGeom>
          <a:ln w="2857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xtBox 109">
            <a:extLst>
              <a:ext uri="{FF2B5EF4-FFF2-40B4-BE49-F238E27FC236}">
                <a16:creationId xmlns:a16="http://schemas.microsoft.com/office/drawing/2014/main" id="{6A6D9105-A2FA-A4A9-7906-5830F764FC94}"/>
              </a:ext>
            </a:extLst>
          </p:cNvPr>
          <p:cNvSpPr txBox="1"/>
          <p:nvPr/>
        </p:nvSpPr>
        <p:spPr>
          <a:xfrm>
            <a:off x="4302408" y="5202374"/>
            <a:ext cx="9605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cycles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9DA4A2C3-4166-9AB2-8D00-09E1A85C952A}"/>
              </a:ext>
            </a:extLst>
          </p:cNvPr>
          <p:cNvSpPr txBox="1"/>
          <p:nvPr/>
        </p:nvSpPr>
        <p:spPr>
          <a:xfrm>
            <a:off x="7772477" y="5202373"/>
            <a:ext cx="11160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24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cycles</a:t>
            </a:r>
          </a:p>
        </p:txBody>
      </p:sp>
      <p:sp>
        <p:nvSpPr>
          <p:cNvPr id="113" name="Rounded Rectangle 112">
            <a:extLst>
              <a:ext uri="{FF2B5EF4-FFF2-40B4-BE49-F238E27FC236}">
                <a16:creationId xmlns:a16="http://schemas.microsoft.com/office/drawing/2014/main" id="{A6CA540D-11EA-D0C7-43F8-955A894B62B0}"/>
              </a:ext>
            </a:extLst>
          </p:cNvPr>
          <p:cNvSpPr/>
          <p:nvPr/>
        </p:nvSpPr>
        <p:spPr>
          <a:xfrm>
            <a:off x="5743418" y="5543936"/>
            <a:ext cx="1267471" cy="420992"/>
          </a:xfrm>
          <a:prstGeom prst="roundRect">
            <a:avLst/>
          </a:prstGeom>
          <a:solidFill>
            <a:schemeClr val="accent6"/>
          </a:soli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cycles</a:t>
            </a:r>
          </a:p>
        </p:txBody>
      </p:sp>
      <p:sp>
        <p:nvSpPr>
          <p:cNvPr id="114" name="Freeform 113">
            <a:extLst>
              <a:ext uri="{FF2B5EF4-FFF2-40B4-BE49-F238E27FC236}">
                <a16:creationId xmlns:a16="http://schemas.microsoft.com/office/drawing/2014/main" id="{31FE46E5-9663-E013-8328-7D28468712FE}"/>
              </a:ext>
            </a:extLst>
          </p:cNvPr>
          <p:cNvSpPr/>
          <p:nvPr/>
        </p:nvSpPr>
        <p:spPr>
          <a:xfrm>
            <a:off x="5814337" y="5147993"/>
            <a:ext cx="543208" cy="344031"/>
          </a:xfrm>
          <a:custGeom>
            <a:avLst/>
            <a:gdLst>
              <a:gd name="connsiteX0" fmla="*/ 543208 w 543208"/>
              <a:gd name="connsiteY0" fmla="*/ 344031 h 344031"/>
              <a:gd name="connsiteX1" fmla="*/ 452674 w 543208"/>
              <a:gd name="connsiteY1" fmla="*/ 172015 h 344031"/>
              <a:gd name="connsiteX2" fmla="*/ 0 w 543208"/>
              <a:gd name="connsiteY2" fmla="*/ 0 h 344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3208" h="344031">
                <a:moveTo>
                  <a:pt x="543208" y="344031"/>
                </a:moveTo>
                <a:cubicBezTo>
                  <a:pt x="543208" y="286692"/>
                  <a:pt x="543209" y="229353"/>
                  <a:pt x="452674" y="172015"/>
                </a:cubicBezTo>
                <a:cubicBezTo>
                  <a:pt x="362139" y="114676"/>
                  <a:pt x="181069" y="57338"/>
                  <a:pt x="0" y="0"/>
                </a:cubicBezTo>
              </a:path>
            </a:pathLst>
          </a:custGeom>
          <a:noFill/>
          <a:ln w="28575"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6" name="Graphic 115" descr="Star with solid fill">
            <a:extLst>
              <a:ext uri="{FF2B5EF4-FFF2-40B4-BE49-F238E27FC236}">
                <a16:creationId xmlns:a16="http://schemas.microsoft.com/office/drawing/2014/main" id="{07B22218-3646-D7F9-302D-B295C86C03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89207" y="4865349"/>
            <a:ext cx="414473" cy="414473"/>
          </a:xfrm>
          <a:prstGeom prst="rect">
            <a:avLst/>
          </a:prstGeom>
        </p:spPr>
      </p:pic>
      <p:sp>
        <p:nvSpPr>
          <p:cNvPr id="117" name="Curved Left Arrow 116">
            <a:extLst>
              <a:ext uri="{FF2B5EF4-FFF2-40B4-BE49-F238E27FC236}">
                <a16:creationId xmlns:a16="http://schemas.microsoft.com/office/drawing/2014/main" id="{FFF8E54B-5FD0-3C84-D150-B8DA5D9AA1C6}"/>
              </a:ext>
            </a:extLst>
          </p:cNvPr>
          <p:cNvSpPr/>
          <p:nvPr/>
        </p:nvSpPr>
        <p:spPr>
          <a:xfrm rot="5400000">
            <a:off x="1283279" y="1579734"/>
            <a:ext cx="421079" cy="43919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8" name="Curved Left Arrow 117">
            <a:extLst>
              <a:ext uri="{FF2B5EF4-FFF2-40B4-BE49-F238E27FC236}">
                <a16:creationId xmlns:a16="http://schemas.microsoft.com/office/drawing/2014/main" id="{B3F27237-C9AD-AD3A-D1EB-67902AD7AE21}"/>
              </a:ext>
            </a:extLst>
          </p:cNvPr>
          <p:cNvSpPr/>
          <p:nvPr/>
        </p:nvSpPr>
        <p:spPr>
          <a:xfrm rot="5400000">
            <a:off x="961883" y="1901133"/>
            <a:ext cx="1063874" cy="439189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9" name="Curved Left Arrow 118">
            <a:extLst>
              <a:ext uri="{FF2B5EF4-FFF2-40B4-BE49-F238E27FC236}">
                <a16:creationId xmlns:a16="http://schemas.microsoft.com/office/drawing/2014/main" id="{CA1F85BA-311A-47D6-8AFD-2A4FA9E68D36}"/>
              </a:ext>
            </a:extLst>
          </p:cNvPr>
          <p:cNvSpPr/>
          <p:nvPr/>
        </p:nvSpPr>
        <p:spPr>
          <a:xfrm rot="5400000">
            <a:off x="573714" y="2289300"/>
            <a:ext cx="1840211" cy="43918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9AA89AC0-85A0-E858-7898-E6537BBFAF72}"/>
              </a:ext>
            </a:extLst>
          </p:cNvPr>
          <p:cNvSpPr/>
          <p:nvPr/>
        </p:nvSpPr>
        <p:spPr>
          <a:xfrm>
            <a:off x="472991" y="1046809"/>
            <a:ext cx="1955548" cy="1303699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9D37217E-87DC-E381-4D7C-13CF327675EC}"/>
              </a:ext>
            </a:extLst>
          </p:cNvPr>
          <p:cNvSpPr/>
          <p:nvPr/>
        </p:nvSpPr>
        <p:spPr>
          <a:xfrm>
            <a:off x="472990" y="2350508"/>
            <a:ext cx="1638677" cy="1711105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2" name="Rectangle 121">
            <a:extLst>
              <a:ext uri="{FF2B5EF4-FFF2-40B4-BE49-F238E27FC236}">
                <a16:creationId xmlns:a16="http://schemas.microsoft.com/office/drawing/2014/main" id="{32BE33D8-8981-B85B-1F79-372FFFA2BAB9}"/>
              </a:ext>
            </a:extLst>
          </p:cNvPr>
          <p:cNvSpPr/>
          <p:nvPr/>
        </p:nvSpPr>
        <p:spPr>
          <a:xfrm>
            <a:off x="2111667" y="3206060"/>
            <a:ext cx="353081" cy="855553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6041D7F4-582C-C824-09EA-2A9C2C462754}"/>
              </a:ext>
            </a:extLst>
          </p:cNvPr>
          <p:cNvSpPr/>
          <p:nvPr/>
        </p:nvSpPr>
        <p:spPr>
          <a:xfrm>
            <a:off x="169011" y="4988459"/>
            <a:ext cx="2719991" cy="869131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Graphic 1" descr="Home with solid fill">
            <a:hlinkClick r:id="rId6" action="ppaction://hlinksldjump"/>
            <a:extLst>
              <a:ext uri="{FF2B5EF4-FFF2-40B4-BE49-F238E27FC236}">
                <a16:creationId xmlns:a16="http://schemas.microsoft.com/office/drawing/2014/main" id="{AA591261-3143-FFB0-BC4A-E6AFA89A018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7753" y="5923220"/>
            <a:ext cx="706041" cy="706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466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/>
      <p:bldP spid="111" grpId="0"/>
      <p:bldP spid="113" grpId="0" animBg="1"/>
      <p:bldP spid="114" grpId="0" animBg="1"/>
      <p:bldP spid="117" grpId="0" animBg="1"/>
      <p:bldP spid="117" grpId="1" animBg="1"/>
      <p:bldP spid="118" grpId="0" animBg="1"/>
      <p:bldP spid="118" grpId="1" animBg="1"/>
      <p:bldP spid="119" grpId="0" animBg="1"/>
      <p:bldP spid="119" grpId="1" animBg="1"/>
      <p:bldP spid="120" grpId="0" animBg="1"/>
      <p:bldP spid="121" grpId="0" animBg="1"/>
      <p:bldP spid="122" grpId="0" animBg="1"/>
      <p:bldP spid="123" grpId="0" animBg="1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871E9B8-8A57-9020-8201-3BA925E5A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Corbel" panose="020B0503020204020204" pitchFamily="34" charset="0"/>
              </a:rPr>
              <a:t>Single-Core Performance Improvement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37519CD8-739D-1CD4-54EA-949C992CB63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24618" y="916369"/>
          <a:ext cx="8894763" cy="46085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6F807F29-D700-3174-CCFD-91EEFEDCE694}"/>
              </a:ext>
            </a:extLst>
          </p:cNvPr>
          <p:cNvSpPr/>
          <p:nvPr/>
        </p:nvSpPr>
        <p:spPr>
          <a:xfrm>
            <a:off x="3703899" y="916369"/>
            <a:ext cx="2095017" cy="4610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DF041B2-1239-1A79-8744-685D559BBD04}"/>
              </a:ext>
            </a:extLst>
          </p:cNvPr>
          <p:cNvSpPr/>
          <p:nvPr/>
        </p:nvSpPr>
        <p:spPr>
          <a:xfrm>
            <a:off x="6101788" y="916369"/>
            <a:ext cx="2637098" cy="4610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83932B1-34BD-6B1C-85B2-CD6870EED713}"/>
              </a:ext>
            </a:extLst>
          </p:cNvPr>
          <p:cNvSpPr/>
          <p:nvPr/>
        </p:nvSpPr>
        <p:spPr>
          <a:xfrm>
            <a:off x="1078375" y="916369"/>
            <a:ext cx="2475053" cy="4610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FAAA819-AB21-34F1-C11A-D15E23B8FD7E}"/>
              </a:ext>
            </a:extLst>
          </p:cNvPr>
          <p:cNvSpPr txBox="1"/>
          <p:nvPr/>
        </p:nvSpPr>
        <p:spPr>
          <a:xfrm>
            <a:off x="7083706" y="3085254"/>
            <a:ext cx="9573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11.5%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8A5ADF3-D222-DFFF-92C4-8688B8684387}"/>
              </a:ext>
            </a:extLst>
          </p:cNvPr>
          <p:cNvCxnSpPr>
            <a:cxnSpLocks/>
          </p:cNvCxnSpPr>
          <p:nvPr/>
        </p:nvCxnSpPr>
        <p:spPr>
          <a:xfrm>
            <a:off x="7674015" y="3546919"/>
            <a:ext cx="219919" cy="249577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5E86D68A-C808-ADFC-5AD6-1AB9E77E7F84}"/>
              </a:ext>
            </a:extLst>
          </p:cNvPr>
          <p:cNvSpPr txBox="1"/>
          <p:nvPr/>
        </p:nvSpPr>
        <p:spPr>
          <a:xfrm>
            <a:off x="7083705" y="2303781"/>
            <a:ext cx="9573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20.3%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0F28FABD-F212-2B21-D075-51D8DBA697DC}"/>
              </a:ext>
            </a:extLst>
          </p:cNvPr>
          <p:cNvCxnSpPr>
            <a:cxnSpLocks/>
          </p:cNvCxnSpPr>
          <p:nvPr/>
        </p:nvCxnSpPr>
        <p:spPr>
          <a:xfrm>
            <a:off x="7674015" y="2765446"/>
            <a:ext cx="433066" cy="184788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5D64EEF8-5EA8-682E-73E5-1B6C9BE7E3A3}"/>
              </a:ext>
            </a:extLst>
          </p:cNvPr>
          <p:cNvCxnSpPr>
            <a:cxnSpLocks/>
          </p:cNvCxnSpPr>
          <p:nvPr/>
        </p:nvCxnSpPr>
        <p:spPr>
          <a:xfrm>
            <a:off x="8146608" y="2430684"/>
            <a:ext cx="0" cy="542572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E8312988-7D3B-329D-8A3A-EE7D3EA08541}"/>
              </a:ext>
            </a:extLst>
          </p:cNvPr>
          <p:cNvSpPr txBox="1"/>
          <p:nvPr/>
        </p:nvSpPr>
        <p:spPr>
          <a:xfrm>
            <a:off x="7628424" y="1969019"/>
            <a:ext cx="801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5.4%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A83F84A-0201-82B8-D1A5-5DE68EAAD2B5}"/>
              </a:ext>
            </a:extLst>
          </p:cNvPr>
          <p:cNvSpPr/>
          <p:nvPr/>
        </p:nvSpPr>
        <p:spPr>
          <a:xfrm>
            <a:off x="8146608" y="1969019"/>
            <a:ext cx="701952" cy="796427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EE24C5E-6FE2-E8ED-5176-D6D4C0CC0E8D}"/>
              </a:ext>
            </a:extLst>
          </p:cNvPr>
          <p:cNvSpPr/>
          <p:nvPr/>
        </p:nvSpPr>
        <p:spPr>
          <a:xfrm>
            <a:off x="281893" y="908701"/>
            <a:ext cx="8717724" cy="5664290"/>
          </a:xfrm>
          <a:prstGeom prst="rect">
            <a:avLst/>
          </a:prstGeom>
          <a:solidFill>
            <a:srgbClr val="FFFFFF">
              <a:alpha val="6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AB42CA10-2665-B555-07FA-A9E34A5C1B39}"/>
              </a:ext>
            </a:extLst>
          </p:cNvPr>
          <p:cNvSpPr/>
          <p:nvPr/>
        </p:nvSpPr>
        <p:spPr>
          <a:xfrm>
            <a:off x="66078" y="5159367"/>
            <a:ext cx="9011843" cy="1491181"/>
          </a:xfrm>
          <a:prstGeom prst="roundRect">
            <a:avLst>
              <a:gd name="adj" fmla="val 6884"/>
            </a:avLst>
          </a:prstGeom>
          <a:solidFill>
            <a:schemeClr val="accent1"/>
          </a:solidFill>
          <a:ln w="28575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Hermes alone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provides nearly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performance benefits of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Pythia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b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</a:b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with only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1/5th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storage overhead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AFF82E8A-6E47-9176-35EF-DCE24F646D0D}"/>
              </a:ext>
            </a:extLst>
          </p:cNvPr>
          <p:cNvSpPr/>
          <p:nvPr/>
        </p:nvSpPr>
        <p:spPr>
          <a:xfrm>
            <a:off x="281893" y="5413772"/>
            <a:ext cx="8580212" cy="1055717"/>
          </a:xfrm>
          <a:prstGeom prst="roundRect">
            <a:avLst>
              <a:gd name="adj" fmla="val 6884"/>
            </a:avLst>
          </a:prstGeom>
          <a:solidFill>
            <a:schemeClr val="accent1"/>
          </a:solidFill>
          <a:ln w="28575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Hermes on top of Pythia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outperforms Pythia alone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in every workload category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1E0C49D9-9917-0F6B-1F27-CEA47A8B8DC2}"/>
              </a:ext>
            </a:extLst>
          </p:cNvPr>
          <p:cNvSpPr/>
          <p:nvPr/>
        </p:nvSpPr>
        <p:spPr>
          <a:xfrm>
            <a:off x="281893" y="5413750"/>
            <a:ext cx="8580212" cy="1055717"/>
          </a:xfrm>
          <a:prstGeom prst="roundRect">
            <a:avLst>
              <a:gd name="adj" fmla="val 6884"/>
            </a:avLst>
          </a:prstGeom>
          <a:solidFill>
            <a:schemeClr val="accent1"/>
          </a:solidFill>
          <a:ln w="28575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Hermes provides nearly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performance benefit of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Ideal Hermes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that has an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ideal off-chip load predictor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8688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6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Chart bld="series"/>
        </p:bldSub>
      </p:bldGraphic>
      <p:bldP spid="7" grpId="0" animBg="1"/>
      <p:bldP spid="8" grpId="0" animBg="1"/>
      <p:bldP spid="9" grpId="0" animBg="1"/>
      <p:bldP spid="13" grpId="0"/>
      <p:bldP spid="13" grpId="1"/>
      <p:bldP spid="17" grpId="0"/>
      <p:bldP spid="17" grpId="1"/>
      <p:bldP spid="24" grpId="0"/>
      <p:bldP spid="24" grpId="1"/>
      <p:bldP spid="5" grpId="0" animBg="1"/>
      <p:bldP spid="11" grpId="0" animBg="1"/>
      <p:bldP spid="11" grpId="1" animBg="1"/>
      <p:bldP spid="11" grpId="2" animBg="1"/>
      <p:bldP spid="11" grpId="3" animBg="1"/>
      <p:bldP spid="11" grpId="4" animBg="1"/>
      <p:bldP spid="10" grpId="0" animBg="1"/>
      <p:bldP spid="10" grpId="1" animBg="1"/>
      <p:bldP spid="2" grpId="0" animBg="1"/>
      <p:bldP spid="2" grpId="1" animBg="1"/>
      <p:bldP spid="3" grpId="0" animBg="1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19DB431-DEFB-ECED-6A60-BC37D2F93A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400" dirty="0">
                <a:latin typeface="Corbel" panose="020B0503020204020204" pitchFamily="34" charset="0"/>
              </a:rPr>
              <a:t>Increase in Main Memory Requests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6F16EFD0-29D2-F72E-4F56-449B9E0CFF1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24618" y="1293835"/>
          <a:ext cx="8894763" cy="44659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2" name="TextBox 21">
            <a:extLst>
              <a:ext uri="{FF2B5EF4-FFF2-40B4-BE49-F238E27FC236}">
                <a16:creationId xmlns:a16="http://schemas.microsoft.com/office/drawing/2014/main" id="{EB1B108E-7918-CB58-3227-E6877C5CC79A}"/>
              </a:ext>
            </a:extLst>
          </p:cNvPr>
          <p:cNvSpPr txBox="1"/>
          <p:nvPr/>
        </p:nvSpPr>
        <p:spPr>
          <a:xfrm>
            <a:off x="7441132" y="4581427"/>
            <a:ext cx="801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5.5%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FFB31D7-D12A-E9C4-C469-372EF6153E4E}"/>
              </a:ext>
            </a:extLst>
          </p:cNvPr>
          <p:cNvSpPr txBox="1"/>
          <p:nvPr/>
        </p:nvSpPr>
        <p:spPr>
          <a:xfrm>
            <a:off x="7410095" y="2868889"/>
            <a:ext cx="9573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38.5%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3EA47BE-1603-23BC-A837-4598DBFE9E91}"/>
              </a:ext>
            </a:extLst>
          </p:cNvPr>
          <p:cNvSpPr txBox="1"/>
          <p:nvPr/>
        </p:nvSpPr>
        <p:spPr>
          <a:xfrm>
            <a:off x="8024448" y="2389957"/>
            <a:ext cx="801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5.9%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81CE4C3-E81A-F71F-B038-74A83D3004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3406" y="72009"/>
            <a:ext cx="2320207" cy="120319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80913861-507C-2C00-7AD6-B7C0CFD4A497}"/>
              </a:ext>
            </a:extLst>
          </p:cNvPr>
          <p:cNvSpPr txBox="1"/>
          <p:nvPr/>
        </p:nvSpPr>
        <p:spPr>
          <a:xfrm>
            <a:off x="7616665" y="291573"/>
            <a:ext cx="7649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11.5%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229C5DE-D266-0187-CAF2-843CEAD37615}"/>
              </a:ext>
            </a:extLst>
          </p:cNvPr>
          <p:cNvSpPr txBox="1"/>
          <p:nvPr/>
        </p:nvSpPr>
        <p:spPr>
          <a:xfrm>
            <a:off x="7970278" y="95006"/>
            <a:ext cx="7649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20.3%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6ECFC5C-C6C3-35C7-8FBC-AD015EFF46C2}"/>
              </a:ext>
            </a:extLst>
          </p:cNvPr>
          <p:cNvSpPr txBox="1"/>
          <p:nvPr/>
        </p:nvSpPr>
        <p:spPr>
          <a:xfrm>
            <a:off x="8602459" y="95006"/>
            <a:ext cx="647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5.4%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0000EEF8-06E1-0730-B5E0-3E29DBE7D089}"/>
              </a:ext>
            </a:extLst>
          </p:cNvPr>
          <p:cNvCxnSpPr>
            <a:cxnSpLocks/>
          </p:cNvCxnSpPr>
          <p:nvPr/>
        </p:nvCxnSpPr>
        <p:spPr>
          <a:xfrm>
            <a:off x="8071878" y="586029"/>
            <a:ext cx="663842" cy="26835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6C83F437-18EB-77CC-6355-493E739CFC32}"/>
              </a:ext>
            </a:extLst>
          </p:cNvPr>
          <p:cNvCxnSpPr>
            <a:cxnSpLocks/>
          </p:cNvCxnSpPr>
          <p:nvPr/>
        </p:nvCxnSpPr>
        <p:spPr>
          <a:xfrm>
            <a:off x="8383563" y="414544"/>
            <a:ext cx="436397" cy="30566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Left Brace 36">
            <a:extLst>
              <a:ext uri="{FF2B5EF4-FFF2-40B4-BE49-F238E27FC236}">
                <a16:creationId xmlns:a16="http://schemas.microsoft.com/office/drawing/2014/main" id="{4836E77F-7630-FCE6-19F1-C72D1352638E}"/>
              </a:ext>
            </a:extLst>
          </p:cNvPr>
          <p:cNvSpPr/>
          <p:nvPr/>
        </p:nvSpPr>
        <p:spPr>
          <a:xfrm>
            <a:off x="8735720" y="477038"/>
            <a:ext cx="84240" cy="108991"/>
          </a:xfrm>
          <a:prstGeom prst="lef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FFD5E910-FBE0-1C51-43DF-3C9CF2A06BE7}"/>
              </a:ext>
            </a:extLst>
          </p:cNvPr>
          <p:cNvSpPr/>
          <p:nvPr/>
        </p:nvSpPr>
        <p:spPr>
          <a:xfrm>
            <a:off x="6743857" y="13889"/>
            <a:ext cx="2400535" cy="1352291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Arc 1">
            <a:extLst>
              <a:ext uri="{FF2B5EF4-FFF2-40B4-BE49-F238E27FC236}">
                <a16:creationId xmlns:a16="http://schemas.microsoft.com/office/drawing/2014/main" id="{82007440-02AD-0A7A-E53A-CE2903C785B2}"/>
              </a:ext>
            </a:extLst>
          </p:cNvPr>
          <p:cNvSpPr/>
          <p:nvPr/>
        </p:nvSpPr>
        <p:spPr>
          <a:xfrm rot="16200000">
            <a:off x="8117304" y="2992317"/>
            <a:ext cx="794038" cy="441822"/>
          </a:xfrm>
          <a:prstGeom prst="arc">
            <a:avLst>
              <a:gd name="adj1" fmla="val 16200000"/>
              <a:gd name="adj2" fmla="val 1025490"/>
            </a:avLst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E2715DA-CBF5-9185-6276-D52FD8548A6B}"/>
              </a:ext>
            </a:extLst>
          </p:cNvPr>
          <p:cNvSpPr/>
          <p:nvPr/>
        </p:nvSpPr>
        <p:spPr>
          <a:xfrm>
            <a:off x="266764" y="1188285"/>
            <a:ext cx="8752617" cy="4763628"/>
          </a:xfrm>
          <a:prstGeom prst="rect">
            <a:avLst/>
          </a:prstGeom>
          <a:solidFill>
            <a:srgbClr val="FFFFF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6CFE1DFB-2039-6F2E-6735-004FD3DF1B91}"/>
              </a:ext>
            </a:extLst>
          </p:cNvPr>
          <p:cNvSpPr/>
          <p:nvPr/>
        </p:nvSpPr>
        <p:spPr>
          <a:xfrm>
            <a:off x="673623" y="941147"/>
            <a:ext cx="7954236" cy="1110662"/>
          </a:xfrm>
          <a:prstGeom prst="roundRect">
            <a:avLst>
              <a:gd name="adj" fmla="val 6884"/>
            </a:avLst>
          </a:prstGeom>
          <a:solidFill>
            <a:schemeClr val="accent1"/>
          </a:solidFill>
          <a:ln w="28575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For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every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1%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performance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benefit,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increase in main memory requests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50" name="Rounded Rectangle 49">
            <a:extLst>
              <a:ext uri="{FF2B5EF4-FFF2-40B4-BE49-F238E27FC236}">
                <a16:creationId xmlns:a16="http://schemas.microsoft.com/office/drawing/2014/main" id="{5D3281B9-AF4C-DA79-8DD3-D34DC153E20B}"/>
              </a:ext>
            </a:extLst>
          </p:cNvPr>
          <p:cNvSpPr/>
          <p:nvPr/>
        </p:nvSpPr>
        <p:spPr>
          <a:xfrm>
            <a:off x="1840549" y="2232203"/>
            <a:ext cx="4084689" cy="638910"/>
          </a:xfrm>
          <a:prstGeom prst="roundRect">
            <a:avLst>
              <a:gd name="adj" fmla="val 6884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Pythia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51" name="Rounded Rectangle 50">
            <a:extLst>
              <a:ext uri="{FF2B5EF4-FFF2-40B4-BE49-F238E27FC236}">
                <a16:creationId xmlns:a16="http://schemas.microsoft.com/office/drawing/2014/main" id="{442453EA-DF17-8EB4-010D-2050C045F76D}"/>
              </a:ext>
            </a:extLst>
          </p:cNvPr>
          <p:cNvSpPr/>
          <p:nvPr/>
        </p:nvSpPr>
        <p:spPr>
          <a:xfrm>
            <a:off x="1840549" y="2942031"/>
            <a:ext cx="4084689" cy="638909"/>
          </a:xfrm>
          <a:prstGeom prst="roundRect">
            <a:avLst>
              <a:gd name="adj" fmla="val 6884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Hermes on 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top of Pythia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52" name="Rounded Rectangle 51">
            <a:extLst>
              <a:ext uri="{FF2B5EF4-FFF2-40B4-BE49-F238E27FC236}">
                <a16:creationId xmlns:a16="http://schemas.microsoft.com/office/drawing/2014/main" id="{972C6E5E-3421-EF7D-66C8-FB1E58E93AB2}"/>
              </a:ext>
            </a:extLst>
          </p:cNvPr>
          <p:cNvSpPr/>
          <p:nvPr/>
        </p:nvSpPr>
        <p:spPr>
          <a:xfrm>
            <a:off x="1840549" y="3651860"/>
            <a:ext cx="4084689" cy="638909"/>
          </a:xfrm>
          <a:prstGeom prst="roundRect">
            <a:avLst>
              <a:gd name="adj" fmla="val 6884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Hermes alone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53" name="Rounded Rectangle 52">
            <a:extLst>
              <a:ext uri="{FF2B5EF4-FFF2-40B4-BE49-F238E27FC236}">
                <a16:creationId xmlns:a16="http://schemas.microsoft.com/office/drawing/2014/main" id="{20A6E601-0EAF-3BC4-A60C-15E77EFA5015}"/>
              </a:ext>
            </a:extLst>
          </p:cNvPr>
          <p:cNvSpPr/>
          <p:nvPr/>
        </p:nvSpPr>
        <p:spPr>
          <a:xfrm>
            <a:off x="6034966" y="2232203"/>
            <a:ext cx="1216552" cy="638910"/>
          </a:xfrm>
          <a:prstGeom prst="roundRect">
            <a:avLst>
              <a:gd name="adj" fmla="val 6884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2%</a:t>
            </a:r>
          </a:p>
        </p:txBody>
      </p:sp>
      <p:sp>
        <p:nvSpPr>
          <p:cNvPr id="54" name="Rounded Rectangle 53">
            <a:extLst>
              <a:ext uri="{FF2B5EF4-FFF2-40B4-BE49-F238E27FC236}">
                <a16:creationId xmlns:a16="http://schemas.microsoft.com/office/drawing/2014/main" id="{ECDD49F1-620D-416C-ABEE-500B2D97CEC4}"/>
              </a:ext>
            </a:extLst>
          </p:cNvPr>
          <p:cNvSpPr/>
          <p:nvPr/>
        </p:nvSpPr>
        <p:spPr>
          <a:xfrm>
            <a:off x="6034967" y="2942031"/>
            <a:ext cx="1216552" cy="638909"/>
          </a:xfrm>
          <a:prstGeom prst="roundRect">
            <a:avLst>
              <a:gd name="adj" fmla="val 6884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1%</a:t>
            </a:r>
          </a:p>
        </p:txBody>
      </p:sp>
      <p:sp>
        <p:nvSpPr>
          <p:cNvPr id="55" name="Rounded Rectangle 54">
            <a:extLst>
              <a:ext uri="{FF2B5EF4-FFF2-40B4-BE49-F238E27FC236}">
                <a16:creationId xmlns:a16="http://schemas.microsoft.com/office/drawing/2014/main" id="{5D5CA682-A5ED-DDB1-3808-01D0C17240B4}"/>
              </a:ext>
            </a:extLst>
          </p:cNvPr>
          <p:cNvSpPr/>
          <p:nvPr/>
        </p:nvSpPr>
        <p:spPr>
          <a:xfrm>
            <a:off x="6034966" y="3651860"/>
            <a:ext cx="1222256" cy="638909"/>
          </a:xfrm>
          <a:prstGeom prst="roundRect">
            <a:avLst>
              <a:gd name="adj" fmla="val 6884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0.5%</a:t>
            </a:r>
          </a:p>
        </p:txBody>
      </p:sp>
      <p:sp>
        <p:nvSpPr>
          <p:cNvPr id="56" name="Rounded Rectangle 55">
            <a:extLst>
              <a:ext uri="{FF2B5EF4-FFF2-40B4-BE49-F238E27FC236}">
                <a16:creationId xmlns:a16="http://schemas.microsoft.com/office/drawing/2014/main" id="{9B880BF0-72DA-130F-C5D7-6EC9DFB8BE2A}"/>
              </a:ext>
            </a:extLst>
          </p:cNvPr>
          <p:cNvSpPr/>
          <p:nvPr/>
        </p:nvSpPr>
        <p:spPr>
          <a:xfrm>
            <a:off x="-164803" y="4918025"/>
            <a:ext cx="9473604" cy="1110662"/>
          </a:xfrm>
          <a:prstGeom prst="roundRect">
            <a:avLst>
              <a:gd name="adj" fmla="val 6884"/>
            </a:avLst>
          </a:prstGeom>
          <a:solidFill>
            <a:schemeClr val="accent1"/>
          </a:solidFill>
          <a:ln w="28575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Hermes is more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bandwidth-efficient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than even an efficient prefetcher like Pythia</a:t>
            </a:r>
          </a:p>
        </p:txBody>
      </p:sp>
      <p:pic>
        <p:nvPicPr>
          <p:cNvPr id="3" name="Graphic 2" descr="Home with solid fill">
            <a:hlinkClick r:id="rId5" action="ppaction://hlinksldjump"/>
            <a:extLst>
              <a:ext uri="{FF2B5EF4-FFF2-40B4-BE49-F238E27FC236}">
                <a16:creationId xmlns:a16="http://schemas.microsoft.com/office/drawing/2014/main" id="{A440E17C-8F2B-DF84-9F9B-7B6AC29DA41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947753" y="5923220"/>
            <a:ext cx="706041" cy="706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997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"/>
                                        <p:tgtEl>
                                          <p:spTgt spid="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Chart bld="series"/>
        </p:bldSub>
      </p:bldGraphic>
      <p:bldP spid="22" grpId="0"/>
      <p:bldP spid="23" grpId="0"/>
      <p:bldP spid="24" grpId="0"/>
      <p:bldP spid="19" grpId="0"/>
      <p:bldP spid="25" grpId="0"/>
      <p:bldP spid="27" grpId="0"/>
      <p:bldP spid="37" grpId="0" animBg="1"/>
      <p:bldP spid="38" grpId="0" animBg="1"/>
      <p:bldP spid="2" grpId="0" animBg="1"/>
      <p:bldP spid="28" grpId="0" animBg="1"/>
      <p:bldP spid="3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7740C0-8821-8846-2792-96227636BB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B40AADA-EA6F-0E6D-8CED-8075E656C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11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1B52B6E-D765-94AB-5211-CB47B07EB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Contributions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AFFBB063-F6D5-5914-E154-02424D68FC46}"/>
              </a:ext>
            </a:extLst>
          </p:cNvPr>
          <p:cNvGraphicFramePr/>
          <p:nvPr/>
        </p:nvGraphicFramePr>
        <p:xfrm>
          <a:off x="1524000" y="990997"/>
          <a:ext cx="6096000" cy="1127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704B245-03A1-75A4-99BF-905E4CDBBA66}"/>
              </a:ext>
            </a:extLst>
          </p:cNvPr>
          <p:cNvCxnSpPr>
            <a:cxnSpLocks/>
          </p:cNvCxnSpPr>
          <p:nvPr/>
        </p:nvCxnSpPr>
        <p:spPr>
          <a:xfrm>
            <a:off x="5994400" y="1905000"/>
            <a:ext cx="652584" cy="738805"/>
          </a:xfrm>
          <a:prstGeom prst="line">
            <a:avLst/>
          </a:prstGeom>
          <a:noFill/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A6EBF80-C020-A37B-4DF2-95B225876AE9}"/>
              </a:ext>
            </a:extLst>
          </p:cNvPr>
          <p:cNvCxnSpPr>
            <a:cxnSpLocks/>
          </p:cNvCxnSpPr>
          <p:nvPr/>
        </p:nvCxnSpPr>
        <p:spPr>
          <a:xfrm>
            <a:off x="4876800" y="1932694"/>
            <a:ext cx="1770184" cy="4232664"/>
          </a:xfrm>
          <a:prstGeom prst="line">
            <a:avLst/>
          </a:prstGeom>
          <a:noFill/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E0D7ACBE-0507-BAC8-0AE7-AF23584635DD}"/>
              </a:ext>
            </a:extLst>
          </p:cNvPr>
          <p:cNvCxnSpPr>
            <a:cxnSpLocks/>
          </p:cNvCxnSpPr>
          <p:nvPr/>
        </p:nvCxnSpPr>
        <p:spPr>
          <a:xfrm flipH="1">
            <a:off x="3265104" y="1946190"/>
            <a:ext cx="1020445" cy="690327"/>
          </a:xfrm>
          <a:prstGeom prst="line">
            <a:avLst/>
          </a:prstGeom>
          <a:noFill/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0FA8C690-D7DA-8660-7458-9228670E2A52}"/>
              </a:ext>
            </a:extLst>
          </p:cNvPr>
          <p:cNvCxnSpPr>
            <a:cxnSpLocks/>
          </p:cNvCxnSpPr>
          <p:nvPr/>
        </p:nvCxnSpPr>
        <p:spPr>
          <a:xfrm flipH="1">
            <a:off x="241163" y="1905000"/>
            <a:ext cx="2967621" cy="706452"/>
          </a:xfrm>
          <a:prstGeom prst="line">
            <a:avLst/>
          </a:prstGeom>
          <a:noFill/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65" name="Rounded Rectangle 64">
            <a:extLst>
              <a:ext uri="{FF2B5EF4-FFF2-40B4-BE49-F238E27FC236}">
                <a16:creationId xmlns:a16="http://schemas.microsoft.com/office/drawing/2014/main" id="{C2ED1B94-0946-9C18-56B6-A2FE03B0BDD5}"/>
              </a:ext>
            </a:extLst>
          </p:cNvPr>
          <p:cNvSpPr/>
          <p:nvPr/>
        </p:nvSpPr>
        <p:spPr>
          <a:xfrm>
            <a:off x="213003" y="2640271"/>
            <a:ext cx="3052101" cy="1554012"/>
          </a:xfrm>
          <a:prstGeom prst="roundRect">
            <a:avLst>
              <a:gd name="adj" fmla="val 3059"/>
            </a:avLst>
          </a:prstGeom>
          <a:noFill/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6" name="Rounded Rectangle 65">
            <a:extLst>
              <a:ext uri="{FF2B5EF4-FFF2-40B4-BE49-F238E27FC236}">
                <a16:creationId xmlns:a16="http://schemas.microsoft.com/office/drawing/2014/main" id="{B0144314-1409-D5DB-4DA8-9D590FC3C475}"/>
              </a:ext>
            </a:extLst>
          </p:cNvPr>
          <p:cNvSpPr/>
          <p:nvPr/>
        </p:nvSpPr>
        <p:spPr>
          <a:xfrm>
            <a:off x="6646984" y="2643805"/>
            <a:ext cx="2399249" cy="3616317"/>
          </a:xfrm>
          <a:prstGeom prst="roundRect">
            <a:avLst>
              <a:gd name="adj" fmla="val 3059"/>
            </a:avLst>
          </a:prstGeom>
          <a:noFill/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8" name="Bent Up Arrow 7">
            <a:extLst>
              <a:ext uri="{FF2B5EF4-FFF2-40B4-BE49-F238E27FC236}">
                <a16:creationId xmlns:a16="http://schemas.microsoft.com/office/drawing/2014/main" id="{85FDC204-0B25-0048-9194-D0189A8C2C83}"/>
              </a:ext>
            </a:extLst>
          </p:cNvPr>
          <p:cNvSpPr/>
          <p:nvPr/>
        </p:nvSpPr>
        <p:spPr>
          <a:xfrm rot="16200000" flipV="1">
            <a:off x="6499669" y="4280297"/>
            <a:ext cx="1199886" cy="506670"/>
          </a:xfrm>
          <a:prstGeom prst="bentUpArrow">
            <a:avLst>
              <a:gd name="adj1" fmla="val 9792"/>
              <a:gd name="adj2" fmla="val 12874"/>
              <a:gd name="adj3" fmla="val 14727"/>
            </a:avLst>
          </a:prstGeom>
          <a:solidFill>
            <a:srgbClr val="7A62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Bent Up Arrow 8">
            <a:extLst>
              <a:ext uri="{FF2B5EF4-FFF2-40B4-BE49-F238E27FC236}">
                <a16:creationId xmlns:a16="http://schemas.microsoft.com/office/drawing/2014/main" id="{2C85738D-9976-4C7F-B1C8-A9871BF1165A}"/>
              </a:ext>
            </a:extLst>
          </p:cNvPr>
          <p:cNvSpPr/>
          <p:nvPr/>
        </p:nvSpPr>
        <p:spPr>
          <a:xfrm rot="10800000">
            <a:off x="7032991" y="2611452"/>
            <a:ext cx="283836" cy="2522123"/>
          </a:xfrm>
          <a:prstGeom prst="bentUpArrow">
            <a:avLst>
              <a:gd name="adj1" fmla="val 22212"/>
              <a:gd name="adj2" fmla="val 17019"/>
              <a:gd name="adj3" fmla="val 18857"/>
            </a:avLst>
          </a:prstGeom>
          <a:solidFill>
            <a:srgbClr val="F98609">
              <a:alpha val="7843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Up Arrow 9">
            <a:extLst>
              <a:ext uri="{FF2B5EF4-FFF2-40B4-BE49-F238E27FC236}">
                <a16:creationId xmlns:a16="http://schemas.microsoft.com/office/drawing/2014/main" id="{4670CBE7-D603-6396-334D-74E20D9AE6A7}"/>
              </a:ext>
            </a:extLst>
          </p:cNvPr>
          <p:cNvSpPr/>
          <p:nvPr/>
        </p:nvSpPr>
        <p:spPr>
          <a:xfrm>
            <a:off x="5005754" y="3590624"/>
            <a:ext cx="199292" cy="229302"/>
          </a:xfrm>
          <a:prstGeom prst="upArrow">
            <a:avLst/>
          </a:prstGeom>
          <a:solidFill>
            <a:srgbClr val="E2247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Up Arrow 10">
            <a:extLst>
              <a:ext uri="{FF2B5EF4-FFF2-40B4-BE49-F238E27FC236}">
                <a16:creationId xmlns:a16="http://schemas.microsoft.com/office/drawing/2014/main" id="{E7ECCAF0-198B-73AE-6E3F-688B0D5B8CA1}"/>
              </a:ext>
            </a:extLst>
          </p:cNvPr>
          <p:cNvSpPr/>
          <p:nvPr/>
        </p:nvSpPr>
        <p:spPr>
          <a:xfrm rot="10800000">
            <a:off x="5005753" y="4748103"/>
            <a:ext cx="199291" cy="229302"/>
          </a:xfrm>
          <a:prstGeom prst="upArrow">
            <a:avLst/>
          </a:prstGeom>
          <a:solidFill>
            <a:srgbClr val="E2247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Bent Arrow 11">
            <a:extLst>
              <a:ext uri="{FF2B5EF4-FFF2-40B4-BE49-F238E27FC236}">
                <a16:creationId xmlns:a16="http://schemas.microsoft.com/office/drawing/2014/main" id="{77244EBA-78EB-DBAD-BE00-5B2046753245}"/>
              </a:ext>
            </a:extLst>
          </p:cNvPr>
          <p:cNvSpPr/>
          <p:nvPr/>
        </p:nvSpPr>
        <p:spPr>
          <a:xfrm flipV="1">
            <a:off x="52008" y="3472692"/>
            <a:ext cx="3359408" cy="937932"/>
          </a:xfrm>
          <a:prstGeom prst="bentArrow">
            <a:avLst>
              <a:gd name="adj1" fmla="val 8699"/>
              <a:gd name="adj2" fmla="val 9634"/>
              <a:gd name="adj3" fmla="val 14798"/>
              <a:gd name="adj4" fmla="val 37288"/>
            </a:avLst>
          </a:prstGeom>
          <a:solidFill>
            <a:srgbClr val="11813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9AE0136A-6589-0684-B77F-BD505775931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761210" y="2457340"/>
            <a:ext cx="2195212" cy="3708018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DF4F7732-2212-8973-0E8B-690211F304F6}"/>
              </a:ext>
            </a:extLst>
          </p:cNvPr>
          <p:cNvSpPr/>
          <p:nvPr/>
        </p:nvSpPr>
        <p:spPr>
          <a:xfrm>
            <a:off x="243560" y="1905000"/>
            <a:ext cx="4044703" cy="731517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otched Right Arrow 13">
            <a:extLst>
              <a:ext uri="{FF2B5EF4-FFF2-40B4-BE49-F238E27FC236}">
                <a16:creationId xmlns:a16="http://schemas.microsoft.com/office/drawing/2014/main" id="{BAC87FFB-E9F7-D483-9A7C-7670D88EEF2A}"/>
              </a:ext>
            </a:extLst>
          </p:cNvPr>
          <p:cNvSpPr/>
          <p:nvPr/>
        </p:nvSpPr>
        <p:spPr>
          <a:xfrm>
            <a:off x="4867708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Athena [under </a:t>
            </a:r>
            <a:r>
              <a:rPr lang="en-US" sz="800"/>
              <a:t>review]</a:t>
            </a:r>
            <a:endParaRPr lang="en-US" sz="800" dirty="0"/>
          </a:p>
        </p:txBody>
      </p:sp>
      <p:sp>
        <p:nvSpPr>
          <p:cNvPr id="16" name="Notched Right Arrow 15">
            <a:extLst>
              <a:ext uri="{FF2B5EF4-FFF2-40B4-BE49-F238E27FC236}">
                <a16:creationId xmlns:a16="http://schemas.microsoft.com/office/drawing/2014/main" id="{8624E209-FE92-C666-53B4-045E36BCE62E}"/>
              </a:ext>
            </a:extLst>
          </p:cNvPr>
          <p:cNvSpPr/>
          <p:nvPr/>
        </p:nvSpPr>
        <p:spPr>
          <a:xfrm>
            <a:off x="2109994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6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/>
              <a:t>Pythia [MICRO’21]</a:t>
            </a:r>
          </a:p>
        </p:txBody>
      </p:sp>
      <p:sp>
        <p:nvSpPr>
          <p:cNvPr id="21" name="Notched Right Arrow 20">
            <a:extLst>
              <a:ext uri="{FF2B5EF4-FFF2-40B4-BE49-F238E27FC236}">
                <a16:creationId xmlns:a16="http://schemas.microsoft.com/office/drawing/2014/main" id="{26A4FDD3-BAF4-579B-423D-4356EA9C53C2}"/>
              </a:ext>
            </a:extLst>
          </p:cNvPr>
          <p:cNvSpPr/>
          <p:nvPr/>
        </p:nvSpPr>
        <p:spPr>
          <a:xfrm>
            <a:off x="3488851" y="6611706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Hermes [MICRO’22]</a:t>
            </a:r>
          </a:p>
        </p:txBody>
      </p:sp>
      <p:sp>
        <p:nvSpPr>
          <p:cNvPr id="27" name="Notched Right Arrow 26">
            <a:extLst>
              <a:ext uri="{FF2B5EF4-FFF2-40B4-BE49-F238E27FC236}">
                <a16:creationId xmlns:a16="http://schemas.microsoft.com/office/drawing/2014/main" id="{3D686283-C0AD-C7E4-0131-1642EA3CB66D}"/>
              </a:ext>
            </a:extLst>
          </p:cNvPr>
          <p:cNvSpPr/>
          <p:nvPr/>
        </p:nvSpPr>
        <p:spPr>
          <a:xfrm>
            <a:off x="6246565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Constable [</a:t>
            </a:r>
            <a:r>
              <a:rPr lang="en-US" sz="800"/>
              <a:t>ISCA’24]</a:t>
            </a:r>
            <a:endParaRPr lang="en-US" sz="800" dirty="0"/>
          </a:p>
        </p:txBody>
      </p:sp>
      <p:pic>
        <p:nvPicPr>
          <p:cNvPr id="33" name="Graphic 32">
            <a:extLst>
              <a:ext uri="{FF2B5EF4-FFF2-40B4-BE49-F238E27FC236}">
                <a16:creationId xmlns:a16="http://schemas.microsoft.com/office/drawing/2014/main" id="{48DC5D54-3498-A71A-B8C9-C77E8EFAC1D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9150" y="2737105"/>
            <a:ext cx="3159709" cy="1409811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A5687FAD-3FEB-70F5-142A-8A877AB1E381}"/>
              </a:ext>
            </a:extLst>
          </p:cNvPr>
          <p:cNvSpPr txBox="1"/>
          <p:nvPr/>
        </p:nvSpPr>
        <p:spPr>
          <a:xfrm>
            <a:off x="4234506" y="2636517"/>
            <a:ext cx="2238370" cy="89255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r"/>
            <a:r>
              <a:rPr lang="en-US" sz="2400" b="1" dirty="0">
                <a:solidFill>
                  <a:srgbClr val="F98609"/>
                </a:solidFill>
              </a:rPr>
              <a:t>Hermes</a:t>
            </a:r>
            <a:r>
              <a:rPr lang="en-US" dirty="0"/>
              <a:t> </a:t>
            </a:r>
            <a:r>
              <a:rPr lang="en-US" sz="2000" b="1" baseline="30000" dirty="0"/>
              <a:t>[MICRO’22]</a:t>
            </a:r>
          </a:p>
          <a:p>
            <a:pPr algn="r"/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Off-chip prediction (OCP)</a:t>
            </a:r>
          </a:p>
          <a:p>
            <a:pPr algn="r"/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using </a:t>
            </a:r>
            <a:r>
              <a:rPr lang="en-US" sz="1400" dirty="0">
                <a:solidFill>
                  <a:srgbClr val="F59312"/>
                </a:solidFill>
              </a:rPr>
              <a:t>perceptron learning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CE66455-EBAA-5E8B-910F-E62802A74E9F}"/>
              </a:ext>
            </a:extLst>
          </p:cNvPr>
          <p:cNvSpPr txBox="1"/>
          <p:nvPr/>
        </p:nvSpPr>
        <p:spPr>
          <a:xfrm>
            <a:off x="3966036" y="3819926"/>
            <a:ext cx="2506840" cy="89255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r"/>
            <a:r>
              <a:rPr lang="en-US" sz="2400" b="1" dirty="0">
                <a:solidFill>
                  <a:srgbClr val="E2247C"/>
                </a:solidFill>
              </a:rPr>
              <a:t>Athena</a:t>
            </a:r>
            <a:r>
              <a:rPr lang="en-US" dirty="0"/>
              <a:t> </a:t>
            </a:r>
            <a:r>
              <a:rPr lang="en-US" sz="2000" b="1" baseline="30000" dirty="0"/>
              <a:t>[under review]</a:t>
            </a:r>
          </a:p>
          <a:p>
            <a:pPr algn="r"/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Prefetcher-OCP coordination</a:t>
            </a:r>
          </a:p>
          <a:p>
            <a:pPr algn="r"/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using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400" dirty="0">
                <a:solidFill>
                  <a:srgbClr val="E2247C"/>
                </a:solidFill>
              </a:rPr>
              <a:t>reinforcement learning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385AA1E-F6A3-8860-09E7-F607449B311F}"/>
              </a:ext>
            </a:extLst>
          </p:cNvPr>
          <p:cNvSpPr txBox="1"/>
          <p:nvPr/>
        </p:nvSpPr>
        <p:spPr>
          <a:xfrm>
            <a:off x="113250" y="4488017"/>
            <a:ext cx="409195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11813C"/>
                </a:solidFill>
              </a:rPr>
              <a:t>Constable</a:t>
            </a:r>
            <a:r>
              <a:rPr lang="en-US" dirty="0"/>
              <a:t> </a:t>
            </a:r>
            <a:r>
              <a:rPr lang="en-US" sz="2000" b="1" baseline="30000" dirty="0"/>
              <a:t>[ISCA’24]</a:t>
            </a:r>
          </a:p>
          <a:p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Safely eliminating load instruction execution</a:t>
            </a:r>
          </a:p>
          <a:p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by exploiting </a:t>
            </a:r>
            <a:r>
              <a:rPr lang="en-US" sz="1400" dirty="0">
                <a:solidFill>
                  <a:srgbClr val="11813C"/>
                </a:solidFill>
              </a:rPr>
              <a:t>load address-value stability</a:t>
            </a:r>
          </a:p>
        </p:txBody>
      </p:sp>
      <p:pic>
        <p:nvPicPr>
          <p:cNvPr id="31" name="Graphic 30" descr="Badge with solid fill">
            <a:extLst>
              <a:ext uri="{FF2B5EF4-FFF2-40B4-BE49-F238E27FC236}">
                <a16:creationId xmlns:a16="http://schemas.microsoft.com/office/drawing/2014/main" id="{EF8AF3C6-37EA-D68D-86C0-70268A59161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848039" y="2654055"/>
            <a:ext cx="479041" cy="479041"/>
          </a:xfrm>
          <a:prstGeom prst="rect">
            <a:avLst/>
          </a:prstGeom>
        </p:spPr>
      </p:pic>
      <p:pic>
        <p:nvPicPr>
          <p:cNvPr id="32" name="Graphic 31" descr="Badge 4 with solid fill">
            <a:extLst>
              <a:ext uri="{FF2B5EF4-FFF2-40B4-BE49-F238E27FC236}">
                <a16:creationId xmlns:a16="http://schemas.microsoft.com/office/drawing/2014/main" id="{54F0F076-C471-1A38-61A5-6DE13F489F9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415098" y="4451963"/>
            <a:ext cx="479041" cy="479041"/>
          </a:xfrm>
          <a:prstGeom prst="rect">
            <a:avLst/>
          </a:prstGeom>
        </p:spPr>
      </p:pic>
      <p:pic>
        <p:nvPicPr>
          <p:cNvPr id="34" name="Graphic 33" descr="Badge 3 with solid fill">
            <a:extLst>
              <a:ext uri="{FF2B5EF4-FFF2-40B4-BE49-F238E27FC236}">
                <a16:creationId xmlns:a16="http://schemas.microsoft.com/office/drawing/2014/main" id="{1A4DC932-B6B6-3E2B-5E60-4E3324784E6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3728537" y="3811349"/>
            <a:ext cx="479042" cy="479042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1A23667A-E98E-0775-4EB2-ECF6712C136B}"/>
              </a:ext>
            </a:extLst>
          </p:cNvPr>
          <p:cNvSpPr txBox="1"/>
          <p:nvPr/>
        </p:nvSpPr>
        <p:spPr>
          <a:xfrm>
            <a:off x="4075232" y="5003336"/>
            <a:ext cx="2397644" cy="92333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r"/>
            <a:r>
              <a:rPr lang="en-US" sz="2400" b="1" dirty="0">
                <a:solidFill>
                  <a:srgbClr val="7A62E7"/>
                </a:solidFill>
              </a:rPr>
              <a:t>Pythia</a:t>
            </a:r>
            <a:r>
              <a:rPr lang="en-US" dirty="0"/>
              <a:t> </a:t>
            </a:r>
            <a:r>
              <a:rPr lang="en-US" sz="2000" b="1" baseline="30000" dirty="0"/>
              <a:t>[MICRO’21]</a:t>
            </a:r>
          </a:p>
          <a:p>
            <a:pPr algn="r"/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Hardware data prefetching</a:t>
            </a:r>
          </a:p>
          <a:p>
            <a:pPr algn="r"/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using </a:t>
            </a:r>
            <a:r>
              <a:rPr lang="en-US" sz="1400" dirty="0">
                <a:solidFill>
                  <a:srgbClr val="7A62E7"/>
                </a:solidFill>
              </a:rPr>
              <a:t>reinforcement learning</a:t>
            </a:r>
          </a:p>
        </p:txBody>
      </p:sp>
      <p:pic>
        <p:nvPicPr>
          <p:cNvPr id="37" name="Graphic 36" descr="Badge 1 with solid fill">
            <a:extLst>
              <a:ext uri="{FF2B5EF4-FFF2-40B4-BE49-F238E27FC236}">
                <a16:creationId xmlns:a16="http://schemas.microsoft.com/office/drawing/2014/main" id="{8FF17799-D154-A813-B16D-C91150CD9105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4070700" y="4977221"/>
            <a:ext cx="479041" cy="479041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6040F670-43B5-3C5F-BA98-D3374D960DA8}"/>
              </a:ext>
            </a:extLst>
          </p:cNvPr>
          <p:cNvSpPr/>
          <p:nvPr/>
        </p:nvSpPr>
        <p:spPr>
          <a:xfrm>
            <a:off x="3769003" y="2648534"/>
            <a:ext cx="2771680" cy="2325629"/>
          </a:xfrm>
          <a:prstGeom prst="rect">
            <a:avLst/>
          </a:prstGeom>
          <a:solidFill>
            <a:srgbClr val="FFFFFF">
              <a:alpha val="921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FDFB1B1-3294-0B72-17CC-9D925AFA581B}"/>
              </a:ext>
            </a:extLst>
          </p:cNvPr>
          <p:cNvSpPr/>
          <p:nvPr/>
        </p:nvSpPr>
        <p:spPr>
          <a:xfrm>
            <a:off x="30844" y="2516624"/>
            <a:ext cx="3574630" cy="3064804"/>
          </a:xfrm>
          <a:prstGeom prst="rect">
            <a:avLst/>
          </a:prstGeom>
          <a:solidFill>
            <a:srgbClr val="FFFFFF">
              <a:alpha val="921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40959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E11D656-17F3-B5E3-7274-40496EE0E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Corbel" panose="020B0503020204020204" pitchFamily="34" charset="0"/>
              </a:rPr>
              <a:t>Performance with Varying Memory Bandwidth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F0AB14AD-16C5-A3D3-DD72-EB63264E798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58218" y="936626"/>
          <a:ext cx="8418137" cy="56338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020941E-63B3-85C6-A98F-3AA17E726840}"/>
              </a:ext>
            </a:extLst>
          </p:cNvPr>
          <p:cNvCxnSpPr>
            <a:cxnSpLocks/>
          </p:cNvCxnSpPr>
          <p:nvPr/>
        </p:nvCxnSpPr>
        <p:spPr>
          <a:xfrm>
            <a:off x="2139885" y="4440024"/>
            <a:ext cx="6183983" cy="0"/>
          </a:xfrm>
          <a:prstGeom prst="line">
            <a:avLst/>
          </a:prstGeom>
          <a:ln w="190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4958E3A7-F84F-14A1-724C-9DA7C07B14E0}"/>
              </a:ext>
            </a:extLst>
          </p:cNvPr>
          <p:cNvSpPr/>
          <p:nvPr/>
        </p:nvSpPr>
        <p:spPr>
          <a:xfrm>
            <a:off x="3949342" y="2422691"/>
            <a:ext cx="510023" cy="1451726"/>
          </a:xfrm>
          <a:prstGeom prst="rect">
            <a:avLst/>
          </a:prstGeom>
          <a:solidFill>
            <a:schemeClr val="accent2">
              <a:alpha val="2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6D3835E-C17B-3DFF-E890-CEC038BB925A}"/>
              </a:ext>
            </a:extLst>
          </p:cNvPr>
          <p:cNvSpPr/>
          <p:nvPr/>
        </p:nvSpPr>
        <p:spPr>
          <a:xfrm>
            <a:off x="2904954" y="3429000"/>
            <a:ext cx="510023" cy="1262152"/>
          </a:xfrm>
          <a:prstGeom prst="rect">
            <a:avLst/>
          </a:prstGeom>
          <a:solidFill>
            <a:schemeClr val="accent1">
              <a:alpha val="2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A947734-F300-96F7-14F8-B7377003DEC7}"/>
              </a:ext>
            </a:extLst>
          </p:cNvPr>
          <p:cNvSpPr/>
          <p:nvPr/>
        </p:nvSpPr>
        <p:spPr>
          <a:xfrm>
            <a:off x="1884873" y="4223208"/>
            <a:ext cx="510023" cy="1455454"/>
          </a:xfrm>
          <a:prstGeom prst="rect">
            <a:avLst/>
          </a:prstGeom>
          <a:solidFill>
            <a:schemeClr val="tx2">
              <a:alpha val="2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09E7A3A-672A-F4C9-DB4B-96DA8A9598DD}"/>
              </a:ext>
            </a:extLst>
          </p:cNvPr>
          <p:cNvSpPr txBox="1"/>
          <p:nvPr/>
        </p:nvSpPr>
        <p:spPr>
          <a:xfrm>
            <a:off x="2394896" y="5133424"/>
            <a:ext cx="4877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~AMD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Threadripper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 3990x (Zen 2, 64C/4ch, 2020)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E6C8767-4E8B-A93C-71D7-7A9A48990095}"/>
              </a:ext>
            </a:extLst>
          </p:cNvPr>
          <p:cNvSpPr txBox="1"/>
          <p:nvPr/>
        </p:nvSpPr>
        <p:spPr>
          <a:xfrm>
            <a:off x="3414976" y="4525322"/>
            <a:ext cx="46516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~AMD EPYC Rome 7702P (Zen 2, 64C/8ch, 2019)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4D49947-5926-7D99-3199-154651B56520}"/>
              </a:ext>
            </a:extLst>
          </p:cNvPr>
          <p:cNvSpPr txBox="1"/>
          <p:nvPr/>
        </p:nvSpPr>
        <p:spPr>
          <a:xfrm>
            <a:off x="4166485" y="3807897"/>
            <a:ext cx="30177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~Intel Xeon 6258R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(Cascade Lake, 28C/6ch, 2020)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B873908-7C9C-CAD8-8305-AE60B5EA57B0}"/>
              </a:ext>
            </a:extLst>
          </p:cNvPr>
          <p:cNvSpPr/>
          <p:nvPr/>
        </p:nvSpPr>
        <p:spPr>
          <a:xfrm>
            <a:off x="6001858" y="1375255"/>
            <a:ext cx="510023" cy="2109695"/>
          </a:xfrm>
          <a:prstGeom prst="rect">
            <a:avLst/>
          </a:prstGeom>
          <a:solidFill>
            <a:srgbClr val="70AD47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E69F722-5F73-31E2-2CF1-B3CDE310352A}"/>
              </a:ext>
            </a:extLst>
          </p:cNvPr>
          <p:cNvSpPr txBox="1"/>
          <p:nvPr/>
        </p:nvSpPr>
        <p:spPr>
          <a:xfrm>
            <a:off x="7112026" y="2329356"/>
            <a:ext cx="1196161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Pythia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B14C215-75A2-0C02-842C-A1EF40B3F1A2}"/>
              </a:ext>
            </a:extLst>
          </p:cNvPr>
          <p:cNvSpPr txBox="1"/>
          <p:nvPr/>
        </p:nvSpPr>
        <p:spPr>
          <a:xfrm>
            <a:off x="6921269" y="3308495"/>
            <a:ext cx="1386918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Hermes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FB0F574-89B3-2008-1E32-A5CA5E85BE70}"/>
              </a:ext>
            </a:extLst>
          </p:cNvPr>
          <p:cNvSpPr txBox="1"/>
          <p:nvPr/>
        </p:nvSpPr>
        <p:spPr>
          <a:xfrm>
            <a:off x="5764581" y="1004709"/>
            <a:ext cx="2587568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Pythia+Hermes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5D0C180-FDC5-A3EA-11AD-F5ECECF289C2}"/>
              </a:ext>
            </a:extLst>
          </p:cNvPr>
          <p:cNvSpPr/>
          <p:nvPr/>
        </p:nvSpPr>
        <p:spPr>
          <a:xfrm>
            <a:off x="208424" y="944402"/>
            <a:ext cx="8717724" cy="5424229"/>
          </a:xfrm>
          <a:prstGeom prst="rect">
            <a:avLst/>
          </a:prstGeom>
          <a:solidFill>
            <a:srgbClr val="FFFFFF">
              <a:alpha val="6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8AEB8F2B-F2FF-75C4-5775-FE43EF9A726C}"/>
              </a:ext>
            </a:extLst>
          </p:cNvPr>
          <p:cNvSpPr/>
          <p:nvPr/>
        </p:nvSpPr>
        <p:spPr>
          <a:xfrm>
            <a:off x="394100" y="5801994"/>
            <a:ext cx="8196868" cy="923672"/>
          </a:xfrm>
          <a:prstGeom prst="roundRect">
            <a:avLst>
              <a:gd name="adj" fmla="val 6884"/>
            </a:avLst>
          </a:prstGeom>
          <a:solidFill>
            <a:schemeClr val="accent1"/>
          </a:solidFill>
          <a:ln w="28575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In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bandwidth-constrained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configurations,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Hermes alone outperforms Pythia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3CAC15A-CE19-690E-B4C7-F13D8F39FA04}"/>
              </a:ext>
            </a:extLst>
          </p:cNvPr>
          <p:cNvSpPr/>
          <p:nvPr/>
        </p:nvSpPr>
        <p:spPr>
          <a:xfrm>
            <a:off x="2139884" y="1171966"/>
            <a:ext cx="1522201" cy="4354192"/>
          </a:xfrm>
          <a:prstGeom prst="rect">
            <a:avLst/>
          </a:prstGeom>
          <a:solidFill>
            <a:srgbClr val="D0CECE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FCAEB24D-1263-E6A5-890A-9B681A916B4B}"/>
              </a:ext>
            </a:extLst>
          </p:cNvPr>
          <p:cNvSpPr/>
          <p:nvPr/>
        </p:nvSpPr>
        <p:spPr>
          <a:xfrm>
            <a:off x="394100" y="5801994"/>
            <a:ext cx="8196868" cy="923672"/>
          </a:xfrm>
          <a:prstGeom prst="roundRect">
            <a:avLst>
              <a:gd name="adj" fmla="val 6884"/>
            </a:avLst>
          </a:prstGeom>
          <a:solidFill>
            <a:schemeClr val="accent1"/>
          </a:solidFill>
          <a:ln w="28575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Hermes+Pythia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outperforms Pythia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across all bandwidth configurations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9677DB-AF67-9A72-9864-6F7F4B8066C5}"/>
              </a:ext>
            </a:extLst>
          </p:cNvPr>
          <p:cNvSpPr txBox="1"/>
          <p:nvPr/>
        </p:nvSpPr>
        <p:spPr>
          <a:xfrm>
            <a:off x="5722791" y="3460588"/>
            <a:ext cx="1040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Baseline</a:t>
            </a:r>
          </a:p>
        </p:txBody>
      </p:sp>
    </p:spTree>
    <p:extLst>
      <p:ext uri="{BB962C8B-B14F-4D97-AF65-F5344CB8AC3E}">
        <p14:creationId xmlns:p14="http://schemas.microsoft.com/office/powerpoint/2010/main" val="3926186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500"/>
                                        <p:tgtEl>
                                          <p:spTgt spid="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Chart bld="series"/>
        </p:bldSub>
      </p:bldGraphic>
      <p:bldP spid="10" grpId="0" animBg="1"/>
      <p:bldP spid="11" grpId="0" animBg="1"/>
      <p:bldP spid="12" grpId="0" animBg="1"/>
      <p:bldP spid="13" grpId="0"/>
      <p:bldP spid="14" grpId="0"/>
      <p:bldP spid="15" grpId="0"/>
      <p:bldP spid="16" grpId="0" animBg="1"/>
      <p:bldP spid="17" grpId="0" animBg="1"/>
      <p:bldP spid="18" grpId="0" animBg="1"/>
      <p:bldP spid="19" grpId="0" animBg="1"/>
      <p:bldP spid="29" grpId="0" animBg="1"/>
      <p:bldP spid="29" grpId="1" animBg="1"/>
      <p:bldP spid="29" grpId="2" animBg="1"/>
      <p:bldP spid="31" grpId="0" animBg="1"/>
      <p:bldP spid="31" grpId="1" animBg="1"/>
      <p:bldP spid="32" grpId="0" animBg="1"/>
      <p:bldP spid="32" grpId="1" animBg="1"/>
      <p:bldP spid="39" grpId="0" animBg="1"/>
      <p:bldP spid="2" grpId="0"/>
    </p:bld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Content Placeholder 23">
            <a:extLst>
              <a:ext uri="{FF2B5EF4-FFF2-40B4-BE49-F238E27FC236}">
                <a16:creationId xmlns:a16="http://schemas.microsoft.com/office/drawing/2014/main" id="{37C19CB9-440A-DD9B-49E9-299028B0415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68275" y="936625"/>
          <a:ext cx="8894763" cy="5419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F21EBCF0-5215-DEE7-F4BB-C766B23BE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400" dirty="0">
                <a:latin typeface="Corbel" panose="020B0503020204020204" pitchFamily="34" charset="0"/>
              </a:rPr>
              <a:t>Performance with Varying Baseline Prefetcher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72EADB0-9458-1C78-6606-21C18CB77477}"/>
              </a:ext>
            </a:extLst>
          </p:cNvPr>
          <p:cNvCxnSpPr/>
          <p:nvPr/>
        </p:nvCxnSpPr>
        <p:spPr>
          <a:xfrm>
            <a:off x="2318994" y="2064470"/>
            <a:ext cx="0" cy="707010"/>
          </a:xfrm>
          <a:prstGeom prst="straightConnector1">
            <a:avLst/>
          </a:prstGeom>
          <a:ln w="28575"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FF5E9745-B9F6-64C4-82BE-C212D551E67F}"/>
              </a:ext>
            </a:extLst>
          </p:cNvPr>
          <p:cNvSpPr txBox="1"/>
          <p:nvPr/>
        </p:nvSpPr>
        <p:spPr>
          <a:xfrm>
            <a:off x="1918082" y="1602805"/>
            <a:ext cx="801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5.4%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AA7CEE88-705A-313A-7532-426F3C9BC058}"/>
              </a:ext>
            </a:extLst>
          </p:cNvPr>
          <p:cNvCxnSpPr>
            <a:cxnSpLocks/>
          </p:cNvCxnSpPr>
          <p:nvPr/>
        </p:nvCxnSpPr>
        <p:spPr>
          <a:xfrm>
            <a:off x="3706305" y="2064470"/>
            <a:ext cx="0" cy="826416"/>
          </a:xfrm>
          <a:prstGeom prst="straightConnector1">
            <a:avLst/>
          </a:prstGeom>
          <a:ln w="28575"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3738C05C-A3DB-1B25-A8B2-4349B5F691D6}"/>
              </a:ext>
            </a:extLst>
          </p:cNvPr>
          <p:cNvSpPr txBox="1"/>
          <p:nvPr/>
        </p:nvSpPr>
        <p:spPr>
          <a:xfrm>
            <a:off x="3305393" y="1602805"/>
            <a:ext cx="801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6.2%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2B59BCC-BA98-1D91-27DD-F4D7C01C790C}"/>
              </a:ext>
            </a:extLst>
          </p:cNvPr>
          <p:cNvCxnSpPr>
            <a:cxnSpLocks/>
          </p:cNvCxnSpPr>
          <p:nvPr/>
        </p:nvCxnSpPr>
        <p:spPr>
          <a:xfrm>
            <a:off x="5138507" y="2890886"/>
            <a:ext cx="0" cy="642594"/>
          </a:xfrm>
          <a:prstGeom prst="straightConnector1">
            <a:avLst/>
          </a:prstGeom>
          <a:ln w="28575"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37152A64-6BFE-11DD-66FA-CD99A534FF22}"/>
              </a:ext>
            </a:extLst>
          </p:cNvPr>
          <p:cNvSpPr txBox="1"/>
          <p:nvPr/>
        </p:nvSpPr>
        <p:spPr>
          <a:xfrm>
            <a:off x="4850717" y="2461846"/>
            <a:ext cx="801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5.1%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4ABEE4B-26FC-5A26-054B-52558D5DFD6C}"/>
              </a:ext>
            </a:extLst>
          </p:cNvPr>
          <p:cNvCxnSpPr>
            <a:cxnSpLocks/>
          </p:cNvCxnSpPr>
          <p:nvPr/>
        </p:nvCxnSpPr>
        <p:spPr>
          <a:xfrm>
            <a:off x="6535245" y="2692678"/>
            <a:ext cx="0" cy="953809"/>
          </a:xfrm>
          <a:prstGeom prst="straightConnector1">
            <a:avLst/>
          </a:prstGeom>
          <a:ln w="28575"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D5A68183-B032-1C62-1270-F559826CA833}"/>
              </a:ext>
            </a:extLst>
          </p:cNvPr>
          <p:cNvSpPr txBox="1"/>
          <p:nvPr/>
        </p:nvSpPr>
        <p:spPr>
          <a:xfrm>
            <a:off x="6182214" y="2279593"/>
            <a:ext cx="801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7.6%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F94420F-B26A-981F-7731-94C506771B51}"/>
              </a:ext>
            </a:extLst>
          </p:cNvPr>
          <p:cNvCxnSpPr>
            <a:cxnSpLocks/>
          </p:cNvCxnSpPr>
          <p:nvPr/>
        </p:nvCxnSpPr>
        <p:spPr>
          <a:xfrm>
            <a:off x="7949341" y="3693622"/>
            <a:ext cx="0" cy="953809"/>
          </a:xfrm>
          <a:prstGeom prst="straightConnector1">
            <a:avLst/>
          </a:prstGeom>
          <a:ln w="28575"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D24716F7-E347-6116-8879-B8C6E8ADD5BB}"/>
              </a:ext>
            </a:extLst>
          </p:cNvPr>
          <p:cNvSpPr txBox="1"/>
          <p:nvPr/>
        </p:nvSpPr>
        <p:spPr>
          <a:xfrm>
            <a:off x="7596310" y="3261683"/>
            <a:ext cx="801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7.7%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BF4FCCD-1D63-9B33-5A23-C555062113D0}"/>
              </a:ext>
            </a:extLst>
          </p:cNvPr>
          <p:cNvSpPr/>
          <p:nvPr/>
        </p:nvSpPr>
        <p:spPr>
          <a:xfrm>
            <a:off x="168275" y="936625"/>
            <a:ext cx="8938421" cy="5419724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6CF87B4E-4647-E3B7-1D3F-6C2DADDC3273}"/>
              </a:ext>
            </a:extLst>
          </p:cNvPr>
          <p:cNvSpPr/>
          <p:nvPr/>
        </p:nvSpPr>
        <p:spPr>
          <a:xfrm>
            <a:off x="517222" y="2961042"/>
            <a:ext cx="8196868" cy="1144761"/>
          </a:xfrm>
          <a:prstGeom prst="roundRect">
            <a:avLst>
              <a:gd name="adj" fmla="val 6884"/>
            </a:avLst>
          </a:prstGeom>
          <a:solidFill>
            <a:schemeClr val="accent1"/>
          </a:solidFill>
          <a:ln w="28575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Hermes consistently improves performance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on top of a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wide range of baseline prefetchers</a:t>
            </a:r>
          </a:p>
        </p:txBody>
      </p:sp>
      <p:pic>
        <p:nvPicPr>
          <p:cNvPr id="2" name="Graphic 1" descr="Home with solid fill">
            <a:hlinkClick r:id="rId4" action="ppaction://hlinksldjump"/>
            <a:extLst>
              <a:ext uri="{FF2B5EF4-FFF2-40B4-BE49-F238E27FC236}">
                <a16:creationId xmlns:a16="http://schemas.microsoft.com/office/drawing/2014/main" id="{6316965A-F143-C11B-7FCC-B0188B3E8C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947753" y="5923220"/>
            <a:ext cx="706041" cy="706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326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2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300"/>
                                        <p:tgtEl>
                                          <p:spTgt spid="24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300"/>
                                        <p:tgtEl>
                                          <p:spTgt spid="24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300"/>
                                        <p:tgtEl>
                                          <p:spTgt spid="24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4" grpId="0" uiExpand="1">
        <p:bldSub>
          <a:bldChart bld="category"/>
        </p:bldSub>
      </p:bldGraphic>
      <p:bldP spid="9" grpId="0"/>
      <p:bldP spid="12" grpId="0"/>
      <p:bldP spid="15" grpId="0"/>
      <p:bldP spid="18" grpId="0"/>
      <p:bldP spid="20" grpId="0"/>
      <p:bldP spid="21" grpId="0" animBg="1"/>
      <p:bldP spid="22" grpId="0" animBg="1"/>
    </p:bld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CC16F4E-6709-2FE5-773E-10F73E4392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Corbel" panose="020B0503020204020204" pitchFamily="34" charset="0"/>
              </a:rPr>
              <a:t>Overhead of Hermes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69028D63-64CA-9DE7-07E9-FC9A892E648C}"/>
              </a:ext>
            </a:extLst>
          </p:cNvPr>
          <p:cNvSpPr/>
          <p:nvPr/>
        </p:nvSpPr>
        <p:spPr>
          <a:xfrm>
            <a:off x="2168166" y="2064091"/>
            <a:ext cx="6683603" cy="899084"/>
          </a:xfrm>
          <a:prstGeom prst="roundRect">
            <a:avLst>
              <a:gd name="adj" fmla="val 6884"/>
            </a:avLst>
          </a:prstGeom>
          <a:solidFill>
            <a:schemeClr val="accent1"/>
          </a:solidFill>
          <a:ln w="28575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 KB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storage overhead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EE1AFFAA-7845-A3B1-5718-7013AE276E15}"/>
              </a:ext>
            </a:extLst>
          </p:cNvPr>
          <p:cNvSpPr/>
          <p:nvPr/>
        </p:nvSpPr>
        <p:spPr>
          <a:xfrm>
            <a:off x="2168166" y="3985573"/>
            <a:ext cx="6683603" cy="899084"/>
          </a:xfrm>
          <a:prstGeom prst="roundRect">
            <a:avLst>
              <a:gd name="adj" fmla="val 6884"/>
            </a:avLst>
          </a:prstGeom>
          <a:solidFill>
            <a:schemeClr val="accent1"/>
          </a:solidFill>
          <a:ln w="28575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1.5%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power overhead*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E56CFE2-750C-B64C-ACC9-3D391C3C3E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901" y="1777547"/>
            <a:ext cx="1393213" cy="13932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0108C57-B893-7A0E-41AE-317684D294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901" y="3687240"/>
            <a:ext cx="1393213" cy="13932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5419932-23E7-ABFE-4E8A-8A4813722EDE}"/>
              </a:ext>
            </a:extLst>
          </p:cNvPr>
          <p:cNvSpPr txBox="1"/>
          <p:nvPr/>
        </p:nvSpPr>
        <p:spPr>
          <a:xfrm>
            <a:off x="1034530" y="5506945"/>
            <a:ext cx="71635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*On top of an Intel Alder Lake-like performance-core </a:t>
            </a:r>
            <a:r>
              <a:rPr kumimoji="0" lang="en-US" sz="2000" b="0" i="1" u="none" strike="noStrike" kern="1200" cap="none" spc="0" normalizeH="0" baseline="3000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[2]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configuration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2B9245-09F9-D5B0-F64B-49066E33188A}"/>
              </a:ext>
            </a:extLst>
          </p:cNvPr>
          <p:cNvSpPr txBox="1"/>
          <p:nvPr/>
        </p:nvSpPr>
        <p:spPr>
          <a:xfrm>
            <a:off x="1259198" y="6468733"/>
            <a:ext cx="66256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200">
                <a:solidFill>
                  <a:schemeClr val="bg2">
                    <a:lumMod val="50000"/>
                  </a:schemeClr>
                </a:solidFill>
                <a:latin typeface="Corbel" panose="020B0503020204020204" pitchFamily="34" charset="0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[2] https://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www.anandtech.com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/show/16881/a-deep-dive-into-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intels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-alder-lake-microarchitectures/3</a:t>
            </a:r>
          </a:p>
        </p:txBody>
      </p:sp>
      <p:pic>
        <p:nvPicPr>
          <p:cNvPr id="5" name="Graphic 4" descr="Home with solid fill">
            <a:hlinkClick r:id="rId4" action="ppaction://hlinksldjump"/>
            <a:extLst>
              <a:ext uri="{FF2B5EF4-FFF2-40B4-BE49-F238E27FC236}">
                <a16:creationId xmlns:a16="http://schemas.microsoft.com/office/drawing/2014/main" id="{BE889262-55F7-B2D5-D6AE-84060417608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947753" y="5923220"/>
            <a:ext cx="706041" cy="706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747219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5F33AF0-BD3E-7479-E1DB-76F532603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latin typeface="Corbel" panose="020B0503020204020204" pitchFamily="34" charset="0"/>
              </a:rPr>
              <a:t>More in the Paper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9692505-A99E-72E6-E777-AD306FF664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2400" dirty="0"/>
              <a:t>Performance sensitivity to:</a:t>
            </a:r>
          </a:p>
          <a:p>
            <a:pPr lvl="1"/>
            <a:r>
              <a:rPr lang="en-US" sz="2000" dirty="0">
                <a:solidFill>
                  <a:srgbClr val="C00000"/>
                </a:solidFill>
              </a:rPr>
              <a:t>Cache hierarchy access latency</a:t>
            </a:r>
          </a:p>
          <a:p>
            <a:pPr lvl="1"/>
            <a:r>
              <a:rPr lang="en-US" sz="2000" dirty="0">
                <a:solidFill>
                  <a:srgbClr val="C00000"/>
                </a:solidFill>
              </a:rPr>
              <a:t>Hermes request issue latency</a:t>
            </a:r>
          </a:p>
          <a:p>
            <a:pPr lvl="1"/>
            <a:r>
              <a:rPr lang="en-US" sz="2000" dirty="0">
                <a:solidFill>
                  <a:srgbClr val="C00000"/>
                </a:solidFill>
              </a:rPr>
              <a:t>Activation threshold</a:t>
            </a:r>
          </a:p>
          <a:p>
            <a:pPr lvl="1"/>
            <a:r>
              <a:rPr lang="en-US" sz="2000" dirty="0">
                <a:solidFill>
                  <a:srgbClr val="C00000"/>
                </a:solidFill>
              </a:rPr>
              <a:t>ROB size </a:t>
            </a:r>
            <a:r>
              <a:rPr lang="en-US" sz="2000" dirty="0">
                <a:solidFill>
                  <a:schemeClr val="accent6"/>
                </a:solidFill>
              </a:rPr>
              <a:t>(</a:t>
            </a:r>
            <a:r>
              <a:rPr lang="en-US" sz="2000" b="1" dirty="0">
                <a:solidFill>
                  <a:schemeClr val="accent6"/>
                </a:solidFill>
              </a:rPr>
              <a:t>in extended version on </a:t>
            </a:r>
            <a:r>
              <a:rPr lang="en-US" sz="2000" b="1" dirty="0" err="1">
                <a:solidFill>
                  <a:schemeClr val="accent6"/>
                </a:solidFill>
              </a:rPr>
              <a:t>arXiv</a:t>
            </a:r>
            <a:r>
              <a:rPr lang="en-US" sz="2000" dirty="0">
                <a:solidFill>
                  <a:schemeClr val="accent6"/>
                </a:solidFill>
              </a:rPr>
              <a:t>)</a:t>
            </a:r>
          </a:p>
          <a:p>
            <a:pPr lvl="1"/>
            <a:r>
              <a:rPr lang="en-US" sz="2000" dirty="0">
                <a:solidFill>
                  <a:srgbClr val="C00000"/>
                </a:solidFill>
              </a:rPr>
              <a:t>LLC size </a:t>
            </a:r>
            <a:r>
              <a:rPr lang="en-US" sz="2000" dirty="0">
                <a:solidFill>
                  <a:schemeClr val="accent6"/>
                </a:solidFill>
              </a:rPr>
              <a:t>(</a:t>
            </a:r>
            <a:r>
              <a:rPr lang="en-US" sz="2000" b="1" dirty="0">
                <a:solidFill>
                  <a:schemeClr val="accent6"/>
                </a:solidFill>
              </a:rPr>
              <a:t>in extended version on </a:t>
            </a:r>
            <a:r>
              <a:rPr lang="en-US" sz="2000" b="1" dirty="0" err="1">
                <a:solidFill>
                  <a:schemeClr val="accent6"/>
                </a:solidFill>
              </a:rPr>
              <a:t>arXiv</a:t>
            </a:r>
            <a:r>
              <a:rPr lang="en-US" sz="2000" dirty="0">
                <a:solidFill>
                  <a:schemeClr val="accent6"/>
                </a:solidFill>
              </a:rPr>
              <a:t>)</a:t>
            </a:r>
          </a:p>
          <a:p>
            <a:pPr lvl="1"/>
            <a:endParaRPr lang="en-US" sz="2000" dirty="0"/>
          </a:p>
          <a:p>
            <a:r>
              <a:rPr lang="en-US" sz="2400" b="1" dirty="0">
                <a:solidFill>
                  <a:srgbClr val="7030A0"/>
                </a:solidFill>
              </a:rPr>
              <a:t>Accuracy, coverage, and performance analysis </a:t>
            </a:r>
            <a:r>
              <a:rPr lang="en-US" sz="2400" dirty="0"/>
              <a:t>against </a:t>
            </a:r>
            <a:r>
              <a:rPr lang="en-US" sz="2400" b="1" dirty="0">
                <a:solidFill>
                  <a:srgbClr val="7030A0"/>
                </a:solidFill>
              </a:rPr>
              <a:t>HMP</a:t>
            </a:r>
            <a:r>
              <a:rPr lang="en-US" sz="2400" dirty="0"/>
              <a:t> and </a:t>
            </a:r>
            <a:r>
              <a:rPr lang="en-US" sz="2400" b="1" dirty="0">
                <a:solidFill>
                  <a:srgbClr val="7030A0"/>
                </a:solidFill>
              </a:rPr>
              <a:t>TTP</a:t>
            </a:r>
          </a:p>
          <a:p>
            <a:endParaRPr lang="en-US" sz="2400" dirty="0"/>
          </a:p>
          <a:p>
            <a:r>
              <a:rPr lang="en-US" sz="2400" dirty="0"/>
              <a:t>Understanding </a:t>
            </a:r>
            <a:r>
              <a:rPr lang="en-US" sz="2400" b="1" dirty="0">
                <a:solidFill>
                  <a:srgbClr val="0000FF"/>
                </a:solidFill>
              </a:rPr>
              <a:t>usefulness of each program feature</a:t>
            </a:r>
          </a:p>
          <a:p>
            <a:endParaRPr lang="en-US" sz="2400" dirty="0"/>
          </a:p>
          <a:p>
            <a:r>
              <a:rPr lang="en-US" sz="2400" dirty="0"/>
              <a:t>Effect on </a:t>
            </a:r>
            <a:r>
              <a:rPr lang="en-US" sz="2400" b="1" dirty="0">
                <a:solidFill>
                  <a:srgbClr val="DF4CD4"/>
                </a:solidFill>
              </a:rPr>
              <a:t>stall cycle reduction</a:t>
            </a:r>
          </a:p>
          <a:p>
            <a:endParaRPr lang="en-US" sz="2400" dirty="0"/>
          </a:p>
          <a:p>
            <a:r>
              <a:rPr lang="en-US" sz="2400" b="1" dirty="0">
                <a:solidFill>
                  <a:srgbClr val="FF797F"/>
                </a:solidFill>
              </a:rPr>
              <a:t>Performance</a:t>
            </a:r>
            <a:r>
              <a:rPr lang="en-US" sz="2400" dirty="0"/>
              <a:t> analysis on an </a:t>
            </a:r>
            <a:r>
              <a:rPr lang="en-US" sz="2400" b="1" dirty="0">
                <a:solidFill>
                  <a:srgbClr val="FF797F"/>
                </a:solidFill>
              </a:rPr>
              <a:t>eight-core</a:t>
            </a:r>
            <a:r>
              <a:rPr lang="en-US" sz="2400" dirty="0"/>
              <a:t> system</a:t>
            </a:r>
          </a:p>
          <a:p>
            <a:endParaRPr lang="en-US" sz="2400" dirty="0"/>
          </a:p>
        </p:txBody>
      </p:sp>
      <p:pic>
        <p:nvPicPr>
          <p:cNvPr id="2" name="Graphic 1" descr="Home with solid fill">
            <a:hlinkClick r:id="rId3" action="ppaction://hlinksldjump"/>
            <a:extLst>
              <a:ext uri="{FF2B5EF4-FFF2-40B4-BE49-F238E27FC236}">
                <a16:creationId xmlns:a16="http://schemas.microsoft.com/office/drawing/2014/main" id="{9E75FB86-B4DF-2BE5-FE07-F44DB68376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47753" y="5923220"/>
            <a:ext cx="706041" cy="706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285309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F86BA33-8001-97F5-DAEB-028522D60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Corbel" panose="020B0503020204020204" pitchFamily="34" charset="0"/>
              </a:rPr>
              <a:t>Initial Set of Program Features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BB26FE4F-97FA-649D-9E4D-DF83704877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32" y="1426565"/>
            <a:ext cx="7823135" cy="4004870"/>
          </a:xfrm>
          <a:prstGeom prst="rect">
            <a:avLst/>
          </a:prstGeom>
        </p:spPr>
      </p:pic>
      <p:pic>
        <p:nvPicPr>
          <p:cNvPr id="2" name="Graphic 1" descr="Home with solid fill">
            <a:hlinkClick r:id="rId3" action="ppaction://hlinksldjump"/>
            <a:extLst>
              <a:ext uri="{FF2B5EF4-FFF2-40B4-BE49-F238E27FC236}">
                <a16:creationId xmlns:a16="http://schemas.microsoft.com/office/drawing/2014/main" id="{8D49E0E3-3427-8816-848B-1CB9302B39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47753" y="5923220"/>
            <a:ext cx="706041" cy="706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655751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A2E3D32-676D-C227-524E-4216DE049B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Corbel" panose="020B0503020204020204" pitchFamily="34" charset="0"/>
              </a:rPr>
              <a:t>Selected Set of Program Features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F6C1C64-4885-E4A9-A95B-30C890C0B9F4}"/>
              </a:ext>
            </a:extLst>
          </p:cNvPr>
          <p:cNvSpPr/>
          <p:nvPr/>
        </p:nvSpPr>
        <p:spPr>
          <a:xfrm>
            <a:off x="293817" y="1456888"/>
            <a:ext cx="2569089" cy="655969"/>
          </a:xfrm>
          <a:prstGeom prst="roundRect">
            <a:avLst>
              <a:gd name="adj" fmla="val 6884"/>
            </a:avLst>
          </a:prstGeom>
          <a:solidFill>
            <a:schemeClr val="accent6">
              <a:lumMod val="20000"/>
              <a:lumOff val="80000"/>
            </a:schemeClr>
          </a:solidFill>
          <a:ln w="285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Five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features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pic>
        <p:nvPicPr>
          <p:cNvPr id="8" name="Content Placeholder 10">
            <a:extLst>
              <a:ext uri="{FF2B5EF4-FFF2-40B4-BE49-F238E27FC236}">
                <a16:creationId xmlns:a16="http://schemas.microsoft.com/office/drawing/2014/main" id="{A0EBE240-999D-7805-29F3-73AA1728CB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817" y="2365638"/>
            <a:ext cx="4174011" cy="1861540"/>
          </a:xfrm>
          <a:prstGeom prst="rect">
            <a:avLst/>
          </a:prstGeom>
        </p:spPr>
      </p:pic>
      <p:pic>
        <p:nvPicPr>
          <p:cNvPr id="9" name="Graphic 8" descr="Home with solid fill">
            <a:hlinkClick r:id="rId3" action="ppaction://hlinksldjump"/>
            <a:extLst>
              <a:ext uri="{FF2B5EF4-FFF2-40B4-BE49-F238E27FC236}">
                <a16:creationId xmlns:a16="http://schemas.microsoft.com/office/drawing/2014/main" id="{8117A878-B99D-79A7-8479-8727958EE0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47753" y="5923220"/>
            <a:ext cx="706041" cy="706041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FCC7412D-31E2-EB5D-1176-311734D92595}"/>
              </a:ext>
            </a:extLst>
          </p:cNvPr>
          <p:cNvSpPr/>
          <p:nvPr/>
        </p:nvSpPr>
        <p:spPr>
          <a:xfrm>
            <a:off x="1215340" y="3139836"/>
            <a:ext cx="1647565" cy="381965"/>
          </a:xfrm>
          <a:prstGeom prst="ellipse">
            <a:avLst/>
          </a:prstGeom>
          <a:noFill/>
          <a:ln w="28575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DF754AA-B8B4-27E0-7CAA-E1F88D8D2852}"/>
              </a:ext>
            </a:extLst>
          </p:cNvPr>
          <p:cNvSpPr/>
          <p:nvPr/>
        </p:nvSpPr>
        <p:spPr>
          <a:xfrm>
            <a:off x="2841584" y="3521801"/>
            <a:ext cx="1647565" cy="381965"/>
          </a:xfrm>
          <a:prstGeom prst="ellipse">
            <a:avLst/>
          </a:prstGeom>
          <a:noFill/>
          <a:ln w="28575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9E118B7-41B4-7D5E-16BB-FA240B16A023}"/>
              </a:ext>
            </a:extLst>
          </p:cNvPr>
          <p:cNvSpPr txBox="1"/>
          <p:nvPr/>
        </p:nvSpPr>
        <p:spPr>
          <a:xfrm>
            <a:off x="5139159" y="1200844"/>
            <a:ext cx="3711024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binary hint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that represents whether or not 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cacheblock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has been recently touched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50807668-4F0C-470A-17FE-3A60466942AF}"/>
              </a:ext>
            </a:extLst>
          </p:cNvPr>
          <p:cNvCxnSpPr/>
          <p:nvPr/>
        </p:nvCxnSpPr>
        <p:spPr>
          <a:xfrm flipV="1">
            <a:off x="2841584" y="1612900"/>
            <a:ext cx="2297575" cy="1683508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129ECE2B-9A0C-E5DB-A7EB-124A0CA2AAC5}"/>
              </a:ext>
            </a:extLst>
          </p:cNvPr>
          <p:cNvCxnSpPr>
            <a:stCxn id="11" idx="0"/>
          </p:cNvCxnSpPr>
          <p:nvPr/>
        </p:nvCxnSpPr>
        <p:spPr>
          <a:xfrm flipV="1">
            <a:off x="3665367" y="1612900"/>
            <a:ext cx="1473792" cy="1908901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7437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/>
    </p:bld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8C6FEC9-5646-9965-D3A1-92E47D318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Corbel" panose="020B0503020204020204" pitchFamily="34" charset="0"/>
              </a:rPr>
              <a:t>When A Feature Works/Does Not Work?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608ABB9C-AE67-AF10-A97E-C75AFDEB8BFF}"/>
              </a:ext>
            </a:extLst>
          </p:cNvPr>
          <p:cNvSpPr/>
          <p:nvPr/>
        </p:nvSpPr>
        <p:spPr>
          <a:xfrm>
            <a:off x="169011" y="999688"/>
            <a:ext cx="5596789" cy="655969"/>
          </a:xfrm>
          <a:prstGeom prst="roundRect">
            <a:avLst>
              <a:gd name="adj" fmla="val 6884"/>
            </a:avLst>
          </a:prstGeom>
          <a:solidFill>
            <a:schemeClr val="accent6">
              <a:lumMod val="20000"/>
              <a:lumOff val="80000"/>
            </a:schemeClr>
          </a:solidFill>
          <a:ln w="285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Trace: 462.libquantum-1343B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422F5D79-B982-082D-6762-35D6B58C63FC}"/>
              </a:ext>
            </a:extLst>
          </p:cNvPr>
          <p:cNvSpPr/>
          <p:nvPr/>
        </p:nvSpPr>
        <p:spPr>
          <a:xfrm>
            <a:off x="6178550" y="999688"/>
            <a:ext cx="2650389" cy="655969"/>
          </a:xfrm>
          <a:prstGeom prst="roundRect">
            <a:avLst>
              <a:gd name="adj" fmla="val 6884"/>
            </a:avLst>
          </a:prstGeom>
          <a:solidFill>
            <a:schemeClr val="accent6">
              <a:lumMod val="20000"/>
              <a:lumOff val="80000"/>
            </a:schemeClr>
          </a:solidFill>
          <a:ln w="285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PC: 0x401442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15CB840-E77E-C92B-C847-46F03E56DB85}"/>
              </a:ext>
            </a:extLst>
          </p:cNvPr>
          <p:cNvSpPr/>
          <p:nvPr/>
        </p:nvSpPr>
        <p:spPr>
          <a:xfrm>
            <a:off x="1253417" y="2184400"/>
            <a:ext cx="3423554" cy="4699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5798E77-EA77-D93D-D5D5-67CC4A75FF61}"/>
              </a:ext>
            </a:extLst>
          </p:cNvPr>
          <p:cNvSpPr/>
          <p:nvPr/>
        </p:nvSpPr>
        <p:spPr>
          <a:xfrm>
            <a:off x="-1959683" y="2184400"/>
            <a:ext cx="3213100" cy="4699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C0B1D84-E88A-69E9-4AF7-FDBC65483D98}"/>
              </a:ext>
            </a:extLst>
          </p:cNvPr>
          <p:cNvSpPr txBox="1"/>
          <p:nvPr/>
        </p:nvSpPr>
        <p:spPr>
          <a:xfrm>
            <a:off x="1856326" y="2735704"/>
            <a:ext cx="20072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Cacheline #42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E474420-F2F7-9801-A20C-94B0C2DB40C3}"/>
              </a:ext>
            </a:extLst>
          </p:cNvPr>
          <p:cNvSpPr txBox="1"/>
          <p:nvPr/>
        </p:nvSpPr>
        <p:spPr>
          <a:xfrm>
            <a:off x="5183726" y="2735704"/>
            <a:ext cx="19896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Cacheline #43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1311AA8-D0B9-43FE-32C6-026D3FBBBD1E}"/>
              </a:ext>
            </a:extLst>
          </p:cNvPr>
          <p:cNvSpPr txBox="1"/>
          <p:nvPr/>
        </p:nvSpPr>
        <p:spPr>
          <a:xfrm>
            <a:off x="8278529" y="2735703"/>
            <a:ext cx="4299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…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4EA6D68-296C-8C4F-4508-F5F6B2B62540}"/>
              </a:ext>
            </a:extLst>
          </p:cNvPr>
          <p:cNvSpPr txBox="1"/>
          <p:nvPr/>
        </p:nvSpPr>
        <p:spPr>
          <a:xfrm>
            <a:off x="448382" y="2735702"/>
            <a:ext cx="4299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…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A509AA2-D4E0-D55C-EE7A-2BDAE187815B}"/>
              </a:ext>
            </a:extLst>
          </p:cNvPr>
          <p:cNvSpPr/>
          <p:nvPr/>
        </p:nvSpPr>
        <p:spPr>
          <a:xfrm>
            <a:off x="4676971" y="2184400"/>
            <a:ext cx="3423554" cy="4699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D6ADCC1-E8F8-4FBD-AADD-6AE238BFFD50}"/>
              </a:ext>
            </a:extLst>
          </p:cNvPr>
          <p:cNvSpPr/>
          <p:nvPr/>
        </p:nvSpPr>
        <p:spPr>
          <a:xfrm>
            <a:off x="8100525" y="2184400"/>
            <a:ext cx="3423554" cy="4699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8D2148BE-AD21-DBA7-B735-09E91AC35D07}"/>
              </a:ext>
            </a:extLst>
          </p:cNvPr>
          <p:cNvCxnSpPr/>
          <p:nvPr/>
        </p:nvCxnSpPr>
        <p:spPr>
          <a:xfrm>
            <a:off x="2070100" y="2184400"/>
            <a:ext cx="0" cy="469900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4A1647E-3A83-89DC-09FC-021F2C9B1A6A}"/>
              </a:ext>
            </a:extLst>
          </p:cNvPr>
          <p:cNvCxnSpPr/>
          <p:nvPr/>
        </p:nvCxnSpPr>
        <p:spPr>
          <a:xfrm>
            <a:off x="2872666" y="2184400"/>
            <a:ext cx="0" cy="469900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8AE50647-5097-4FB0-CABA-40FAE64EE3DD}"/>
              </a:ext>
            </a:extLst>
          </p:cNvPr>
          <p:cNvCxnSpPr/>
          <p:nvPr/>
        </p:nvCxnSpPr>
        <p:spPr>
          <a:xfrm>
            <a:off x="3771900" y="2184400"/>
            <a:ext cx="0" cy="469900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Graphic 32" descr="Badge Tick1 with solid fill">
            <a:extLst>
              <a:ext uri="{FF2B5EF4-FFF2-40B4-BE49-F238E27FC236}">
                <a16:creationId xmlns:a16="http://schemas.microsoft.com/office/drawing/2014/main" id="{23CC6B75-DE27-29E9-A927-60D35F476F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97368" y="2247900"/>
            <a:ext cx="342900" cy="342900"/>
          </a:xfrm>
          <a:prstGeom prst="rect">
            <a:avLst/>
          </a:prstGeom>
        </p:spPr>
      </p:pic>
      <p:pic>
        <p:nvPicPr>
          <p:cNvPr id="34" name="Graphic 33" descr="Badge Tick1 with solid fill">
            <a:extLst>
              <a:ext uri="{FF2B5EF4-FFF2-40B4-BE49-F238E27FC236}">
                <a16:creationId xmlns:a16="http://schemas.microsoft.com/office/drawing/2014/main" id="{E9E243D7-A30A-F4F5-DD2B-63222AB75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99933" y="2247900"/>
            <a:ext cx="342900" cy="342900"/>
          </a:xfrm>
          <a:prstGeom prst="rect">
            <a:avLst/>
          </a:prstGeom>
        </p:spPr>
      </p:pic>
      <p:pic>
        <p:nvPicPr>
          <p:cNvPr id="35" name="Graphic 34" descr="Badge Tick1 with solid fill">
            <a:extLst>
              <a:ext uri="{FF2B5EF4-FFF2-40B4-BE49-F238E27FC236}">
                <a16:creationId xmlns:a16="http://schemas.microsoft.com/office/drawing/2014/main" id="{25CCB9D0-0F1B-ABD2-8AE2-111C4DC863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47915" y="2247900"/>
            <a:ext cx="342900" cy="342900"/>
          </a:xfrm>
          <a:prstGeom prst="rect">
            <a:avLst/>
          </a:prstGeom>
        </p:spPr>
      </p:pic>
      <p:pic>
        <p:nvPicPr>
          <p:cNvPr id="36" name="Graphic 35" descr="Badge Tick1 with solid fill">
            <a:extLst>
              <a:ext uri="{FF2B5EF4-FFF2-40B4-BE49-F238E27FC236}">
                <a16:creationId xmlns:a16="http://schemas.microsoft.com/office/drawing/2014/main" id="{2866BD88-7300-755B-FC5B-FDFA46D485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62512" y="2247900"/>
            <a:ext cx="342900" cy="342900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9A650436-81C6-C5DE-754A-39735924BB79}"/>
              </a:ext>
            </a:extLst>
          </p:cNvPr>
          <p:cNvSpPr txBox="1"/>
          <p:nvPr/>
        </p:nvSpPr>
        <p:spPr>
          <a:xfrm>
            <a:off x="237132" y="4073064"/>
            <a:ext cx="27318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sng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Without prefetcher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EC89DD5-D1B6-89A3-FCFA-52463224B330}"/>
              </a:ext>
            </a:extLst>
          </p:cNvPr>
          <p:cNvSpPr txBox="1"/>
          <p:nvPr/>
        </p:nvSpPr>
        <p:spPr>
          <a:xfrm>
            <a:off x="237132" y="4598229"/>
            <a:ext cx="41236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PC + first access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Cacheline offset + first access 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CC61768-99DC-427D-77CF-387F002790DD}"/>
              </a:ext>
            </a:extLst>
          </p:cNvPr>
          <p:cNvSpPr txBox="1"/>
          <p:nvPr/>
        </p:nvSpPr>
        <p:spPr>
          <a:xfrm>
            <a:off x="4792536" y="4100282"/>
            <a:ext cx="42611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sng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With a simple stride prefetcher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F53D2FD-1631-0110-90F9-75BB0F66556A}"/>
              </a:ext>
            </a:extLst>
          </p:cNvPr>
          <p:cNvSpPr txBox="1"/>
          <p:nvPr/>
        </p:nvSpPr>
        <p:spPr>
          <a:xfrm>
            <a:off x="4792536" y="4625447"/>
            <a:ext cx="4123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Cacheline offset + first access </a:t>
            </a:r>
          </a:p>
        </p:txBody>
      </p:sp>
      <p:pic>
        <p:nvPicPr>
          <p:cNvPr id="41" name="Graphic 40" descr="Home with solid fill">
            <a:hlinkClick r:id="rId4" action="ppaction://hlinksldjump"/>
            <a:extLst>
              <a:ext uri="{FF2B5EF4-FFF2-40B4-BE49-F238E27FC236}">
                <a16:creationId xmlns:a16="http://schemas.microsoft.com/office/drawing/2014/main" id="{93381763-5931-079F-B860-4E59BE5465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947753" y="5923220"/>
            <a:ext cx="706041" cy="706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763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3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3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3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3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3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3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3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3" grpId="0"/>
      <p:bldP spid="14" grpId="0"/>
      <p:bldP spid="15" grpId="0"/>
      <p:bldP spid="16" grpId="0"/>
      <p:bldP spid="24" grpId="0" animBg="1"/>
      <p:bldP spid="25" grpId="0" animBg="1"/>
      <p:bldP spid="37" grpId="0"/>
      <p:bldP spid="38" grpId="0"/>
      <p:bldP spid="39" grpId="0"/>
      <p:bldP spid="40" grpId="0"/>
    </p:bld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E84A80B-19C7-B045-195A-D70A987A6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Corbel" panose="020B0503020204020204" pitchFamily="34" charset="0"/>
              </a:rPr>
              <a:t>What Happens in case of a Misprediction?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CCDB652-9A12-8F5F-F7B4-B8E01EF427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Two cases of mispredictions:</a:t>
            </a:r>
          </a:p>
          <a:p>
            <a:endParaRPr lang="en-US" sz="1100" dirty="0"/>
          </a:p>
          <a:p>
            <a:r>
              <a:rPr lang="en-US" b="1" dirty="0">
                <a:solidFill>
                  <a:srgbClr val="7030A0"/>
                </a:solidFill>
              </a:rPr>
              <a:t>Predicted on-chip but actually goes off-chip</a:t>
            </a:r>
          </a:p>
          <a:p>
            <a:pPr lvl="1"/>
            <a:r>
              <a:rPr lang="en-US" dirty="0"/>
              <a:t>Loss of performance improvement opportunity</a:t>
            </a:r>
          </a:p>
          <a:p>
            <a:endParaRPr lang="en-US" dirty="0"/>
          </a:p>
          <a:p>
            <a:endParaRPr lang="en-US" dirty="0"/>
          </a:p>
          <a:p>
            <a:r>
              <a:rPr lang="en-US" b="1" dirty="0">
                <a:solidFill>
                  <a:srgbClr val="7030A0"/>
                </a:solidFill>
              </a:rPr>
              <a:t>Predicted off-chip but actually is on-chip</a:t>
            </a:r>
          </a:p>
          <a:p>
            <a:pPr lvl="1"/>
            <a:r>
              <a:rPr lang="en-US" dirty="0"/>
              <a:t>Memory controller </a:t>
            </a:r>
            <a:r>
              <a:rPr lang="en-US" dirty="0">
                <a:solidFill>
                  <a:srgbClr val="C00000"/>
                </a:solidFill>
              </a:rPr>
              <a:t>forwards the data to LLC</a:t>
            </a:r>
            <a:r>
              <a:rPr lang="en-US" dirty="0"/>
              <a:t> </a:t>
            </a:r>
            <a:r>
              <a:rPr lang="en-US" sz="2800" b="1" dirty="0">
                <a:solidFill>
                  <a:srgbClr val="000CFF"/>
                </a:solidFill>
              </a:rPr>
              <a:t>if and only if</a:t>
            </a:r>
            <a:r>
              <a:rPr lang="en-US" sz="2800" dirty="0"/>
              <a:t> </a:t>
            </a:r>
            <a:r>
              <a:rPr lang="en-US" dirty="0"/>
              <a:t>a load to the same address </a:t>
            </a:r>
            <a:r>
              <a:rPr lang="en-US" dirty="0">
                <a:solidFill>
                  <a:srgbClr val="C00000"/>
                </a:solidFill>
              </a:rPr>
              <a:t>have already missed LLC</a:t>
            </a:r>
            <a:r>
              <a:rPr lang="en-US" dirty="0"/>
              <a:t> and arrived at the memory controller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66E1065B-837E-9CA2-B974-1E4EED7C741F}"/>
              </a:ext>
            </a:extLst>
          </p:cNvPr>
          <p:cNvSpPr/>
          <p:nvPr/>
        </p:nvSpPr>
        <p:spPr>
          <a:xfrm>
            <a:off x="-228600" y="2794000"/>
            <a:ext cx="9601200" cy="635000"/>
          </a:xfrm>
          <a:prstGeom prst="roundRect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No need for misprediction detection and recovery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3ED30DAA-61C8-7478-89BE-726B7CB93717}"/>
              </a:ext>
            </a:extLst>
          </p:cNvPr>
          <p:cNvSpPr/>
          <p:nvPr/>
        </p:nvSpPr>
        <p:spPr>
          <a:xfrm>
            <a:off x="-228600" y="5575568"/>
            <a:ext cx="9601200" cy="635000"/>
          </a:xfrm>
          <a:prstGeom prst="roundRect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No need for misprediction detection and recovery</a:t>
            </a:r>
          </a:p>
        </p:txBody>
      </p:sp>
      <p:pic>
        <p:nvPicPr>
          <p:cNvPr id="9" name="Graphic 8" descr="Home with solid fill">
            <a:hlinkClick r:id="rId2" action="ppaction://hlinksldjump"/>
            <a:extLst>
              <a:ext uri="{FF2B5EF4-FFF2-40B4-BE49-F238E27FC236}">
                <a16:creationId xmlns:a16="http://schemas.microsoft.com/office/drawing/2014/main" id="{B7BEFF22-4270-F605-5784-20091C983E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84253" y="6151959"/>
            <a:ext cx="706041" cy="706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926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E33D97B-3E22-1EEA-F28F-1C4F1A14A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Performance Headroom of Off-Chip Prediction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FCE2E2EB-B073-A122-45ED-259424A0E0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141" y="936625"/>
            <a:ext cx="7971031" cy="5419725"/>
          </a:xfrm>
        </p:spPr>
      </p:pic>
    </p:spTree>
    <p:extLst>
      <p:ext uri="{BB962C8B-B14F-4D97-AF65-F5344CB8AC3E}">
        <p14:creationId xmlns:p14="http://schemas.microsoft.com/office/powerpoint/2010/main" val="1730205998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FB02341-DB8E-01D3-4916-E063F51FB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Corbel" panose="020B0503020204020204" pitchFamily="34" charset="0"/>
              </a:rPr>
              <a:t>System Parameters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4982824C-69D1-A7E1-5A5E-F69BD7E9AA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057" y="1153419"/>
            <a:ext cx="7069885" cy="4551161"/>
          </a:xfrm>
        </p:spPr>
      </p:pic>
      <p:pic>
        <p:nvPicPr>
          <p:cNvPr id="12" name="Graphic 11" descr="Home with solid fill">
            <a:hlinkClick r:id="rId3" action="ppaction://hlinksldjump"/>
            <a:extLst>
              <a:ext uri="{FF2B5EF4-FFF2-40B4-BE49-F238E27FC236}">
                <a16:creationId xmlns:a16="http://schemas.microsoft.com/office/drawing/2014/main" id="{C9DAE2B8-3FEE-0119-7C54-505566B5F4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47753" y="6019625"/>
            <a:ext cx="706041" cy="706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9402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A6D6DAC-113A-D970-5453-9B2D101C16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Predicts address </a:t>
            </a:r>
            <a:r>
              <a:rPr lang="en-US" dirty="0"/>
              <a:t>of future memory requests and </a:t>
            </a:r>
            <a:r>
              <a:rPr lang="en-US" b="1" dirty="0">
                <a:solidFill>
                  <a:srgbClr val="C00000"/>
                </a:solidFill>
              </a:rPr>
              <a:t>fetches </a:t>
            </a:r>
            <a:r>
              <a:rPr lang="en-US" dirty="0"/>
              <a:t>their data </a:t>
            </a:r>
            <a:r>
              <a:rPr lang="en-US" b="1" dirty="0">
                <a:solidFill>
                  <a:srgbClr val="C00000"/>
                </a:solidFill>
              </a:rPr>
              <a:t>before the program needs them</a:t>
            </a:r>
          </a:p>
          <a:p>
            <a:endParaRPr lang="en-US" sz="1000" dirty="0"/>
          </a:p>
          <a:p>
            <a:endParaRPr lang="en-US" dirty="0"/>
          </a:p>
          <a:p>
            <a:r>
              <a:rPr lang="en-US" dirty="0"/>
              <a:t>Typically correlates access patterns in past memory requests with program feature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sz="800" dirty="0"/>
          </a:p>
          <a:p>
            <a:pPr marL="0" indent="0">
              <a:buNone/>
            </a:pPr>
            <a:endParaRPr lang="en-US" sz="10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C404DCD-9C1C-1474-573C-76EE13A5B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12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9BB61C1-86B7-BC82-B874-206E226D05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Hardware Data Prefetcher?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C2E49E-AFFC-AB54-A905-FB5F405D6EEB}"/>
              </a:ext>
            </a:extLst>
          </p:cNvPr>
          <p:cNvSpPr txBox="1"/>
          <p:nvPr/>
        </p:nvSpPr>
        <p:spPr>
          <a:xfrm>
            <a:off x="2071732" y="3390705"/>
            <a:ext cx="49523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Program feature </a:t>
            </a:r>
            <a:r>
              <a:rPr lang="en-US" sz="2400" b="1" dirty="0">
                <a:sym typeface="Wingdings" pitchFamily="2" charset="2"/>
              </a:rPr>
              <a:t> access pattern</a:t>
            </a:r>
            <a:endParaRPr lang="en-US" sz="240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695C531-87DF-0BAC-8F37-F2E75B2D6258}"/>
              </a:ext>
            </a:extLst>
          </p:cNvPr>
          <p:cNvSpPr txBox="1"/>
          <p:nvPr/>
        </p:nvSpPr>
        <p:spPr>
          <a:xfrm>
            <a:off x="414324" y="4506610"/>
            <a:ext cx="8315353" cy="755809"/>
          </a:xfrm>
          <a:prstGeom prst="roundRect">
            <a:avLst>
              <a:gd name="adj" fmla="val 11811"/>
            </a:avLst>
          </a:prstGeom>
          <a:solidFill>
            <a:srgbClr val="E5F3DF"/>
          </a:solidFill>
          <a:ln w="28575">
            <a:solidFill>
              <a:srgbClr val="11813C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When the </a:t>
            </a:r>
            <a:r>
              <a:rPr lang="en-US" sz="2000" b="1" dirty="0">
                <a:solidFill>
                  <a:srgbClr val="1658FF"/>
                </a:solidFill>
              </a:rPr>
              <a:t>program feature repeats</a:t>
            </a:r>
            <a:r>
              <a:rPr lang="en-US" sz="2000" dirty="0"/>
              <a:t>, the prefetcher anticipates </a:t>
            </a:r>
          </a:p>
          <a:p>
            <a:pPr algn="ctr"/>
            <a:r>
              <a:rPr lang="en-US" sz="2000" dirty="0"/>
              <a:t>the </a:t>
            </a:r>
            <a:r>
              <a:rPr lang="en-US" sz="2000" b="1" dirty="0">
                <a:solidFill>
                  <a:srgbClr val="1658FF"/>
                </a:solidFill>
              </a:rPr>
              <a:t>repetition of the same access pattern </a:t>
            </a:r>
            <a:r>
              <a:rPr lang="en-US" sz="2000" dirty="0"/>
              <a:t>and predicts future addresses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4C24EC0E-6909-9D02-EA19-D7C63F7E4F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1176" t="8787" r="9911" b="20226"/>
          <a:stretch>
            <a:fillRect/>
          </a:stretch>
        </p:blipFill>
        <p:spPr>
          <a:xfrm>
            <a:off x="189557" y="4141485"/>
            <a:ext cx="505130" cy="559680"/>
          </a:xfrm>
          <a:prstGeom prst="rect">
            <a:avLst/>
          </a:prstGeom>
        </p:spPr>
      </p:pic>
      <p:sp>
        <p:nvSpPr>
          <p:cNvPr id="5" name="Notched Right Arrow 4">
            <a:extLst>
              <a:ext uri="{FF2B5EF4-FFF2-40B4-BE49-F238E27FC236}">
                <a16:creationId xmlns:a16="http://schemas.microsoft.com/office/drawing/2014/main" id="{328497CB-F041-C3D8-5AA7-3BC884E97999}"/>
              </a:ext>
            </a:extLst>
          </p:cNvPr>
          <p:cNvSpPr/>
          <p:nvPr/>
        </p:nvSpPr>
        <p:spPr>
          <a:xfrm>
            <a:off x="4867708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Athena [under </a:t>
            </a:r>
            <a:r>
              <a:rPr lang="en-US" sz="800"/>
              <a:t>review]</a:t>
            </a:r>
            <a:endParaRPr lang="en-US" sz="800" dirty="0"/>
          </a:p>
        </p:txBody>
      </p:sp>
      <p:sp>
        <p:nvSpPr>
          <p:cNvPr id="7" name="Notched Right Arrow 6">
            <a:extLst>
              <a:ext uri="{FF2B5EF4-FFF2-40B4-BE49-F238E27FC236}">
                <a16:creationId xmlns:a16="http://schemas.microsoft.com/office/drawing/2014/main" id="{19627072-2799-AFAA-CBF6-FA0A65B58D81}"/>
              </a:ext>
            </a:extLst>
          </p:cNvPr>
          <p:cNvSpPr/>
          <p:nvPr/>
        </p:nvSpPr>
        <p:spPr>
          <a:xfrm>
            <a:off x="2109994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6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/>
              <a:t>Pythia [MICRO’21]</a:t>
            </a:r>
          </a:p>
        </p:txBody>
      </p:sp>
      <p:sp>
        <p:nvSpPr>
          <p:cNvPr id="8" name="Notched Right Arrow 7">
            <a:extLst>
              <a:ext uri="{FF2B5EF4-FFF2-40B4-BE49-F238E27FC236}">
                <a16:creationId xmlns:a16="http://schemas.microsoft.com/office/drawing/2014/main" id="{8D3A70E8-A861-E620-E9E1-FB9C5262CF3C}"/>
              </a:ext>
            </a:extLst>
          </p:cNvPr>
          <p:cNvSpPr/>
          <p:nvPr/>
        </p:nvSpPr>
        <p:spPr>
          <a:xfrm>
            <a:off x="3488851" y="6611706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Hermes [MICRO’22]</a:t>
            </a:r>
          </a:p>
        </p:txBody>
      </p:sp>
      <p:sp>
        <p:nvSpPr>
          <p:cNvPr id="9" name="Notched Right Arrow 8">
            <a:extLst>
              <a:ext uri="{FF2B5EF4-FFF2-40B4-BE49-F238E27FC236}">
                <a16:creationId xmlns:a16="http://schemas.microsoft.com/office/drawing/2014/main" id="{463D1ABE-16BD-8781-3422-74D4C0596B80}"/>
              </a:ext>
            </a:extLst>
          </p:cNvPr>
          <p:cNvSpPr/>
          <p:nvPr/>
        </p:nvSpPr>
        <p:spPr>
          <a:xfrm>
            <a:off x="6246565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Constable [</a:t>
            </a:r>
            <a:r>
              <a:rPr lang="en-US" sz="800"/>
              <a:t>ISCA’24]</a:t>
            </a:r>
            <a:endParaRPr lang="en-US" sz="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F08E738-8414-6607-635F-70E4CD27E3F0}"/>
              </a:ext>
            </a:extLst>
          </p:cNvPr>
          <p:cNvSpPr txBox="1"/>
          <p:nvPr/>
        </p:nvSpPr>
        <p:spPr>
          <a:xfrm>
            <a:off x="2500132" y="3752045"/>
            <a:ext cx="15690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(e.g., load PC)</a:t>
            </a:r>
          </a:p>
        </p:txBody>
      </p:sp>
    </p:spTree>
    <p:extLst>
      <p:ext uri="{BB962C8B-B14F-4D97-AF65-F5344CB8AC3E}">
        <p14:creationId xmlns:p14="http://schemas.microsoft.com/office/powerpoint/2010/main" val="69770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 animBg="1"/>
      <p:bldP spid="10" grpId="0"/>
    </p:bld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EC11201-358E-3439-0E51-DBA042A2C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Corbel" panose="020B0503020204020204" pitchFamily="34" charset="0"/>
              </a:rPr>
              <a:t>Evaluated Workloads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2D040A2-E488-C2C1-882F-B134485BD8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75" y="2075909"/>
            <a:ext cx="8894763" cy="3141157"/>
          </a:xfrm>
        </p:spPr>
      </p:pic>
      <p:pic>
        <p:nvPicPr>
          <p:cNvPr id="8" name="Graphic 7" descr="Home with solid fill">
            <a:hlinkClick r:id="rId3" action="ppaction://hlinksldjump"/>
            <a:extLst>
              <a:ext uri="{FF2B5EF4-FFF2-40B4-BE49-F238E27FC236}">
                <a16:creationId xmlns:a16="http://schemas.microsoft.com/office/drawing/2014/main" id="{CCA70C85-3E07-60CA-7417-F76ACD4252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47753" y="6019625"/>
            <a:ext cx="706041" cy="706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31128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25C6793-B172-BF63-BEB2-F29E2C2624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>
                <a:latin typeface="Corbel" panose="020B0503020204020204" pitchFamily="34" charset="0"/>
              </a:rPr>
              <a:t>Observation: </a:t>
            </a:r>
            <a:r>
              <a:rPr lang="en-US" sz="3000" dirty="0">
                <a:solidFill>
                  <a:srgbClr val="C00000"/>
                </a:solidFill>
                <a:latin typeface="Corbel" panose="020B0503020204020204" pitchFamily="34" charset="0"/>
              </a:rPr>
              <a:t>Not All Off-Chip Loads are Prefetched</a:t>
            </a:r>
          </a:p>
        </p:txBody>
      </p:sp>
      <p:graphicFrame>
        <p:nvGraphicFramePr>
          <p:cNvPr id="16" name="Content Placeholder 15">
            <a:extLst>
              <a:ext uri="{FF2B5EF4-FFF2-40B4-BE49-F238E27FC236}">
                <a16:creationId xmlns:a16="http://schemas.microsoft.com/office/drawing/2014/main" id="{A55A5AAE-547F-B53E-C144-C41296C1E2D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24618" y="905780"/>
          <a:ext cx="8894763" cy="5419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CCC3E01C-0982-DCE8-E580-A1D81FC350BA}"/>
              </a:ext>
            </a:extLst>
          </p:cNvPr>
          <p:cNvCxnSpPr>
            <a:cxnSpLocks/>
          </p:cNvCxnSpPr>
          <p:nvPr/>
        </p:nvCxnSpPr>
        <p:spPr>
          <a:xfrm flipH="1">
            <a:off x="7965650" y="2623940"/>
            <a:ext cx="9427" cy="1533281"/>
          </a:xfrm>
          <a:prstGeom prst="straightConnector1">
            <a:avLst/>
          </a:prstGeom>
          <a:ln w="38100"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9532C183-5080-9B1E-951D-9A8CD36E688C}"/>
              </a:ext>
            </a:extLst>
          </p:cNvPr>
          <p:cNvSpPr txBox="1"/>
          <p:nvPr/>
        </p:nvSpPr>
        <p:spPr>
          <a:xfrm>
            <a:off x="7594202" y="2115140"/>
            <a:ext cx="7428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50%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D73A3AA-4CBA-15E7-F19C-9162DCC9C064}"/>
              </a:ext>
            </a:extLst>
          </p:cNvPr>
          <p:cNvSpPr/>
          <p:nvPr/>
        </p:nvSpPr>
        <p:spPr>
          <a:xfrm>
            <a:off x="124618" y="905780"/>
            <a:ext cx="6983192" cy="5023680"/>
          </a:xfrm>
          <a:prstGeom prst="rect">
            <a:avLst/>
          </a:prstGeom>
          <a:solidFill>
            <a:srgbClr val="FFFFFF">
              <a:alpha val="6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189C14E6-CA0C-D5F3-92A1-C6A8328454F6}"/>
              </a:ext>
            </a:extLst>
          </p:cNvPr>
          <p:cNvSpPr/>
          <p:nvPr/>
        </p:nvSpPr>
        <p:spPr>
          <a:xfrm>
            <a:off x="169011" y="6029619"/>
            <a:ext cx="8748745" cy="638908"/>
          </a:xfrm>
          <a:prstGeom prst="roundRect">
            <a:avLst>
              <a:gd name="adj" fmla="val 6884"/>
            </a:avLst>
          </a:prstGeom>
          <a:solidFill>
            <a:schemeClr val="accent1"/>
          </a:solidFill>
          <a:ln w="28575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Nearly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50%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of the loads are still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not prefetched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9F32D10-45F9-4EF9-4E4F-094D9726FD5D}"/>
              </a:ext>
            </a:extLst>
          </p:cNvPr>
          <p:cNvSpPr txBox="1"/>
          <p:nvPr/>
        </p:nvSpPr>
        <p:spPr>
          <a:xfrm>
            <a:off x="169011" y="5521787"/>
            <a:ext cx="5916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1270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glow rad="228600">
                    <a:srgbClr val="ED7D31">
                      <a:satMod val="175000"/>
                      <a:alpha val="40000"/>
                    </a:srgbClr>
                  </a:glow>
                </a:effectLst>
                <a:uLnTx/>
                <a:uFillTx/>
                <a:latin typeface="Lato Black" panose="020F0502020204030203" pitchFamily="34" charset="77"/>
                <a:ea typeface="+mn-ea"/>
                <a:cs typeface="+mn-cs"/>
              </a:rPr>
              <a:t>1</a:t>
            </a:r>
            <a:endParaRPr kumimoji="0" lang="en-US" sz="5400" b="1" i="0" u="none" strike="noStrike" kern="1200" cap="none" spc="0" normalizeH="0" baseline="0" noProof="0" dirty="0">
              <a:ln w="12700">
                <a:solidFill>
                  <a:srgbClr val="FF0000"/>
                </a:solidFill>
              </a:ln>
              <a:solidFill>
                <a:srgbClr val="FFFF00"/>
              </a:solidFill>
              <a:effectLst>
                <a:glow rad="228600">
                  <a:srgbClr val="ED7D31">
                    <a:satMod val="175000"/>
                    <a:alpha val="40000"/>
                  </a:srgbClr>
                </a:glow>
              </a:effectLst>
              <a:uLnTx/>
              <a:uFillTx/>
              <a:latin typeface="Lato Black" panose="020F0502020204030203" pitchFamily="34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2733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6" grpId="0">
        <p:bldAsOne/>
      </p:bldGraphic>
      <p:bldP spid="12" grpId="0"/>
      <p:bldP spid="19" grpId="0" animBg="1"/>
      <p:bldP spid="13" grpId="0" animBg="1"/>
      <p:bldP spid="21" grpId="0"/>
    </p:bld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25C6793-B172-BF63-BEB2-F29E2C2624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>
                <a:latin typeface="Corbel" panose="020B0503020204020204" pitchFamily="34" charset="0"/>
              </a:rPr>
              <a:t>Observation: </a:t>
            </a:r>
            <a:r>
              <a:rPr lang="en-US" sz="3000" dirty="0">
                <a:solidFill>
                  <a:srgbClr val="C00000"/>
                </a:solidFill>
                <a:latin typeface="Corbel" panose="020B0503020204020204" pitchFamily="34" charset="0"/>
              </a:rPr>
              <a:t>Not All Off-Chip Loads are Prefetched</a:t>
            </a:r>
          </a:p>
        </p:txBody>
      </p:sp>
      <p:graphicFrame>
        <p:nvGraphicFramePr>
          <p:cNvPr id="16" name="Content Placeholder 15">
            <a:extLst>
              <a:ext uri="{FF2B5EF4-FFF2-40B4-BE49-F238E27FC236}">
                <a16:creationId xmlns:a16="http://schemas.microsoft.com/office/drawing/2014/main" id="{A55A5AAE-547F-B53E-C144-C41296C1E2D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24618" y="905780"/>
          <a:ext cx="8894763" cy="5419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5" name="Oval 14">
            <a:extLst>
              <a:ext uri="{FF2B5EF4-FFF2-40B4-BE49-F238E27FC236}">
                <a16:creationId xmlns:a16="http://schemas.microsoft.com/office/drawing/2014/main" id="{F9BD204E-2DB0-523E-5367-F597D94795CE}"/>
              </a:ext>
            </a:extLst>
          </p:cNvPr>
          <p:cNvSpPr/>
          <p:nvPr/>
        </p:nvSpPr>
        <p:spPr>
          <a:xfrm>
            <a:off x="7814821" y="2950590"/>
            <a:ext cx="301658" cy="125376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D73A3AA-4CBA-15E7-F19C-9162DCC9C064}"/>
              </a:ext>
            </a:extLst>
          </p:cNvPr>
          <p:cNvSpPr/>
          <p:nvPr/>
        </p:nvSpPr>
        <p:spPr>
          <a:xfrm>
            <a:off x="124618" y="905780"/>
            <a:ext cx="6983192" cy="5023680"/>
          </a:xfrm>
          <a:prstGeom prst="rect">
            <a:avLst/>
          </a:prstGeom>
          <a:solidFill>
            <a:srgbClr val="FFFFFF">
              <a:alpha val="6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07943FBE-C9F9-833E-4FBC-66D5AA4406F9}"/>
              </a:ext>
            </a:extLst>
          </p:cNvPr>
          <p:cNvSpPr/>
          <p:nvPr/>
        </p:nvSpPr>
        <p:spPr>
          <a:xfrm>
            <a:off x="197626" y="6006051"/>
            <a:ext cx="8748745" cy="638908"/>
          </a:xfrm>
          <a:prstGeom prst="roundRect">
            <a:avLst>
              <a:gd name="adj" fmla="val 6884"/>
            </a:avLst>
          </a:prstGeom>
          <a:solidFill>
            <a:schemeClr val="accent1"/>
          </a:solidFill>
          <a:ln w="28575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70%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of these off-chip loads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blocks ROB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A2475FD-638A-F564-16CB-FEBBDC3F526F}"/>
              </a:ext>
            </a:extLst>
          </p:cNvPr>
          <p:cNvSpPr txBox="1"/>
          <p:nvPr/>
        </p:nvSpPr>
        <p:spPr>
          <a:xfrm>
            <a:off x="169011" y="5521787"/>
            <a:ext cx="5916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1270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glow rad="228600">
                    <a:srgbClr val="ED7D31">
                      <a:satMod val="175000"/>
                      <a:alpha val="40000"/>
                    </a:srgbClr>
                  </a:glow>
                </a:effectLst>
                <a:uLnTx/>
                <a:uFillTx/>
                <a:latin typeface="Lato Black" panose="020F0502020204030203" pitchFamily="34" charset="77"/>
                <a:ea typeface="+mn-ea"/>
                <a:cs typeface="+mn-cs"/>
              </a:rPr>
              <a:t>2</a:t>
            </a:r>
            <a:endParaRPr kumimoji="0" lang="en-US" sz="5400" b="1" i="0" u="none" strike="noStrike" kern="1200" cap="none" spc="0" normalizeH="0" baseline="0" noProof="0" dirty="0">
              <a:ln w="12700">
                <a:solidFill>
                  <a:srgbClr val="FF0000"/>
                </a:solidFill>
              </a:ln>
              <a:solidFill>
                <a:srgbClr val="FFFF00"/>
              </a:solidFill>
              <a:effectLst>
                <a:glow rad="228600">
                  <a:srgbClr val="ED7D31">
                    <a:satMod val="175000"/>
                    <a:alpha val="40000"/>
                  </a:srgbClr>
                </a:glow>
              </a:effectLst>
              <a:uLnTx/>
              <a:uFillTx/>
              <a:latin typeface="Lato Black" panose="020F0502020204030203" pitchFamily="34" charset="77"/>
              <a:ea typeface="+mn-ea"/>
              <a:cs typeface="+mn-cs"/>
            </a:endParaRPr>
          </a:p>
        </p:txBody>
      </p:sp>
      <p:pic>
        <p:nvPicPr>
          <p:cNvPr id="3" name="Graphic 2" descr="Home with solid fill">
            <a:hlinkClick r:id="rId3" action="ppaction://hlinksldjump"/>
            <a:extLst>
              <a:ext uri="{FF2B5EF4-FFF2-40B4-BE49-F238E27FC236}">
                <a16:creationId xmlns:a16="http://schemas.microsoft.com/office/drawing/2014/main" id="{BE5D107F-7ECC-47D4-F69A-2B5D30DBC2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116479" y="6249166"/>
            <a:ext cx="591670" cy="59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913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4" grpId="0" animBg="1"/>
      <p:bldP spid="2" grpId="0"/>
    </p:bld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28B0D84-E4C4-545B-E17C-17BA23D903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900" dirty="0">
                <a:latin typeface="Corbel" panose="020B0503020204020204" pitchFamily="34" charset="0"/>
              </a:rPr>
              <a:t>Observation: With Large Cache Comes Longer Latency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32595BD-36D5-D763-217C-84DDA7C654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Corbel" panose="020B0503020204020204" pitchFamily="34" charset="0"/>
              </a:rPr>
              <a:t>On-chip cache access latency significantly contributes to the latency of an off-chip load 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D173EB3A-7647-1135-AA11-001F91522059}"/>
              </a:ext>
            </a:extLst>
          </p:cNvPr>
          <p:cNvGraphicFramePr>
            <a:graphicFrameLocks noGrp="1"/>
          </p:cNvGraphicFramePr>
          <p:nvPr/>
        </p:nvGraphicFramePr>
        <p:xfrm>
          <a:off x="169011" y="1774497"/>
          <a:ext cx="8534660" cy="43529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C632CD46-2582-B809-48E5-D36A24D59734}"/>
              </a:ext>
            </a:extLst>
          </p:cNvPr>
          <p:cNvSpPr/>
          <p:nvPr/>
        </p:nvSpPr>
        <p:spPr>
          <a:xfrm>
            <a:off x="2036190" y="4458878"/>
            <a:ext cx="509047" cy="1187778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73A68DC-CF8E-DA57-1267-F02832F6355B}"/>
              </a:ext>
            </a:extLst>
          </p:cNvPr>
          <p:cNvSpPr/>
          <p:nvPr/>
        </p:nvSpPr>
        <p:spPr>
          <a:xfrm>
            <a:off x="3179799" y="4362817"/>
            <a:ext cx="509047" cy="129326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8B01444-8503-2086-973F-918F76CA3D41}"/>
              </a:ext>
            </a:extLst>
          </p:cNvPr>
          <p:cNvSpPr/>
          <p:nvPr/>
        </p:nvSpPr>
        <p:spPr>
          <a:xfrm>
            <a:off x="4319750" y="4535731"/>
            <a:ext cx="509047" cy="1120352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1A07123-D076-CCEC-318A-20EAE998D208}"/>
              </a:ext>
            </a:extLst>
          </p:cNvPr>
          <p:cNvSpPr/>
          <p:nvPr/>
        </p:nvSpPr>
        <p:spPr>
          <a:xfrm>
            <a:off x="5455156" y="4391025"/>
            <a:ext cx="509047" cy="1260614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F3D2AA0-8EA0-F648-7649-8D9CD9B1BF2F}"/>
              </a:ext>
            </a:extLst>
          </p:cNvPr>
          <p:cNvSpPr/>
          <p:nvPr/>
        </p:nvSpPr>
        <p:spPr>
          <a:xfrm>
            <a:off x="6601940" y="4508402"/>
            <a:ext cx="509047" cy="1147681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4735D8C-63E9-4DA7-4B1B-140F5BFD15C8}"/>
              </a:ext>
            </a:extLst>
          </p:cNvPr>
          <p:cNvSpPr/>
          <p:nvPr/>
        </p:nvSpPr>
        <p:spPr>
          <a:xfrm>
            <a:off x="7730513" y="4450680"/>
            <a:ext cx="509047" cy="1199165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B27E146-D2BA-2503-BF2A-6CE9C5571B5D}"/>
              </a:ext>
            </a:extLst>
          </p:cNvPr>
          <p:cNvSpPr/>
          <p:nvPr/>
        </p:nvSpPr>
        <p:spPr>
          <a:xfrm>
            <a:off x="7570256" y="2190503"/>
            <a:ext cx="829559" cy="4336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DA48C24-AB79-2208-DE11-176FBF9CF33D}"/>
              </a:ext>
            </a:extLst>
          </p:cNvPr>
          <p:cNvSpPr txBox="1"/>
          <p:nvPr/>
        </p:nvSpPr>
        <p:spPr>
          <a:xfrm>
            <a:off x="7730513" y="4759722"/>
            <a:ext cx="5164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legreya Sans" pitchFamily="2" charset="0"/>
                <a:ea typeface="+mn-ea"/>
                <a:cs typeface="+mn-cs"/>
              </a:rPr>
              <a:t>58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73CE629-264D-B223-40AB-460FE66C7DC9}"/>
              </a:ext>
            </a:extLst>
          </p:cNvPr>
          <p:cNvSpPr txBox="1"/>
          <p:nvPr/>
        </p:nvSpPr>
        <p:spPr>
          <a:xfrm>
            <a:off x="2187018" y="1952937"/>
            <a:ext cx="3895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On-chip cache hierarchy access latency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3670D4F-7506-01A1-620A-CBDC60886437}"/>
              </a:ext>
            </a:extLst>
          </p:cNvPr>
          <p:cNvSpPr/>
          <p:nvPr/>
        </p:nvSpPr>
        <p:spPr>
          <a:xfrm>
            <a:off x="1955801" y="2005627"/>
            <a:ext cx="263951" cy="263951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9959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/>
      <p:bldP spid="16" grpId="0"/>
      <p:bldP spid="17" grpId="0" animBg="1"/>
    </p:bld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28B0D84-E4C4-545B-E17C-17BA23D903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900" dirty="0">
                <a:latin typeface="Corbel" panose="020B0503020204020204" pitchFamily="34" charset="0"/>
              </a:rPr>
              <a:t>Observation: With Large Cache Comes Longer Latency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32595BD-36D5-D763-217C-84DDA7C654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Corbel" panose="020B0503020204020204" pitchFamily="34" charset="0"/>
              </a:rPr>
              <a:t>On-chip cache access latency significantly contributes to the latency of an off-chip load 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D173EB3A-7647-1135-AA11-001F91522059}"/>
              </a:ext>
            </a:extLst>
          </p:cNvPr>
          <p:cNvGraphicFramePr>
            <a:graphicFrameLocks noGrp="1"/>
          </p:cNvGraphicFramePr>
          <p:nvPr/>
        </p:nvGraphicFramePr>
        <p:xfrm>
          <a:off x="169011" y="1774497"/>
          <a:ext cx="8534660" cy="43529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C632CD46-2582-B809-48E5-D36A24D59734}"/>
              </a:ext>
            </a:extLst>
          </p:cNvPr>
          <p:cNvSpPr/>
          <p:nvPr/>
        </p:nvSpPr>
        <p:spPr>
          <a:xfrm>
            <a:off x="2036190" y="4458878"/>
            <a:ext cx="509047" cy="1187778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73A68DC-CF8E-DA57-1267-F02832F6355B}"/>
              </a:ext>
            </a:extLst>
          </p:cNvPr>
          <p:cNvSpPr/>
          <p:nvPr/>
        </p:nvSpPr>
        <p:spPr>
          <a:xfrm>
            <a:off x="3179799" y="4362817"/>
            <a:ext cx="509047" cy="129326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8B01444-8503-2086-973F-918F76CA3D41}"/>
              </a:ext>
            </a:extLst>
          </p:cNvPr>
          <p:cNvSpPr/>
          <p:nvPr/>
        </p:nvSpPr>
        <p:spPr>
          <a:xfrm>
            <a:off x="4319750" y="4535731"/>
            <a:ext cx="509047" cy="1120352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1A07123-D076-CCEC-318A-20EAE998D208}"/>
              </a:ext>
            </a:extLst>
          </p:cNvPr>
          <p:cNvSpPr/>
          <p:nvPr/>
        </p:nvSpPr>
        <p:spPr>
          <a:xfrm>
            <a:off x="5455156" y="4391025"/>
            <a:ext cx="509047" cy="1260614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F3D2AA0-8EA0-F648-7649-8D9CD9B1BF2F}"/>
              </a:ext>
            </a:extLst>
          </p:cNvPr>
          <p:cNvSpPr/>
          <p:nvPr/>
        </p:nvSpPr>
        <p:spPr>
          <a:xfrm>
            <a:off x="6601940" y="4508402"/>
            <a:ext cx="509047" cy="1147681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4735D8C-63E9-4DA7-4B1B-140F5BFD15C8}"/>
              </a:ext>
            </a:extLst>
          </p:cNvPr>
          <p:cNvSpPr/>
          <p:nvPr/>
        </p:nvSpPr>
        <p:spPr>
          <a:xfrm>
            <a:off x="7730513" y="4450680"/>
            <a:ext cx="509047" cy="1199165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B27E146-D2BA-2503-BF2A-6CE9C5571B5D}"/>
              </a:ext>
            </a:extLst>
          </p:cNvPr>
          <p:cNvSpPr/>
          <p:nvPr/>
        </p:nvSpPr>
        <p:spPr>
          <a:xfrm>
            <a:off x="7570256" y="2190503"/>
            <a:ext cx="829559" cy="4336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DA48C24-AB79-2208-DE11-176FBF9CF33D}"/>
              </a:ext>
            </a:extLst>
          </p:cNvPr>
          <p:cNvSpPr txBox="1"/>
          <p:nvPr/>
        </p:nvSpPr>
        <p:spPr>
          <a:xfrm>
            <a:off x="7730513" y="4759722"/>
            <a:ext cx="5164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legreya Sans" pitchFamily="2" charset="0"/>
                <a:ea typeface="+mn-ea"/>
                <a:cs typeface="+mn-cs"/>
              </a:rPr>
              <a:t>58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73CE629-264D-B223-40AB-460FE66C7DC9}"/>
              </a:ext>
            </a:extLst>
          </p:cNvPr>
          <p:cNvSpPr txBox="1"/>
          <p:nvPr/>
        </p:nvSpPr>
        <p:spPr>
          <a:xfrm>
            <a:off x="2187018" y="1952937"/>
            <a:ext cx="3895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On-chip cache hierarchy access latency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3670D4F-7506-01A1-620A-CBDC60886437}"/>
              </a:ext>
            </a:extLst>
          </p:cNvPr>
          <p:cNvSpPr/>
          <p:nvPr/>
        </p:nvSpPr>
        <p:spPr>
          <a:xfrm>
            <a:off x="1955801" y="2005627"/>
            <a:ext cx="263951" cy="263951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1124583-D23B-ED92-5A0B-2C757D57EB25}"/>
              </a:ext>
            </a:extLst>
          </p:cNvPr>
          <p:cNvSpPr/>
          <p:nvPr/>
        </p:nvSpPr>
        <p:spPr>
          <a:xfrm>
            <a:off x="124618" y="905779"/>
            <a:ext cx="8717724" cy="5449935"/>
          </a:xfrm>
          <a:prstGeom prst="rect">
            <a:avLst/>
          </a:prstGeom>
          <a:solidFill>
            <a:srgbClr val="FFFFFF">
              <a:alpha val="6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1509A130-94C5-708F-FC05-D47310C304B4}"/>
              </a:ext>
            </a:extLst>
          </p:cNvPr>
          <p:cNvSpPr/>
          <p:nvPr/>
        </p:nvSpPr>
        <p:spPr>
          <a:xfrm>
            <a:off x="169011" y="2916140"/>
            <a:ext cx="8748745" cy="1199165"/>
          </a:xfrm>
          <a:prstGeom prst="roundRect">
            <a:avLst>
              <a:gd name="adj" fmla="val 6884"/>
            </a:avLst>
          </a:prstGeom>
          <a:solidFill>
            <a:schemeClr val="accent1"/>
          </a:solidFill>
          <a:ln w="28575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40%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of stall cycles caused by an off-chip load can be eliminated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by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removing on-chip cache access latency from its critical path </a:t>
            </a:r>
          </a:p>
        </p:txBody>
      </p:sp>
      <p:pic>
        <p:nvPicPr>
          <p:cNvPr id="4" name="Graphic 3" descr="Home with solid fill">
            <a:hlinkClick r:id="rId3" action="ppaction://hlinksldjump"/>
            <a:extLst>
              <a:ext uri="{FF2B5EF4-FFF2-40B4-BE49-F238E27FC236}">
                <a16:creationId xmlns:a16="http://schemas.microsoft.com/office/drawing/2014/main" id="{28AA75F3-5F0E-485D-7B33-61BF7FD7B2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103980" y="6166963"/>
            <a:ext cx="591670" cy="59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662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7F4D8AA-BE46-6A0E-1A78-43EC2E1E2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Corbel" panose="020B0503020204020204" pitchFamily="34" charset="0"/>
              </a:rPr>
              <a:t>What Fraction of Load Requests Goes Off-Chip?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782FBB3-28BE-8C3E-E606-616967CA82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75" y="2186101"/>
            <a:ext cx="8894763" cy="2920772"/>
          </a:xfrm>
        </p:spPr>
      </p:pic>
    </p:spTree>
    <p:extLst>
      <p:ext uri="{BB962C8B-B14F-4D97-AF65-F5344CB8AC3E}">
        <p14:creationId xmlns:p14="http://schemas.microsoft.com/office/powerpoint/2010/main" val="4146448973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FC74C1-9A5A-76AB-9A2C-2C87DECD4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Corbel" panose="020B0503020204020204" pitchFamily="34" charset="0"/>
              </a:rPr>
              <a:t>Off-Chip Prediction Quality: </a:t>
            </a:r>
            <a:r>
              <a:rPr lang="en-US" sz="2800" i="1" dirty="0">
                <a:latin typeface="Corbel" panose="020B0503020204020204" pitchFamily="34" charset="0"/>
              </a:rPr>
              <a:t>Defining Metrics</a:t>
            </a:r>
            <a:endParaRPr lang="en-US" sz="3600" i="1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2FA9CDF-F79C-5ECE-F5CC-4A8F114DF32C}"/>
              </a:ext>
            </a:extLst>
          </p:cNvPr>
          <p:cNvSpPr/>
          <p:nvPr/>
        </p:nvSpPr>
        <p:spPr>
          <a:xfrm>
            <a:off x="2668214" y="2159912"/>
            <a:ext cx="2255916" cy="2255916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A542641-63B5-9B8F-AA4B-C0636C7CE490}"/>
              </a:ext>
            </a:extLst>
          </p:cNvPr>
          <p:cNvSpPr/>
          <p:nvPr/>
        </p:nvSpPr>
        <p:spPr>
          <a:xfrm>
            <a:off x="4060939" y="2159912"/>
            <a:ext cx="2255916" cy="2255916"/>
          </a:xfrm>
          <a:prstGeom prst="ellipse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6B23CC02-A4B2-E835-16D3-3E928D42879B}"/>
              </a:ext>
            </a:extLst>
          </p:cNvPr>
          <p:cNvSpPr/>
          <p:nvPr/>
        </p:nvSpPr>
        <p:spPr>
          <a:xfrm>
            <a:off x="4060939" y="2401687"/>
            <a:ext cx="863191" cy="1772366"/>
          </a:xfrm>
          <a:custGeom>
            <a:avLst/>
            <a:gdLst>
              <a:gd name="connsiteX0" fmla="*/ 431596 w 863191"/>
              <a:gd name="connsiteY0" fmla="*/ 0 h 1772366"/>
              <a:gd name="connsiteX1" fmla="*/ 452719 w 863191"/>
              <a:gd name="connsiteY1" fmla="*/ 15796 h 1772366"/>
              <a:gd name="connsiteX2" fmla="*/ 863191 w 863191"/>
              <a:gd name="connsiteY2" fmla="*/ 886183 h 1772366"/>
              <a:gd name="connsiteX3" fmla="*/ 452719 w 863191"/>
              <a:gd name="connsiteY3" fmla="*/ 1756570 h 1772366"/>
              <a:gd name="connsiteX4" fmla="*/ 431596 w 863191"/>
              <a:gd name="connsiteY4" fmla="*/ 1772366 h 1772366"/>
              <a:gd name="connsiteX5" fmla="*/ 410472 w 863191"/>
              <a:gd name="connsiteY5" fmla="*/ 1756570 h 1772366"/>
              <a:gd name="connsiteX6" fmla="*/ 0 w 863191"/>
              <a:gd name="connsiteY6" fmla="*/ 886183 h 1772366"/>
              <a:gd name="connsiteX7" fmla="*/ 410472 w 863191"/>
              <a:gd name="connsiteY7" fmla="*/ 15796 h 1772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3191" h="1772366">
                <a:moveTo>
                  <a:pt x="431596" y="0"/>
                </a:moveTo>
                <a:lnTo>
                  <a:pt x="452719" y="15796"/>
                </a:lnTo>
                <a:cubicBezTo>
                  <a:pt x="703405" y="222680"/>
                  <a:pt x="863191" y="535772"/>
                  <a:pt x="863191" y="886183"/>
                </a:cubicBezTo>
                <a:cubicBezTo>
                  <a:pt x="863191" y="1236595"/>
                  <a:pt x="703405" y="1549686"/>
                  <a:pt x="452719" y="1756570"/>
                </a:cubicBezTo>
                <a:lnTo>
                  <a:pt x="431596" y="1772366"/>
                </a:lnTo>
                <a:lnTo>
                  <a:pt x="410472" y="1756570"/>
                </a:lnTo>
                <a:cubicBezTo>
                  <a:pt x="159787" y="1549686"/>
                  <a:pt x="0" y="1236595"/>
                  <a:pt x="0" y="886183"/>
                </a:cubicBezTo>
                <a:cubicBezTo>
                  <a:pt x="0" y="535772"/>
                  <a:pt x="159787" y="222680"/>
                  <a:pt x="410472" y="15796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F257D3B-CE12-D686-CB05-DF0D4CF10498}"/>
              </a:ext>
            </a:extLst>
          </p:cNvPr>
          <p:cNvSpPr txBox="1"/>
          <p:nvPr/>
        </p:nvSpPr>
        <p:spPr>
          <a:xfrm>
            <a:off x="878187" y="4619661"/>
            <a:ext cx="2551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Predicted off-chip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B2E5376-714A-A67A-DD14-AE535826390A}"/>
              </a:ext>
            </a:extLst>
          </p:cNvPr>
          <p:cNvSpPr txBox="1"/>
          <p:nvPr/>
        </p:nvSpPr>
        <p:spPr>
          <a:xfrm>
            <a:off x="5714732" y="4619660"/>
            <a:ext cx="21310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Actual off-chip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7E7DF91-7730-2466-D03C-AD2C34C1A0A2}"/>
              </a:ext>
            </a:extLst>
          </p:cNvPr>
          <p:cNvSpPr txBox="1"/>
          <p:nvPr/>
        </p:nvSpPr>
        <p:spPr>
          <a:xfrm>
            <a:off x="2573504" y="5196689"/>
            <a:ext cx="39969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Predicted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and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actual off-chip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87F2C512-9EB1-803E-9839-6C63D9CBBEC8}"/>
              </a:ext>
            </a:extLst>
          </p:cNvPr>
          <p:cNvSpPr/>
          <p:nvPr/>
        </p:nvSpPr>
        <p:spPr>
          <a:xfrm>
            <a:off x="441068" y="2401687"/>
            <a:ext cx="1668842" cy="442747"/>
          </a:xfrm>
          <a:prstGeom prst="roundRect">
            <a:avLst>
              <a:gd name="adj" fmla="val 6884"/>
            </a:avLst>
          </a:prstGeom>
          <a:solidFill>
            <a:schemeClr val="accent2">
              <a:lumMod val="20000"/>
              <a:lumOff val="80000"/>
            </a:schemeClr>
          </a:solidFill>
          <a:ln w="31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Accuracy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7B06F2DE-900E-B9D9-1A65-F43F75284B60}"/>
              </a:ext>
            </a:extLst>
          </p:cNvPr>
          <p:cNvSpPr/>
          <p:nvPr/>
        </p:nvSpPr>
        <p:spPr>
          <a:xfrm>
            <a:off x="7011407" y="2401687"/>
            <a:ext cx="1668842" cy="442746"/>
          </a:xfrm>
          <a:prstGeom prst="roundRect">
            <a:avLst>
              <a:gd name="adj" fmla="val 6884"/>
            </a:avLst>
          </a:prstGeom>
          <a:solidFill>
            <a:schemeClr val="accent6">
              <a:lumMod val="20000"/>
              <a:lumOff val="80000"/>
            </a:schemeClr>
          </a:solidFill>
          <a:ln w="31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4823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Coverage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548235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38A66794-479E-F2C7-F0A7-597D1AB17E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789" y="2969892"/>
            <a:ext cx="533400" cy="96520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86D7965-9853-93E4-0132-EDAAD80F4F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6626" y="2969892"/>
            <a:ext cx="533400" cy="965200"/>
          </a:xfrm>
          <a:prstGeom prst="rect">
            <a:avLst/>
          </a:prstGeom>
        </p:spPr>
      </p:pic>
      <p:sp>
        <p:nvSpPr>
          <p:cNvPr id="36" name="Freeform 35">
            <a:extLst>
              <a:ext uri="{FF2B5EF4-FFF2-40B4-BE49-F238E27FC236}">
                <a16:creationId xmlns:a16="http://schemas.microsoft.com/office/drawing/2014/main" id="{2D06D7F7-C1C4-3956-B898-E92AAFC56569}"/>
              </a:ext>
            </a:extLst>
          </p:cNvPr>
          <p:cNvSpPr/>
          <p:nvPr/>
        </p:nvSpPr>
        <p:spPr>
          <a:xfrm>
            <a:off x="2109457" y="3892990"/>
            <a:ext cx="615636" cy="724277"/>
          </a:xfrm>
          <a:custGeom>
            <a:avLst/>
            <a:gdLst>
              <a:gd name="connsiteX0" fmla="*/ 0 w 615636"/>
              <a:gd name="connsiteY0" fmla="*/ 724277 h 724277"/>
              <a:gd name="connsiteX1" fmla="*/ 172016 w 615636"/>
              <a:gd name="connsiteY1" fmla="*/ 362139 h 724277"/>
              <a:gd name="connsiteX2" fmla="*/ 615636 w 615636"/>
              <a:gd name="connsiteY2" fmla="*/ 0 h 724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15636" h="724277">
                <a:moveTo>
                  <a:pt x="0" y="724277"/>
                </a:moveTo>
                <a:cubicBezTo>
                  <a:pt x="34705" y="603564"/>
                  <a:pt x="69410" y="482852"/>
                  <a:pt x="172016" y="362139"/>
                </a:cubicBezTo>
                <a:cubicBezTo>
                  <a:pt x="274622" y="241426"/>
                  <a:pt x="445129" y="120713"/>
                  <a:pt x="615636" y="0"/>
                </a:cubicBezTo>
              </a:path>
            </a:pathLst>
          </a:custGeom>
          <a:noFill/>
          <a:ln w="190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Freeform 36">
            <a:extLst>
              <a:ext uri="{FF2B5EF4-FFF2-40B4-BE49-F238E27FC236}">
                <a16:creationId xmlns:a16="http://schemas.microsoft.com/office/drawing/2014/main" id="{AA2C8474-27B4-0659-2C4E-7F8AC08C78F6}"/>
              </a:ext>
            </a:extLst>
          </p:cNvPr>
          <p:cNvSpPr/>
          <p:nvPr/>
        </p:nvSpPr>
        <p:spPr>
          <a:xfrm flipH="1">
            <a:off x="6262678" y="3822857"/>
            <a:ext cx="615636" cy="724277"/>
          </a:xfrm>
          <a:custGeom>
            <a:avLst/>
            <a:gdLst>
              <a:gd name="connsiteX0" fmla="*/ 0 w 615636"/>
              <a:gd name="connsiteY0" fmla="*/ 724277 h 724277"/>
              <a:gd name="connsiteX1" fmla="*/ 172016 w 615636"/>
              <a:gd name="connsiteY1" fmla="*/ 362139 h 724277"/>
              <a:gd name="connsiteX2" fmla="*/ 615636 w 615636"/>
              <a:gd name="connsiteY2" fmla="*/ 0 h 724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15636" h="724277">
                <a:moveTo>
                  <a:pt x="0" y="724277"/>
                </a:moveTo>
                <a:cubicBezTo>
                  <a:pt x="34705" y="603564"/>
                  <a:pt x="69410" y="482852"/>
                  <a:pt x="172016" y="362139"/>
                </a:cubicBezTo>
                <a:cubicBezTo>
                  <a:pt x="274622" y="241426"/>
                  <a:pt x="445129" y="120713"/>
                  <a:pt x="615636" y="0"/>
                </a:cubicBezTo>
              </a:path>
            </a:pathLst>
          </a:custGeom>
          <a:noFill/>
          <a:ln w="19050">
            <a:solidFill>
              <a:schemeClr val="accent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2903728C-A161-941A-9750-2C16A64716D7}"/>
              </a:ext>
            </a:extLst>
          </p:cNvPr>
          <p:cNvCxnSpPr>
            <a:cxnSpLocks/>
          </p:cNvCxnSpPr>
          <p:nvPr/>
        </p:nvCxnSpPr>
        <p:spPr>
          <a:xfrm flipV="1">
            <a:off x="4492534" y="4255128"/>
            <a:ext cx="0" cy="941561"/>
          </a:xfrm>
          <a:prstGeom prst="straightConnector1">
            <a:avLst/>
          </a:prstGeom>
          <a:noFill/>
          <a:ln w="19050">
            <a:solidFill>
              <a:schemeClr val="accent6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2598123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" grpId="0"/>
      <p:bldP spid="17" grpId="0" animBg="1"/>
      <p:bldP spid="18" grpId="0" animBg="1"/>
    </p:bld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DDCF363-28FB-3DD7-123C-8134A73F8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Corbel" panose="020B0503020204020204" pitchFamily="34" charset="0"/>
              </a:rPr>
              <a:t>Off-Chip Prediction Quality: </a:t>
            </a:r>
            <a:r>
              <a:rPr lang="en-US" sz="2800" i="1" dirty="0">
                <a:latin typeface="Corbel" panose="020B0503020204020204" pitchFamily="34" charset="0"/>
              </a:rPr>
              <a:t>Analysis</a:t>
            </a:r>
            <a:endParaRPr lang="en-US" sz="3600" i="1" dirty="0">
              <a:latin typeface="Corbel" panose="020B050302020402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D782EA76-CD2E-97A9-15FB-002705DD115C}"/>
              </a:ext>
            </a:extLst>
          </p:cNvPr>
          <p:cNvSpPr/>
          <p:nvPr/>
        </p:nvSpPr>
        <p:spPr>
          <a:xfrm>
            <a:off x="169011" y="912647"/>
            <a:ext cx="1668842" cy="442747"/>
          </a:xfrm>
          <a:prstGeom prst="roundRect">
            <a:avLst>
              <a:gd name="adj" fmla="val 6884"/>
            </a:avLst>
          </a:prstGeom>
          <a:solidFill>
            <a:schemeClr val="accent2">
              <a:lumMod val="20000"/>
              <a:lumOff val="80000"/>
            </a:schemeClr>
          </a:solidFill>
          <a:ln w="31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Accuracy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979B906C-F665-C155-EA25-1C1A538DA651}"/>
              </a:ext>
            </a:extLst>
          </p:cNvPr>
          <p:cNvSpPr/>
          <p:nvPr/>
        </p:nvSpPr>
        <p:spPr>
          <a:xfrm>
            <a:off x="169011" y="3672365"/>
            <a:ext cx="1668842" cy="442746"/>
          </a:xfrm>
          <a:prstGeom prst="roundRect">
            <a:avLst>
              <a:gd name="adj" fmla="val 6884"/>
            </a:avLst>
          </a:prstGeom>
          <a:solidFill>
            <a:schemeClr val="accent6">
              <a:lumMod val="20000"/>
              <a:lumOff val="80000"/>
            </a:schemeClr>
          </a:solidFill>
          <a:ln w="31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4823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Coverage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548235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EE547444-E578-7F72-9C96-BC389D988012}"/>
              </a:ext>
            </a:extLst>
          </p:cNvPr>
          <p:cNvGraphicFramePr>
            <a:graphicFrameLocks noGrp="1"/>
          </p:cNvGraphicFramePr>
          <p:nvPr/>
        </p:nvGraphicFramePr>
        <p:xfrm>
          <a:off x="169011" y="1397990"/>
          <a:ext cx="8805978" cy="2169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30DD4526-76EE-780A-8AB1-CE9D931CDC64}"/>
              </a:ext>
            </a:extLst>
          </p:cNvPr>
          <p:cNvGraphicFramePr>
            <a:graphicFrameLocks noGrp="1"/>
          </p:cNvGraphicFramePr>
          <p:nvPr/>
        </p:nvGraphicFramePr>
        <p:xfrm>
          <a:off x="169011" y="4219537"/>
          <a:ext cx="8805978" cy="2169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4" name="Picture 13">
            <a:extLst>
              <a:ext uri="{FF2B5EF4-FFF2-40B4-BE49-F238E27FC236}">
                <a16:creationId xmlns:a16="http://schemas.microsoft.com/office/drawing/2014/main" id="{B5F93AA7-4FCF-453B-B2FD-424B319678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5617" y="912647"/>
            <a:ext cx="244675" cy="44274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1C6A0F3-9402-F8FA-FE8C-99204F90A4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65755" y="3672365"/>
            <a:ext cx="244676" cy="44274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23FA887-062A-173F-3ED5-972DB39D550D}"/>
              </a:ext>
            </a:extLst>
          </p:cNvPr>
          <p:cNvSpPr txBox="1"/>
          <p:nvPr/>
        </p:nvSpPr>
        <p:spPr>
          <a:xfrm>
            <a:off x="7422914" y="2012361"/>
            <a:ext cx="7200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47%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2BF0DFF-98CC-D13C-B8C4-428825AB3584}"/>
              </a:ext>
            </a:extLst>
          </p:cNvPr>
          <p:cNvSpPr txBox="1"/>
          <p:nvPr/>
        </p:nvSpPr>
        <p:spPr>
          <a:xfrm>
            <a:off x="7402848" y="5229177"/>
            <a:ext cx="7200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22%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D4744FF-E032-CC8E-F9DE-33EE68DAC970}"/>
              </a:ext>
            </a:extLst>
          </p:cNvPr>
          <p:cNvSpPr txBox="1"/>
          <p:nvPr/>
        </p:nvSpPr>
        <p:spPr>
          <a:xfrm>
            <a:off x="7829863" y="2437814"/>
            <a:ext cx="7200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16%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14BCECA-45BA-C33E-8AFC-8B8B36971635}"/>
              </a:ext>
            </a:extLst>
          </p:cNvPr>
          <p:cNvSpPr txBox="1"/>
          <p:nvPr/>
        </p:nvSpPr>
        <p:spPr>
          <a:xfrm>
            <a:off x="7782948" y="4140211"/>
            <a:ext cx="7200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95%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0BB0FBA-6AC6-9474-A912-981B40AF0D8A}"/>
              </a:ext>
            </a:extLst>
          </p:cNvPr>
          <p:cNvSpPr txBox="1"/>
          <p:nvPr/>
        </p:nvSpPr>
        <p:spPr>
          <a:xfrm>
            <a:off x="8098360" y="1579680"/>
            <a:ext cx="7200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C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77%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7B6D7A3-D273-41FD-51E5-71802D66A96C}"/>
              </a:ext>
            </a:extLst>
          </p:cNvPr>
          <p:cNvSpPr txBox="1"/>
          <p:nvPr/>
        </p:nvSpPr>
        <p:spPr>
          <a:xfrm>
            <a:off x="8317503" y="4475468"/>
            <a:ext cx="7200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C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74%</a:t>
            </a:r>
          </a:p>
        </p:txBody>
      </p:sp>
      <p:sp>
        <p:nvSpPr>
          <p:cNvPr id="23" name="Up Arrow 22">
            <a:extLst>
              <a:ext uri="{FF2B5EF4-FFF2-40B4-BE49-F238E27FC236}">
                <a16:creationId xmlns:a16="http://schemas.microsoft.com/office/drawing/2014/main" id="{1E95A59F-BDBE-89D9-683F-3B6EE7436EB2}"/>
              </a:ext>
            </a:extLst>
          </p:cNvPr>
          <p:cNvSpPr/>
          <p:nvPr/>
        </p:nvSpPr>
        <p:spPr>
          <a:xfrm rot="10800000">
            <a:off x="7666591" y="1832519"/>
            <a:ext cx="232713" cy="252460"/>
          </a:xfrm>
          <a:prstGeom prst="up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Up Arrow 23">
            <a:extLst>
              <a:ext uri="{FF2B5EF4-FFF2-40B4-BE49-F238E27FC236}">
                <a16:creationId xmlns:a16="http://schemas.microsoft.com/office/drawing/2014/main" id="{C53B4701-FB63-D196-4726-8EB6F0C838B4}"/>
              </a:ext>
            </a:extLst>
          </p:cNvPr>
          <p:cNvSpPr/>
          <p:nvPr/>
        </p:nvSpPr>
        <p:spPr>
          <a:xfrm rot="10800000">
            <a:off x="7662220" y="5007539"/>
            <a:ext cx="232713" cy="252460"/>
          </a:xfrm>
          <a:prstGeom prst="up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Up Arrow 24">
            <a:extLst>
              <a:ext uri="{FF2B5EF4-FFF2-40B4-BE49-F238E27FC236}">
                <a16:creationId xmlns:a16="http://schemas.microsoft.com/office/drawing/2014/main" id="{0AB2550E-8EFF-2230-F2B0-6072E353CC42}"/>
              </a:ext>
            </a:extLst>
          </p:cNvPr>
          <p:cNvSpPr/>
          <p:nvPr/>
        </p:nvSpPr>
        <p:spPr>
          <a:xfrm rot="10800000">
            <a:off x="8006442" y="2286572"/>
            <a:ext cx="232713" cy="252460"/>
          </a:xfrm>
          <a:prstGeom prst="up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Up Arrow 25">
            <a:extLst>
              <a:ext uri="{FF2B5EF4-FFF2-40B4-BE49-F238E27FC236}">
                <a16:creationId xmlns:a16="http://schemas.microsoft.com/office/drawing/2014/main" id="{6FA35BBF-9D53-6AD7-3469-170AEBE8D0E5}"/>
              </a:ext>
            </a:extLst>
          </p:cNvPr>
          <p:cNvSpPr/>
          <p:nvPr/>
        </p:nvSpPr>
        <p:spPr>
          <a:xfrm rot="10800000">
            <a:off x="8006560" y="3952547"/>
            <a:ext cx="232713" cy="252460"/>
          </a:xfrm>
          <a:prstGeom prst="up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Up Arrow 26">
            <a:extLst>
              <a:ext uri="{FF2B5EF4-FFF2-40B4-BE49-F238E27FC236}">
                <a16:creationId xmlns:a16="http://schemas.microsoft.com/office/drawing/2014/main" id="{8A7BBE92-1B90-9C02-7C99-23DD941B04C0}"/>
              </a:ext>
            </a:extLst>
          </p:cNvPr>
          <p:cNvSpPr/>
          <p:nvPr/>
        </p:nvSpPr>
        <p:spPr>
          <a:xfrm rot="10800000">
            <a:off x="8417952" y="4297025"/>
            <a:ext cx="232713" cy="252460"/>
          </a:xfrm>
          <a:prstGeom prst="up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Up Arrow 27">
            <a:extLst>
              <a:ext uri="{FF2B5EF4-FFF2-40B4-BE49-F238E27FC236}">
                <a16:creationId xmlns:a16="http://schemas.microsoft.com/office/drawing/2014/main" id="{84949A38-A697-927D-84EE-CBE790AD1912}"/>
              </a:ext>
            </a:extLst>
          </p:cNvPr>
          <p:cNvSpPr/>
          <p:nvPr/>
        </p:nvSpPr>
        <p:spPr>
          <a:xfrm rot="10800000">
            <a:off x="8342037" y="1375485"/>
            <a:ext cx="232713" cy="252460"/>
          </a:xfrm>
          <a:prstGeom prst="up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81266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400"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Graphic spid="9" grpId="0">
        <p:bldAsOne/>
      </p:bldGraphic>
      <p:bldP spid="17" grpId="0"/>
      <p:bldP spid="18" grpId="0"/>
      <p:bldP spid="19" grpId="0"/>
      <p:bldP spid="20" grpId="0"/>
      <p:bldP spid="21" grpId="0"/>
      <p:bldP spid="22" grpId="0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8" grpId="0" animBg="1"/>
    </p:bld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DDCF363-28FB-3DD7-123C-8134A73F8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Corbel" panose="020B0503020204020204" pitchFamily="34" charset="0"/>
              </a:rPr>
              <a:t>Off-Chip Prediction Quality: </a:t>
            </a:r>
            <a:r>
              <a:rPr lang="en-US" sz="2800" i="1" dirty="0">
                <a:latin typeface="Corbel" panose="020B0503020204020204" pitchFamily="34" charset="0"/>
              </a:rPr>
              <a:t>Analysis</a:t>
            </a:r>
            <a:endParaRPr lang="en-US" sz="3600" i="1" dirty="0">
              <a:latin typeface="Corbel" panose="020B050302020402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D782EA76-CD2E-97A9-15FB-002705DD115C}"/>
              </a:ext>
            </a:extLst>
          </p:cNvPr>
          <p:cNvSpPr/>
          <p:nvPr/>
        </p:nvSpPr>
        <p:spPr>
          <a:xfrm>
            <a:off x="169011" y="912647"/>
            <a:ext cx="1668842" cy="442747"/>
          </a:xfrm>
          <a:prstGeom prst="roundRect">
            <a:avLst>
              <a:gd name="adj" fmla="val 6884"/>
            </a:avLst>
          </a:prstGeom>
          <a:solidFill>
            <a:schemeClr val="accent2">
              <a:lumMod val="20000"/>
              <a:lumOff val="80000"/>
            </a:schemeClr>
          </a:solidFill>
          <a:ln w="31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Accuracy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979B906C-F665-C155-EA25-1C1A538DA651}"/>
              </a:ext>
            </a:extLst>
          </p:cNvPr>
          <p:cNvSpPr/>
          <p:nvPr/>
        </p:nvSpPr>
        <p:spPr>
          <a:xfrm>
            <a:off x="169011" y="3672365"/>
            <a:ext cx="1668842" cy="442746"/>
          </a:xfrm>
          <a:prstGeom prst="roundRect">
            <a:avLst>
              <a:gd name="adj" fmla="val 6884"/>
            </a:avLst>
          </a:prstGeom>
          <a:solidFill>
            <a:schemeClr val="accent6">
              <a:lumMod val="20000"/>
              <a:lumOff val="80000"/>
            </a:schemeClr>
          </a:solidFill>
          <a:ln w="31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4823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Coverage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548235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EE547444-E578-7F72-9C96-BC389D988012}"/>
              </a:ext>
            </a:extLst>
          </p:cNvPr>
          <p:cNvGraphicFramePr>
            <a:graphicFrameLocks noGrp="1"/>
          </p:cNvGraphicFramePr>
          <p:nvPr/>
        </p:nvGraphicFramePr>
        <p:xfrm>
          <a:off x="169011" y="1397990"/>
          <a:ext cx="8805978" cy="2169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30DD4526-76EE-780A-8AB1-CE9D931CDC64}"/>
              </a:ext>
            </a:extLst>
          </p:cNvPr>
          <p:cNvGraphicFramePr>
            <a:graphicFrameLocks noGrp="1"/>
          </p:cNvGraphicFramePr>
          <p:nvPr/>
        </p:nvGraphicFramePr>
        <p:xfrm>
          <a:off x="169011" y="4219537"/>
          <a:ext cx="8805978" cy="2169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4" name="Picture 13">
            <a:extLst>
              <a:ext uri="{FF2B5EF4-FFF2-40B4-BE49-F238E27FC236}">
                <a16:creationId xmlns:a16="http://schemas.microsoft.com/office/drawing/2014/main" id="{B5F93AA7-4FCF-453B-B2FD-424B319678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5617" y="912647"/>
            <a:ext cx="244675" cy="44274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1C6A0F3-9402-F8FA-FE8C-99204F90A4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65755" y="3672365"/>
            <a:ext cx="244676" cy="44274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23FA887-062A-173F-3ED5-972DB39D550D}"/>
              </a:ext>
            </a:extLst>
          </p:cNvPr>
          <p:cNvSpPr txBox="1"/>
          <p:nvPr/>
        </p:nvSpPr>
        <p:spPr>
          <a:xfrm>
            <a:off x="7422914" y="2012361"/>
            <a:ext cx="7200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47%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2BF0DFF-98CC-D13C-B8C4-428825AB3584}"/>
              </a:ext>
            </a:extLst>
          </p:cNvPr>
          <p:cNvSpPr txBox="1"/>
          <p:nvPr/>
        </p:nvSpPr>
        <p:spPr>
          <a:xfrm>
            <a:off x="7402848" y="5229177"/>
            <a:ext cx="7200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22%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D4744FF-E032-CC8E-F9DE-33EE68DAC970}"/>
              </a:ext>
            </a:extLst>
          </p:cNvPr>
          <p:cNvSpPr txBox="1"/>
          <p:nvPr/>
        </p:nvSpPr>
        <p:spPr>
          <a:xfrm>
            <a:off x="7829863" y="2437814"/>
            <a:ext cx="7200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16%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14BCECA-45BA-C33E-8AFC-8B8B36971635}"/>
              </a:ext>
            </a:extLst>
          </p:cNvPr>
          <p:cNvSpPr txBox="1"/>
          <p:nvPr/>
        </p:nvSpPr>
        <p:spPr>
          <a:xfrm>
            <a:off x="7782948" y="4140211"/>
            <a:ext cx="7200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95%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0BB0FBA-6AC6-9474-A912-981B40AF0D8A}"/>
              </a:ext>
            </a:extLst>
          </p:cNvPr>
          <p:cNvSpPr txBox="1"/>
          <p:nvPr/>
        </p:nvSpPr>
        <p:spPr>
          <a:xfrm>
            <a:off x="8098360" y="1579680"/>
            <a:ext cx="7200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C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77%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7B6D7A3-D273-41FD-51E5-71802D66A96C}"/>
              </a:ext>
            </a:extLst>
          </p:cNvPr>
          <p:cNvSpPr txBox="1"/>
          <p:nvPr/>
        </p:nvSpPr>
        <p:spPr>
          <a:xfrm>
            <a:off x="8317503" y="4475468"/>
            <a:ext cx="7200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C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74%</a:t>
            </a:r>
          </a:p>
        </p:txBody>
      </p:sp>
      <p:sp>
        <p:nvSpPr>
          <p:cNvPr id="23" name="Up Arrow 22">
            <a:extLst>
              <a:ext uri="{FF2B5EF4-FFF2-40B4-BE49-F238E27FC236}">
                <a16:creationId xmlns:a16="http://schemas.microsoft.com/office/drawing/2014/main" id="{1E95A59F-BDBE-89D9-683F-3B6EE7436EB2}"/>
              </a:ext>
            </a:extLst>
          </p:cNvPr>
          <p:cNvSpPr/>
          <p:nvPr/>
        </p:nvSpPr>
        <p:spPr>
          <a:xfrm rot="10800000">
            <a:off x="7666591" y="1832519"/>
            <a:ext cx="232713" cy="252460"/>
          </a:xfrm>
          <a:prstGeom prst="up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Up Arrow 23">
            <a:extLst>
              <a:ext uri="{FF2B5EF4-FFF2-40B4-BE49-F238E27FC236}">
                <a16:creationId xmlns:a16="http://schemas.microsoft.com/office/drawing/2014/main" id="{C53B4701-FB63-D196-4726-8EB6F0C838B4}"/>
              </a:ext>
            </a:extLst>
          </p:cNvPr>
          <p:cNvSpPr/>
          <p:nvPr/>
        </p:nvSpPr>
        <p:spPr>
          <a:xfrm rot="10800000">
            <a:off x="7662220" y="5007539"/>
            <a:ext cx="232713" cy="252460"/>
          </a:xfrm>
          <a:prstGeom prst="up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Up Arrow 24">
            <a:extLst>
              <a:ext uri="{FF2B5EF4-FFF2-40B4-BE49-F238E27FC236}">
                <a16:creationId xmlns:a16="http://schemas.microsoft.com/office/drawing/2014/main" id="{0AB2550E-8EFF-2230-F2B0-6072E353CC42}"/>
              </a:ext>
            </a:extLst>
          </p:cNvPr>
          <p:cNvSpPr/>
          <p:nvPr/>
        </p:nvSpPr>
        <p:spPr>
          <a:xfrm rot="10800000">
            <a:off x="8006442" y="2286572"/>
            <a:ext cx="232713" cy="252460"/>
          </a:xfrm>
          <a:prstGeom prst="up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Up Arrow 25">
            <a:extLst>
              <a:ext uri="{FF2B5EF4-FFF2-40B4-BE49-F238E27FC236}">
                <a16:creationId xmlns:a16="http://schemas.microsoft.com/office/drawing/2014/main" id="{6FA35BBF-9D53-6AD7-3469-170AEBE8D0E5}"/>
              </a:ext>
            </a:extLst>
          </p:cNvPr>
          <p:cNvSpPr/>
          <p:nvPr/>
        </p:nvSpPr>
        <p:spPr>
          <a:xfrm rot="10800000">
            <a:off x="8006560" y="3952547"/>
            <a:ext cx="232713" cy="252460"/>
          </a:xfrm>
          <a:prstGeom prst="up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Up Arrow 26">
            <a:extLst>
              <a:ext uri="{FF2B5EF4-FFF2-40B4-BE49-F238E27FC236}">
                <a16:creationId xmlns:a16="http://schemas.microsoft.com/office/drawing/2014/main" id="{8A7BBE92-1B90-9C02-7C99-23DD941B04C0}"/>
              </a:ext>
            </a:extLst>
          </p:cNvPr>
          <p:cNvSpPr/>
          <p:nvPr/>
        </p:nvSpPr>
        <p:spPr>
          <a:xfrm rot="10800000">
            <a:off x="8417952" y="4297025"/>
            <a:ext cx="232713" cy="252460"/>
          </a:xfrm>
          <a:prstGeom prst="up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Up Arrow 27">
            <a:extLst>
              <a:ext uri="{FF2B5EF4-FFF2-40B4-BE49-F238E27FC236}">
                <a16:creationId xmlns:a16="http://schemas.microsoft.com/office/drawing/2014/main" id="{84949A38-A697-927D-84EE-CBE790AD1912}"/>
              </a:ext>
            </a:extLst>
          </p:cNvPr>
          <p:cNvSpPr/>
          <p:nvPr/>
        </p:nvSpPr>
        <p:spPr>
          <a:xfrm rot="10800000">
            <a:off x="8342037" y="1375485"/>
            <a:ext cx="232713" cy="252460"/>
          </a:xfrm>
          <a:prstGeom prst="up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7E327D4-2DC9-FF53-2D54-FA2BD3C1E630}"/>
              </a:ext>
            </a:extLst>
          </p:cNvPr>
          <p:cNvSpPr/>
          <p:nvPr/>
        </p:nvSpPr>
        <p:spPr>
          <a:xfrm>
            <a:off x="80757" y="912647"/>
            <a:ext cx="8933103" cy="5813019"/>
          </a:xfrm>
          <a:prstGeom prst="rect">
            <a:avLst/>
          </a:prstGeom>
          <a:solidFill>
            <a:srgbClr val="FFFFFF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E962055D-0970-3D1F-B2F7-D611ABE87736}"/>
              </a:ext>
            </a:extLst>
          </p:cNvPr>
          <p:cNvSpPr/>
          <p:nvPr/>
        </p:nvSpPr>
        <p:spPr>
          <a:xfrm>
            <a:off x="149575" y="2885403"/>
            <a:ext cx="8844849" cy="1353416"/>
          </a:xfrm>
          <a:prstGeom prst="roundRect">
            <a:avLst>
              <a:gd name="adj" fmla="val 6884"/>
            </a:avLst>
          </a:prstGeom>
          <a:solidFill>
            <a:schemeClr val="accent1"/>
          </a:solidFill>
          <a:ln w="28575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POPET provides off-chip predictions with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high-accuracy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and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high-coverage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pic>
        <p:nvPicPr>
          <p:cNvPr id="10" name="Graphic 9" descr="Home with solid fill">
            <a:hlinkClick r:id="rId6" action="ppaction://hlinksldjump"/>
            <a:extLst>
              <a:ext uri="{FF2B5EF4-FFF2-40B4-BE49-F238E27FC236}">
                <a16:creationId xmlns:a16="http://schemas.microsoft.com/office/drawing/2014/main" id="{ED58A5E5-8EC3-4209-D01A-2D2EBACF98E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239155" y="5992403"/>
            <a:ext cx="706041" cy="706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370017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F2CE16F-8C0E-1A32-3D9C-6C054C38B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Corbel" panose="020B0503020204020204" pitchFamily="34" charset="0"/>
              </a:rPr>
              <a:t>Effect of Different Features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08A92BA-3B57-741D-BBCE-7B0928482A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18" y="872884"/>
            <a:ext cx="8894763" cy="3356666"/>
          </a:xfrm>
        </p:spPr>
      </p:pic>
      <p:pic>
        <p:nvPicPr>
          <p:cNvPr id="8" name="Graphic 7" descr="Home with solid fill">
            <a:hlinkClick r:id="rId3" action="ppaction://hlinksldjump"/>
            <a:extLst>
              <a:ext uri="{FF2B5EF4-FFF2-40B4-BE49-F238E27FC236}">
                <a16:creationId xmlns:a16="http://schemas.microsoft.com/office/drawing/2014/main" id="{4D2F966D-9A51-54AE-03F2-18988D778F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47753" y="6019625"/>
            <a:ext cx="706041" cy="706041"/>
          </a:xfrm>
          <a:prstGeom prst="rect">
            <a:avLst/>
          </a:prstGeom>
        </p:spPr>
      </p:pic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BCC42068-0076-6F62-F359-657E55B9B890}"/>
              </a:ext>
            </a:extLst>
          </p:cNvPr>
          <p:cNvSpPr/>
          <p:nvPr/>
        </p:nvSpPr>
        <p:spPr>
          <a:xfrm>
            <a:off x="169011" y="4662435"/>
            <a:ext cx="8844849" cy="1138860"/>
          </a:xfrm>
          <a:prstGeom prst="roundRect">
            <a:avLst>
              <a:gd name="adj" fmla="val 6884"/>
            </a:avLst>
          </a:prstGeom>
          <a:solidFill>
            <a:schemeClr val="accent1"/>
          </a:solidFill>
          <a:ln w="28575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Combination of features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provides both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higher accuracy and higher coverage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than any individual feature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3108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C6911E2-D123-5C0E-D6E0-C95E26D77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13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0867CFD-4D20-D69A-4E49-BEE8501D2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Three Limitations in Prior Prefetchers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4D2A76-F70F-81D0-9BB7-E5DBF69340FC}"/>
              </a:ext>
            </a:extLst>
          </p:cNvPr>
          <p:cNvSpPr txBox="1"/>
          <p:nvPr/>
        </p:nvSpPr>
        <p:spPr>
          <a:xfrm>
            <a:off x="1612599" y="1134319"/>
            <a:ext cx="7853299" cy="1646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600"/>
                </a:solidFill>
              </a:rPr>
              <a:t>Reliance on a single, fixed program feature </a:t>
            </a:r>
          </a:p>
          <a:p>
            <a:r>
              <a:rPr lang="en-US" sz="2800" b="1" dirty="0">
                <a:solidFill>
                  <a:srgbClr val="C00600"/>
                </a:solidFill>
              </a:rPr>
              <a:t>for prefetch prediction</a:t>
            </a:r>
          </a:p>
          <a:p>
            <a:endParaRPr lang="en-US" sz="500" b="1" dirty="0"/>
          </a:p>
          <a:p>
            <a:r>
              <a:rPr lang="en-US" sz="2000" dirty="0">
                <a:solidFill>
                  <a:srgbClr val="1658FF"/>
                </a:solidFill>
              </a:rPr>
              <a:t>Rigidity limits dynamic adaptation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 workloads where </a:t>
            </a:r>
          </a:p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the selected feature provides poor correlation with access pattern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6A991C9-09BF-BC19-15E8-934C18F2236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9704" t="22110" r="45612" b="22194"/>
          <a:stretch>
            <a:fillRect/>
          </a:stretch>
        </p:blipFill>
        <p:spPr>
          <a:xfrm rot="2700000">
            <a:off x="434171" y="1094715"/>
            <a:ext cx="204763" cy="77668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7A5DA55-8F9B-E8B7-570B-6CE4B10865F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6798" t="4942" r="28097" b="6895"/>
          <a:stretch>
            <a:fillRect/>
          </a:stretch>
        </p:blipFill>
        <p:spPr>
          <a:xfrm>
            <a:off x="730939" y="1458123"/>
            <a:ext cx="256072" cy="49949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0C740E4-821F-1BCD-32C6-359000A0DFB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6071" t="6937" r="5707" b="9216"/>
          <a:stretch>
            <a:fillRect/>
          </a:stretch>
        </p:blipFill>
        <p:spPr>
          <a:xfrm>
            <a:off x="662703" y="1894447"/>
            <a:ext cx="810665" cy="77046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C8F99E8-10AA-42CF-6FF6-F77E85A31F1F}"/>
              </a:ext>
            </a:extLst>
          </p:cNvPr>
          <p:cNvSpPr txBox="1"/>
          <p:nvPr/>
        </p:nvSpPr>
        <p:spPr>
          <a:xfrm>
            <a:off x="1612598" y="3199549"/>
            <a:ext cx="7853299" cy="1215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Lack of inherent system awareness</a:t>
            </a:r>
          </a:p>
          <a:p>
            <a:endParaRPr lang="en-US" sz="500" b="1" dirty="0"/>
          </a:p>
          <a:p>
            <a:r>
              <a:rPr lang="en-US" sz="2000" dirty="0">
                <a:solidFill>
                  <a:srgbClr val="1658FF"/>
                </a:solidFill>
              </a:rPr>
              <a:t>Neglecting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 prefetcher’s </a:t>
            </a:r>
            <a:r>
              <a:rPr lang="en-US" sz="2000" dirty="0">
                <a:solidFill>
                  <a:srgbClr val="1658FF"/>
                </a:solidFill>
              </a:rPr>
              <a:t>undesirable effects 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on the system (e.g., bandwidth usage, cache pollution) </a:t>
            </a:r>
            <a:r>
              <a:rPr lang="en-US" sz="2000" dirty="0">
                <a:solidFill>
                  <a:srgbClr val="1658FF"/>
                </a:solidFill>
              </a:rPr>
              <a:t>often harms performance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096EEAD-23D9-94B7-7AF9-2F7005FD7B4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12878"/>
          <a:stretch>
            <a:fillRect/>
          </a:stretch>
        </p:blipFill>
        <p:spPr>
          <a:xfrm>
            <a:off x="115920" y="3288041"/>
            <a:ext cx="1357448" cy="103873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C6081BF-BBCC-119D-6EA0-F1DDC00B5508}"/>
              </a:ext>
            </a:extLst>
          </p:cNvPr>
          <p:cNvSpPr txBox="1"/>
          <p:nvPr/>
        </p:nvSpPr>
        <p:spPr>
          <a:xfrm>
            <a:off x="1612597" y="4740911"/>
            <a:ext cx="7751322" cy="1215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Lack of in-silicon customizability</a:t>
            </a:r>
          </a:p>
          <a:p>
            <a:endParaRPr lang="en-US" sz="500" b="1" dirty="0"/>
          </a:p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Rigid hardware structure provides </a:t>
            </a:r>
            <a:r>
              <a:rPr lang="en-US" sz="2000" dirty="0">
                <a:solidFill>
                  <a:srgbClr val="1658FF"/>
                </a:solidFill>
              </a:rPr>
              <a:t>no customizability to select</a:t>
            </a:r>
          </a:p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new program features and/or prefetching objective at runtime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B1AC6C7-D805-2932-8E51-7D54A4F37D9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8527" t="14546" r="8712"/>
          <a:stretch>
            <a:fillRect/>
          </a:stretch>
        </p:blipFill>
        <p:spPr>
          <a:xfrm>
            <a:off x="115920" y="4857919"/>
            <a:ext cx="1357448" cy="981699"/>
          </a:xfrm>
          <a:prstGeom prst="rect">
            <a:avLst/>
          </a:prstGeom>
        </p:spPr>
      </p:pic>
      <p:sp>
        <p:nvSpPr>
          <p:cNvPr id="15" name="Multiply 14">
            <a:extLst>
              <a:ext uri="{FF2B5EF4-FFF2-40B4-BE49-F238E27FC236}">
                <a16:creationId xmlns:a16="http://schemas.microsoft.com/office/drawing/2014/main" id="{5CFB547E-A7F7-0C20-6983-921DDBB9E949}"/>
              </a:ext>
            </a:extLst>
          </p:cNvPr>
          <p:cNvSpPr/>
          <p:nvPr/>
        </p:nvSpPr>
        <p:spPr>
          <a:xfrm>
            <a:off x="383058" y="4937182"/>
            <a:ext cx="823172" cy="823172"/>
          </a:xfrm>
          <a:prstGeom prst="mathMultiply">
            <a:avLst>
              <a:gd name="adj1" fmla="val 17300"/>
            </a:avLst>
          </a:prstGeom>
          <a:solidFill>
            <a:srgbClr val="FF0000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otched Right Arrow 1">
            <a:extLst>
              <a:ext uri="{FF2B5EF4-FFF2-40B4-BE49-F238E27FC236}">
                <a16:creationId xmlns:a16="http://schemas.microsoft.com/office/drawing/2014/main" id="{1011D673-E0F0-10E8-D01C-01977386F46E}"/>
              </a:ext>
            </a:extLst>
          </p:cNvPr>
          <p:cNvSpPr/>
          <p:nvPr/>
        </p:nvSpPr>
        <p:spPr>
          <a:xfrm>
            <a:off x="4867708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Athena [under </a:t>
            </a:r>
            <a:r>
              <a:rPr lang="en-US" sz="800"/>
              <a:t>review]</a:t>
            </a:r>
            <a:endParaRPr lang="en-US" sz="800" dirty="0"/>
          </a:p>
        </p:txBody>
      </p:sp>
      <p:sp>
        <p:nvSpPr>
          <p:cNvPr id="8" name="Notched Right Arrow 7">
            <a:extLst>
              <a:ext uri="{FF2B5EF4-FFF2-40B4-BE49-F238E27FC236}">
                <a16:creationId xmlns:a16="http://schemas.microsoft.com/office/drawing/2014/main" id="{7EFD6CDD-7677-73BA-543E-7F11823BBE31}"/>
              </a:ext>
            </a:extLst>
          </p:cNvPr>
          <p:cNvSpPr/>
          <p:nvPr/>
        </p:nvSpPr>
        <p:spPr>
          <a:xfrm>
            <a:off x="2109994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6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/>
              <a:t>Pythia [MICRO’21]</a:t>
            </a:r>
          </a:p>
        </p:txBody>
      </p:sp>
      <p:sp>
        <p:nvSpPr>
          <p:cNvPr id="9" name="Notched Right Arrow 8">
            <a:extLst>
              <a:ext uri="{FF2B5EF4-FFF2-40B4-BE49-F238E27FC236}">
                <a16:creationId xmlns:a16="http://schemas.microsoft.com/office/drawing/2014/main" id="{B19DF011-5168-C181-E077-1B64431A4CC6}"/>
              </a:ext>
            </a:extLst>
          </p:cNvPr>
          <p:cNvSpPr/>
          <p:nvPr/>
        </p:nvSpPr>
        <p:spPr>
          <a:xfrm>
            <a:off x="3488851" y="6611706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Hermes [MICRO’22]</a:t>
            </a:r>
          </a:p>
        </p:txBody>
      </p:sp>
      <p:sp>
        <p:nvSpPr>
          <p:cNvPr id="16" name="Notched Right Arrow 15">
            <a:extLst>
              <a:ext uri="{FF2B5EF4-FFF2-40B4-BE49-F238E27FC236}">
                <a16:creationId xmlns:a16="http://schemas.microsoft.com/office/drawing/2014/main" id="{069FF764-F2FE-932F-F79E-FA66F03E6254}"/>
              </a:ext>
            </a:extLst>
          </p:cNvPr>
          <p:cNvSpPr/>
          <p:nvPr/>
        </p:nvSpPr>
        <p:spPr>
          <a:xfrm>
            <a:off x="6246565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Constable [</a:t>
            </a:r>
            <a:r>
              <a:rPr lang="en-US" sz="800"/>
              <a:t>ISCA’24]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447787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13" grpId="0"/>
      <p:bldP spid="15" grpId="0" animBg="1"/>
    </p:bld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D632673-1D2C-6161-9A25-2C876ED40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Corbel" panose="020B0503020204020204" pitchFamily="34" charset="0"/>
              </a:rPr>
              <a:t>Are All Features Required? (1)</a:t>
            </a:r>
          </a:p>
        </p:txBody>
      </p: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431AB66C-754D-65AC-4D19-550006BA32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18" y="1106618"/>
            <a:ext cx="8894763" cy="3311229"/>
          </a:xfrm>
        </p:spPr>
      </p:pic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5397D18E-D385-CEB7-DE1A-2870A0E66C67}"/>
              </a:ext>
            </a:extLst>
          </p:cNvPr>
          <p:cNvSpPr/>
          <p:nvPr/>
        </p:nvSpPr>
        <p:spPr>
          <a:xfrm>
            <a:off x="169011" y="4662435"/>
            <a:ext cx="8844849" cy="1138860"/>
          </a:xfrm>
          <a:prstGeom prst="roundRect">
            <a:avLst>
              <a:gd name="adj" fmla="val 6884"/>
            </a:avLst>
          </a:prstGeom>
          <a:solidFill>
            <a:schemeClr val="accent1"/>
          </a:solidFill>
          <a:ln w="28575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No single feature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individually provides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highest prediction accuracy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across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all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workloads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0144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D632673-1D2C-6161-9A25-2C876ED40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Corbel" panose="020B0503020204020204" pitchFamily="34" charset="0"/>
              </a:rPr>
              <a:t>Are All Features Required? (2)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ED11534-E3DD-ED64-0A85-7787C7000C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18" y="1025158"/>
            <a:ext cx="8894763" cy="3273183"/>
          </a:xfr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E5CB608A-2AE7-BF2B-2B72-D989A9104F8A}"/>
              </a:ext>
            </a:extLst>
          </p:cNvPr>
          <p:cNvSpPr/>
          <p:nvPr/>
        </p:nvSpPr>
        <p:spPr>
          <a:xfrm>
            <a:off x="169011" y="4662435"/>
            <a:ext cx="8844849" cy="1138860"/>
          </a:xfrm>
          <a:prstGeom prst="roundRect">
            <a:avLst>
              <a:gd name="adj" fmla="val 6884"/>
            </a:avLst>
          </a:prstGeom>
          <a:solidFill>
            <a:schemeClr val="accent1"/>
          </a:solidFill>
          <a:ln w="28575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No single feature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individually provides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highest prediction coverage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also across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all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workloads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pic>
        <p:nvPicPr>
          <p:cNvPr id="8" name="Graphic 7" descr="Home with solid fill">
            <a:hlinkClick r:id="rId3" action="ppaction://hlinksldjump"/>
            <a:extLst>
              <a:ext uri="{FF2B5EF4-FFF2-40B4-BE49-F238E27FC236}">
                <a16:creationId xmlns:a16="http://schemas.microsoft.com/office/drawing/2014/main" id="{8C299A06-41F4-16DB-46A9-A2E0189648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47753" y="6019625"/>
            <a:ext cx="706041" cy="706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0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65769A5-363C-95FF-414C-5210B9F90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Corbel" panose="020B0503020204020204" pitchFamily="34" charset="0"/>
              </a:rPr>
              <a:t>Single-Core Performance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AA4369B-7CDA-97C0-2DF6-E5ECAD8ACA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097" y="1056705"/>
            <a:ext cx="8894763" cy="2997987"/>
          </a:xfrm>
        </p:spPr>
      </p:pic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1CC193B4-E618-4C5E-06CB-07399A8EC2CB}"/>
              </a:ext>
            </a:extLst>
          </p:cNvPr>
          <p:cNvSpPr/>
          <p:nvPr/>
        </p:nvSpPr>
        <p:spPr>
          <a:xfrm>
            <a:off x="169011" y="4471517"/>
            <a:ext cx="8844849" cy="1138860"/>
          </a:xfrm>
          <a:prstGeom prst="roundRect">
            <a:avLst>
              <a:gd name="adj" fmla="val 6884"/>
            </a:avLst>
          </a:prstGeom>
          <a:solidFill>
            <a:schemeClr val="accent1"/>
          </a:solidFill>
          <a:ln w="28575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Hermes in combination with Pythia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outperforms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Pythia alone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in every workload category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pic>
        <p:nvPicPr>
          <p:cNvPr id="9" name="Graphic 8" descr="Home with solid fill">
            <a:hlinkClick r:id="rId3" action="ppaction://hlinksldjump"/>
            <a:extLst>
              <a:ext uri="{FF2B5EF4-FFF2-40B4-BE49-F238E27FC236}">
                <a16:creationId xmlns:a16="http://schemas.microsoft.com/office/drawing/2014/main" id="{A4C939CB-B1E0-B0DD-424D-A7070E578C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47753" y="6019625"/>
            <a:ext cx="706041" cy="706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436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B630502-97B1-6E95-D7DA-2E1EAE257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Corbel" panose="020B0503020204020204" pitchFamily="34" charset="0"/>
              </a:rPr>
              <a:t>Single-Core Performance Line Graph</a:t>
            </a:r>
            <a:endParaRPr lang="en-US" sz="3600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010CAF6C-FF4F-8F69-B8F1-A910C6EE5D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18" y="1551032"/>
            <a:ext cx="8894763" cy="3755935"/>
          </a:xfrm>
        </p:spPr>
      </p:pic>
      <p:pic>
        <p:nvPicPr>
          <p:cNvPr id="8" name="Graphic 7" descr="Home with solid fill">
            <a:hlinkClick r:id="rId3" action="ppaction://hlinksldjump"/>
            <a:extLst>
              <a:ext uri="{FF2B5EF4-FFF2-40B4-BE49-F238E27FC236}">
                <a16:creationId xmlns:a16="http://schemas.microsoft.com/office/drawing/2014/main" id="{5CF7D3BE-731F-B9DA-D8B4-3ED1C223B3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47753" y="6019625"/>
            <a:ext cx="706041" cy="706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231919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46334D8-4CD9-A1D9-A66C-A3CFE570E3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Corbel" panose="020B0503020204020204" pitchFamily="34" charset="0"/>
              </a:rPr>
              <a:t>Single-Core Performance Against Prior Predictors</a:t>
            </a:r>
            <a:endParaRPr lang="en-US" sz="3200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471C0136-5B90-D69E-38B3-31AC0869B3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18" y="967258"/>
            <a:ext cx="8894763" cy="2987047"/>
          </a:xfrm>
          <a:prstGeom prst="rect">
            <a:avLst/>
          </a:prstGeom>
        </p:spPr>
      </p:pic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1433DFDC-13DE-231D-6B7C-F19CCD4FC6EE}"/>
              </a:ext>
            </a:extLst>
          </p:cNvPr>
          <p:cNvSpPr/>
          <p:nvPr/>
        </p:nvSpPr>
        <p:spPr>
          <a:xfrm>
            <a:off x="149573" y="4123313"/>
            <a:ext cx="8844849" cy="1004835"/>
          </a:xfrm>
          <a:prstGeom prst="roundRect">
            <a:avLst>
              <a:gd name="adj" fmla="val 6884"/>
            </a:avLst>
          </a:prstGeom>
          <a:solidFill>
            <a:schemeClr val="accent1"/>
          </a:solidFill>
          <a:ln w="28575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POPET provides higher performance benefit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than prior predictors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pic>
        <p:nvPicPr>
          <p:cNvPr id="11" name="Graphic 10" descr="Home with solid fill">
            <a:hlinkClick r:id="rId3" action="ppaction://hlinksldjump"/>
            <a:extLst>
              <a:ext uri="{FF2B5EF4-FFF2-40B4-BE49-F238E27FC236}">
                <a16:creationId xmlns:a16="http://schemas.microsoft.com/office/drawing/2014/main" id="{2079106C-0EC5-AECF-2D98-E3A448E10A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47753" y="6019625"/>
            <a:ext cx="706041" cy="706041"/>
          </a:xfrm>
          <a:prstGeom prst="rect">
            <a:avLst/>
          </a:prstGeom>
        </p:spPr>
      </p:pic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B7DEA5B3-0E7A-DCE3-84A7-B07D17DB6B9A}"/>
              </a:ext>
            </a:extLst>
          </p:cNvPr>
          <p:cNvSpPr/>
          <p:nvPr/>
        </p:nvSpPr>
        <p:spPr>
          <a:xfrm>
            <a:off x="149574" y="5297156"/>
            <a:ext cx="8844849" cy="1004835"/>
          </a:xfrm>
          <a:prstGeom prst="roundRect">
            <a:avLst>
              <a:gd name="adj" fmla="val 6884"/>
            </a:avLst>
          </a:prstGeom>
          <a:solidFill>
            <a:schemeClr val="accent1"/>
          </a:solidFill>
          <a:ln w="28575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Hermes with POPET achieves nearly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performance improvement of the Ideal Hermes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4668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76252E0-F901-B68D-FA84-6B805F813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Corbel" panose="020B0503020204020204" pitchFamily="34" charset="0"/>
              </a:rPr>
              <a:t>Effect on Stall Cycles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56A1C22-5A09-5550-3F41-69A5B062A0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19" y="867912"/>
            <a:ext cx="6519252" cy="4472095"/>
          </a:xfrm>
        </p:spPr>
      </p:pic>
      <p:pic>
        <p:nvPicPr>
          <p:cNvPr id="9" name="Graphic 8" descr="Home with solid fill">
            <a:hlinkClick r:id="rId3" action="ppaction://hlinksldjump"/>
            <a:extLst>
              <a:ext uri="{FF2B5EF4-FFF2-40B4-BE49-F238E27FC236}">
                <a16:creationId xmlns:a16="http://schemas.microsoft.com/office/drawing/2014/main" id="{51DF4A59-58B3-C81C-1417-E874E72180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47753" y="6019625"/>
            <a:ext cx="706041" cy="706041"/>
          </a:xfrm>
          <a:prstGeom prst="rect">
            <a:avLst/>
          </a:prstGeom>
        </p:spPr>
      </p:pic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7AE20F6C-DBC0-0586-8A83-4CA55854561F}"/>
              </a:ext>
            </a:extLst>
          </p:cNvPr>
          <p:cNvSpPr/>
          <p:nvPr/>
        </p:nvSpPr>
        <p:spPr>
          <a:xfrm>
            <a:off x="149575" y="5340007"/>
            <a:ext cx="8844849" cy="1004835"/>
          </a:xfrm>
          <a:prstGeom prst="roundRect">
            <a:avLst>
              <a:gd name="adj" fmla="val 6884"/>
            </a:avLst>
          </a:prstGeom>
          <a:solidFill>
            <a:schemeClr val="accent1"/>
          </a:solidFill>
          <a:ln w="28575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Hermes reduces off-chip load induced stall cycles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on average by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16.2%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(up-to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51.8%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)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4158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EE571A9-36B0-6CA5-D1E1-3BB89FDF83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Corbel" panose="020B0503020204020204" pitchFamily="34" charset="0"/>
              </a:rPr>
              <a:t>Eight-Core Performance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15FED95-19CC-8D68-39FD-8B8BC7BEBE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18" y="1050508"/>
            <a:ext cx="8894763" cy="2961224"/>
          </a:xfrm>
        </p:spPr>
      </p:pic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C168DD4D-770E-8693-2661-34D788DACC83}"/>
              </a:ext>
            </a:extLst>
          </p:cNvPr>
          <p:cNvSpPr/>
          <p:nvPr/>
        </p:nvSpPr>
        <p:spPr>
          <a:xfrm>
            <a:off x="169011" y="4471517"/>
            <a:ext cx="8844849" cy="1138860"/>
          </a:xfrm>
          <a:prstGeom prst="roundRect">
            <a:avLst>
              <a:gd name="adj" fmla="val 6884"/>
            </a:avLst>
          </a:prstGeom>
          <a:solidFill>
            <a:schemeClr val="accent1"/>
          </a:solidFill>
          <a:ln w="28575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Hermes in combination with Pythia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outperforms Pythia alone by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5.1%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on average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pic>
        <p:nvPicPr>
          <p:cNvPr id="9" name="Graphic 8" descr="Home with solid fill">
            <a:hlinkClick r:id="rId3" action="ppaction://hlinksldjump"/>
            <a:extLst>
              <a:ext uri="{FF2B5EF4-FFF2-40B4-BE49-F238E27FC236}">
                <a16:creationId xmlns:a16="http://schemas.microsoft.com/office/drawing/2014/main" id="{DC9CC6A8-CC74-8D8D-457F-3833EBEA89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47753" y="6019625"/>
            <a:ext cx="706041" cy="706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181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5AAC255-8EEA-466D-1750-8A858E9220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Corbel" panose="020B0503020204020204" pitchFamily="34" charset="0"/>
              </a:rPr>
              <a:t>Effect of Hermes Request Issue Latency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08457B5-33AB-A577-729D-2EC8373CE3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9393" y="936625"/>
            <a:ext cx="6252527" cy="5419725"/>
          </a:xfrm>
        </p:spPr>
      </p:pic>
      <p:pic>
        <p:nvPicPr>
          <p:cNvPr id="8" name="Graphic 7" descr="Star with solid fill">
            <a:extLst>
              <a:ext uri="{FF2B5EF4-FFF2-40B4-BE49-F238E27FC236}">
                <a16:creationId xmlns:a16="http://schemas.microsoft.com/office/drawing/2014/main" id="{D9DE44A5-D8E3-6C9B-06FD-3C3E9AA36B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22318" y="1356910"/>
            <a:ext cx="569293" cy="569293"/>
          </a:xfrm>
          <a:prstGeom prst="rect">
            <a:avLst/>
          </a:prstGeom>
        </p:spPr>
      </p:pic>
      <p:pic>
        <p:nvPicPr>
          <p:cNvPr id="9" name="Graphic 8" descr="Star with solid fill">
            <a:extLst>
              <a:ext uri="{FF2B5EF4-FFF2-40B4-BE49-F238E27FC236}">
                <a16:creationId xmlns:a16="http://schemas.microsoft.com/office/drawing/2014/main" id="{77266C1D-3C0B-BF6A-550D-17F9FA3264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03425" y="1812378"/>
            <a:ext cx="569293" cy="569293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6392F5D6-12CD-9B5B-B788-631FC165C451}"/>
              </a:ext>
            </a:extLst>
          </p:cNvPr>
          <p:cNvCxnSpPr/>
          <p:nvPr/>
        </p:nvCxnSpPr>
        <p:spPr>
          <a:xfrm>
            <a:off x="7586505" y="2512088"/>
            <a:ext cx="0" cy="1567543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7E9B460C-0C38-10C3-6AE1-B0D0C9109754}"/>
              </a:ext>
            </a:extLst>
          </p:cNvPr>
          <p:cNvSpPr txBox="1"/>
          <p:nvPr/>
        </p:nvSpPr>
        <p:spPr>
          <a:xfrm>
            <a:off x="7586505" y="2965005"/>
            <a:ext cx="10102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2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3.6%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B16998A-DABD-A600-FA06-083999E68B04}"/>
              </a:ext>
            </a:extLst>
          </p:cNvPr>
          <p:cNvCxnSpPr>
            <a:cxnSpLocks/>
          </p:cNvCxnSpPr>
          <p:nvPr/>
        </p:nvCxnSpPr>
        <p:spPr>
          <a:xfrm>
            <a:off x="3197050" y="1659072"/>
            <a:ext cx="0" cy="2420559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FC615F49-7DE9-DCB1-36DA-398953C9FAB8}"/>
              </a:ext>
            </a:extLst>
          </p:cNvPr>
          <p:cNvSpPr txBox="1"/>
          <p:nvPr/>
        </p:nvSpPr>
        <p:spPr>
          <a:xfrm>
            <a:off x="3197050" y="3226615"/>
            <a:ext cx="10102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2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5.7%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B0E742B-2D6E-3D50-F456-7F8DBAE04479}"/>
              </a:ext>
            </a:extLst>
          </p:cNvPr>
          <p:cNvSpPr/>
          <p:nvPr/>
        </p:nvSpPr>
        <p:spPr>
          <a:xfrm>
            <a:off x="1068414" y="830749"/>
            <a:ext cx="7528304" cy="5525601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276B5E27-DDAA-00E4-058E-800C2EA5D76B}"/>
              </a:ext>
            </a:extLst>
          </p:cNvPr>
          <p:cNvSpPr/>
          <p:nvPr/>
        </p:nvSpPr>
        <p:spPr>
          <a:xfrm>
            <a:off x="149575" y="4410051"/>
            <a:ext cx="8844849" cy="1004835"/>
          </a:xfrm>
          <a:prstGeom prst="roundRect">
            <a:avLst>
              <a:gd name="adj" fmla="val 6884"/>
            </a:avLst>
          </a:prstGeom>
          <a:solidFill>
            <a:schemeClr val="accent1"/>
          </a:solidFill>
          <a:ln w="28575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Hermes in combination with Pythia outperforms Pythia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alone even with a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24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-cycle Hermes request issue latency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pic>
        <p:nvPicPr>
          <p:cNvPr id="18" name="Graphic 17" descr="Home with solid fill">
            <a:hlinkClick r:id="rId7" action="ppaction://hlinksldjump"/>
            <a:extLst>
              <a:ext uri="{FF2B5EF4-FFF2-40B4-BE49-F238E27FC236}">
                <a16:creationId xmlns:a16="http://schemas.microsoft.com/office/drawing/2014/main" id="{BB28E0BB-F2FA-66BE-3798-AAD9B82AF75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947753" y="6019625"/>
            <a:ext cx="706041" cy="706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550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17" grpId="0" animBg="1"/>
      <p:bldP spid="16" grpId="0" animBg="1"/>
    </p:bld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1B8BFB3-B663-9DB5-108C-1226744F36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Corbel" panose="020B0503020204020204" pitchFamily="34" charset="0"/>
              </a:rPr>
              <a:t>Effect of Cache Hierarchy Access Latency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D43633B-DDF2-7721-FBE4-182D0EB358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71" y="936625"/>
            <a:ext cx="8079171" cy="5419725"/>
          </a:xfr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E78AB58-6311-2F16-66D4-22636B58D60E}"/>
              </a:ext>
            </a:extLst>
          </p:cNvPr>
          <p:cNvCxnSpPr/>
          <p:nvPr/>
        </p:nvCxnSpPr>
        <p:spPr>
          <a:xfrm flipV="1">
            <a:off x="2491991" y="3034602"/>
            <a:ext cx="0" cy="964642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791DDCAE-8FBF-15D7-9737-28CAD2BF34F0}"/>
              </a:ext>
            </a:extLst>
          </p:cNvPr>
          <p:cNvSpPr txBox="1"/>
          <p:nvPr/>
        </p:nvSpPr>
        <p:spPr>
          <a:xfrm>
            <a:off x="2170444" y="2511382"/>
            <a:ext cx="9076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2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3.6%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EBA1FB05-1BD8-142F-0056-716009D3EA97}"/>
              </a:ext>
            </a:extLst>
          </p:cNvPr>
          <p:cNvCxnSpPr>
            <a:cxnSpLocks/>
          </p:cNvCxnSpPr>
          <p:nvPr/>
        </p:nvCxnSpPr>
        <p:spPr>
          <a:xfrm flipV="1">
            <a:off x="7789148" y="1798655"/>
            <a:ext cx="0" cy="1630345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B27DFE70-55AE-A541-EE4A-ED90030FCA67}"/>
              </a:ext>
            </a:extLst>
          </p:cNvPr>
          <p:cNvSpPr txBox="1"/>
          <p:nvPr/>
        </p:nvSpPr>
        <p:spPr>
          <a:xfrm>
            <a:off x="7457551" y="1338838"/>
            <a:ext cx="9076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2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6.2%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59D98C3-874B-3337-50D1-926760BF19AA}"/>
              </a:ext>
            </a:extLst>
          </p:cNvPr>
          <p:cNvSpPr/>
          <p:nvPr/>
        </p:nvSpPr>
        <p:spPr>
          <a:xfrm>
            <a:off x="518019" y="883686"/>
            <a:ext cx="8107960" cy="5525601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317C41CE-7DCD-53F1-71CB-A1BA510062CF}"/>
              </a:ext>
            </a:extLst>
          </p:cNvPr>
          <p:cNvSpPr/>
          <p:nvPr/>
        </p:nvSpPr>
        <p:spPr>
          <a:xfrm>
            <a:off x="149575" y="4410051"/>
            <a:ext cx="8844849" cy="1004835"/>
          </a:xfrm>
          <a:prstGeom prst="roundRect">
            <a:avLst>
              <a:gd name="adj" fmla="val 6884"/>
            </a:avLst>
          </a:prstGeom>
          <a:solidFill>
            <a:schemeClr val="accent1"/>
          </a:solidFill>
          <a:ln w="28575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Hermes can provide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even higher performance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benefit in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future processors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with bigger and slower on-chip caches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pic>
        <p:nvPicPr>
          <p:cNvPr id="16" name="Graphic 15" descr="Home with solid fill">
            <a:hlinkClick r:id="rId3" action="ppaction://hlinksldjump"/>
            <a:extLst>
              <a:ext uri="{FF2B5EF4-FFF2-40B4-BE49-F238E27FC236}">
                <a16:creationId xmlns:a16="http://schemas.microsoft.com/office/drawing/2014/main" id="{D66B06FA-21A6-5C29-7F62-9D79C4F6D4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47753" y="6019625"/>
            <a:ext cx="706041" cy="706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565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4" grpId="0" animBg="1"/>
      <p:bldP spid="15" grpId="0" animBg="1"/>
    </p:bld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55EE16E-E6A8-5C53-C226-827245AFF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Corbel" panose="020B0503020204020204" pitchFamily="34" charset="0"/>
              </a:rPr>
              <a:t>Effect of Activation Threshold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CFBF5351-E79E-EB0C-4CBC-216EEE67E1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18" y="875143"/>
            <a:ext cx="8894763" cy="2950215"/>
          </a:xfrm>
        </p:spPr>
      </p:pic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92BB901D-D10A-E7E0-4B80-4268E7B6ECD3}"/>
              </a:ext>
            </a:extLst>
          </p:cNvPr>
          <p:cNvSpPr/>
          <p:nvPr/>
        </p:nvSpPr>
        <p:spPr>
          <a:xfrm>
            <a:off x="149575" y="4158842"/>
            <a:ext cx="8844849" cy="1558669"/>
          </a:xfrm>
          <a:prstGeom prst="roundRect">
            <a:avLst>
              <a:gd name="adj" fmla="val 6884"/>
            </a:avLst>
          </a:prstGeom>
          <a:solidFill>
            <a:schemeClr val="accent1"/>
          </a:solidFill>
          <a:ln w="28575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With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increase in activation threshold</a:t>
            </a:r>
          </a:p>
          <a:p>
            <a:pPr marL="514350" marR="0" lvl="0" indent="-51435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Accuracy increases</a:t>
            </a:r>
          </a:p>
          <a:p>
            <a:pPr marL="514350" marR="0" lvl="0" indent="-51435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Coverage decreases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pic>
        <p:nvPicPr>
          <p:cNvPr id="9" name="Graphic 8" descr="Home with solid fill">
            <a:hlinkClick r:id="rId3" action="ppaction://hlinksldjump"/>
            <a:extLst>
              <a:ext uri="{FF2B5EF4-FFF2-40B4-BE49-F238E27FC236}">
                <a16:creationId xmlns:a16="http://schemas.microsoft.com/office/drawing/2014/main" id="{799BD5C2-8E46-62DA-475A-4F314907E8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47753" y="6019625"/>
            <a:ext cx="706041" cy="706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807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67ABFBA-FB41-526B-C639-3CD0799E1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14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3927D8-228D-9184-20B9-DA4ABFC8E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Goal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112B7E-C53C-3BD2-9E90-1311D5C1BB1B}"/>
              </a:ext>
            </a:extLst>
          </p:cNvPr>
          <p:cNvSpPr txBox="1"/>
          <p:nvPr/>
        </p:nvSpPr>
        <p:spPr>
          <a:xfrm>
            <a:off x="621090" y="1501521"/>
            <a:ext cx="79349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Design a </a:t>
            </a:r>
            <a:r>
              <a:rPr lang="en-US" sz="2800" b="1" dirty="0"/>
              <a:t>holistic prefetching framework </a:t>
            </a:r>
            <a:r>
              <a:rPr lang="en-US" sz="2800" dirty="0"/>
              <a:t>that can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C521C974-32D6-D3D0-A244-91AF376F4171}"/>
              </a:ext>
            </a:extLst>
          </p:cNvPr>
          <p:cNvSpPr/>
          <p:nvPr/>
        </p:nvSpPr>
        <p:spPr>
          <a:xfrm>
            <a:off x="1469987" y="2516473"/>
            <a:ext cx="7517632" cy="1238380"/>
          </a:xfrm>
          <a:prstGeom prst="roundRect">
            <a:avLst>
              <a:gd name="adj" fmla="val 10267"/>
            </a:avLst>
          </a:prstGeom>
          <a:solidFill>
            <a:srgbClr val="FFF3CE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C00000"/>
                </a:solidFill>
              </a:rPr>
              <a:t>Learn</a:t>
            </a:r>
            <a:r>
              <a:rPr lang="en-US" sz="2400" dirty="0">
                <a:solidFill>
                  <a:schemeClr val="tx1"/>
                </a:solidFill>
              </a:rPr>
              <a:t> to prefetch using </a:t>
            </a:r>
            <a:r>
              <a:rPr lang="en-US" sz="2400" b="1" dirty="0">
                <a:solidFill>
                  <a:srgbClr val="C00000"/>
                </a:solidFill>
              </a:rPr>
              <a:t>multiple program features </a:t>
            </a:r>
          </a:p>
          <a:p>
            <a:r>
              <a:rPr lang="en-US" sz="2400" dirty="0">
                <a:solidFill>
                  <a:schemeClr val="tx1"/>
                </a:solidFill>
              </a:rPr>
              <a:t>and </a:t>
            </a:r>
            <a:r>
              <a:rPr lang="en-US" sz="2400" b="1" dirty="0">
                <a:solidFill>
                  <a:srgbClr val="C00000"/>
                </a:solidFill>
              </a:rPr>
              <a:t>inherent system-level feedback </a:t>
            </a:r>
            <a:r>
              <a:rPr lang="en-US" sz="2400" dirty="0">
                <a:solidFill>
                  <a:schemeClr val="tx1"/>
                </a:solidFill>
              </a:rPr>
              <a:t>information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74DF4593-10E4-124C-735D-511DB567243A}"/>
              </a:ext>
            </a:extLst>
          </p:cNvPr>
          <p:cNvSpPr/>
          <p:nvPr/>
        </p:nvSpPr>
        <p:spPr>
          <a:xfrm>
            <a:off x="1469986" y="4375381"/>
            <a:ext cx="7517632" cy="1238378"/>
          </a:xfrm>
          <a:prstGeom prst="roundRect">
            <a:avLst>
              <a:gd name="adj" fmla="val 10267"/>
            </a:avLst>
          </a:prstGeom>
          <a:solidFill>
            <a:srgbClr val="E5F3DF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</a:rPr>
              <a:t>Be </a:t>
            </a:r>
            <a:r>
              <a:rPr lang="en-US" sz="2400" b="1" dirty="0">
                <a:solidFill>
                  <a:srgbClr val="1658FF"/>
                </a:solidFill>
              </a:rPr>
              <a:t>easily customized in silicon </a:t>
            </a:r>
            <a:r>
              <a:rPr lang="en-US" sz="2400" dirty="0">
                <a:solidFill>
                  <a:schemeClr val="tx1"/>
                </a:solidFill>
              </a:rPr>
              <a:t>to change </a:t>
            </a:r>
          </a:p>
          <a:p>
            <a:r>
              <a:rPr lang="en-US" sz="2400" dirty="0">
                <a:solidFill>
                  <a:schemeClr val="tx1"/>
                </a:solidFill>
              </a:rPr>
              <a:t>program feature and/or prefetching objective on-the-fly</a:t>
            </a:r>
          </a:p>
        </p:txBody>
      </p:sp>
      <p:pic>
        <p:nvPicPr>
          <p:cNvPr id="16" name="Graphic 15" descr="Badge with solid fill">
            <a:extLst>
              <a:ext uri="{FF2B5EF4-FFF2-40B4-BE49-F238E27FC236}">
                <a16:creationId xmlns:a16="http://schemas.microsoft.com/office/drawing/2014/main" id="{1A2E6998-B1CC-4789-745E-A56BDFC137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6380" y="4375379"/>
            <a:ext cx="1238382" cy="1238382"/>
          </a:xfrm>
          <a:prstGeom prst="rect">
            <a:avLst/>
          </a:prstGeom>
        </p:spPr>
      </p:pic>
      <p:pic>
        <p:nvPicPr>
          <p:cNvPr id="18" name="Graphic 17" descr="Badge 1 with solid fill">
            <a:extLst>
              <a:ext uri="{FF2B5EF4-FFF2-40B4-BE49-F238E27FC236}">
                <a16:creationId xmlns:a16="http://schemas.microsoft.com/office/drawing/2014/main" id="{2A2449C2-27EA-4B74-F056-11E757E16D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56381" y="2516472"/>
            <a:ext cx="1238381" cy="1238381"/>
          </a:xfrm>
          <a:prstGeom prst="rect">
            <a:avLst/>
          </a:prstGeom>
        </p:spPr>
      </p:pic>
      <p:sp>
        <p:nvSpPr>
          <p:cNvPr id="2" name="Notched Right Arrow 1">
            <a:extLst>
              <a:ext uri="{FF2B5EF4-FFF2-40B4-BE49-F238E27FC236}">
                <a16:creationId xmlns:a16="http://schemas.microsoft.com/office/drawing/2014/main" id="{E67D6034-3656-B907-E1BA-6A19A16AE745}"/>
              </a:ext>
            </a:extLst>
          </p:cNvPr>
          <p:cNvSpPr/>
          <p:nvPr/>
        </p:nvSpPr>
        <p:spPr>
          <a:xfrm>
            <a:off x="4867708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Athena [under </a:t>
            </a:r>
            <a:r>
              <a:rPr lang="en-US" sz="800"/>
              <a:t>review]</a:t>
            </a:r>
            <a:endParaRPr lang="en-US" sz="800" dirty="0"/>
          </a:p>
        </p:txBody>
      </p:sp>
      <p:sp>
        <p:nvSpPr>
          <p:cNvPr id="6" name="Notched Right Arrow 5">
            <a:extLst>
              <a:ext uri="{FF2B5EF4-FFF2-40B4-BE49-F238E27FC236}">
                <a16:creationId xmlns:a16="http://schemas.microsoft.com/office/drawing/2014/main" id="{A68C167D-9354-FDEB-FCFC-2B7638FB044A}"/>
              </a:ext>
            </a:extLst>
          </p:cNvPr>
          <p:cNvSpPr/>
          <p:nvPr/>
        </p:nvSpPr>
        <p:spPr>
          <a:xfrm>
            <a:off x="2109994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6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/>
              <a:t>Pythia [MICRO’21]</a:t>
            </a:r>
          </a:p>
        </p:txBody>
      </p:sp>
      <p:sp>
        <p:nvSpPr>
          <p:cNvPr id="7" name="Notched Right Arrow 6">
            <a:extLst>
              <a:ext uri="{FF2B5EF4-FFF2-40B4-BE49-F238E27FC236}">
                <a16:creationId xmlns:a16="http://schemas.microsoft.com/office/drawing/2014/main" id="{2EB889EA-96E0-8AC1-C955-7E57F41EECA6}"/>
              </a:ext>
            </a:extLst>
          </p:cNvPr>
          <p:cNvSpPr/>
          <p:nvPr/>
        </p:nvSpPr>
        <p:spPr>
          <a:xfrm>
            <a:off x="3488851" y="6611706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Hermes [MICRO’22]</a:t>
            </a:r>
          </a:p>
        </p:txBody>
      </p:sp>
      <p:sp>
        <p:nvSpPr>
          <p:cNvPr id="8" name="Notched Right Arrow 7">
            <a:extLst>
              <a:ext uri="{FF2B5EF4-FFF2-40B4-BE49-F238E27FC236}">
                <a16:creationId xmlns:a16="http://schemas.microsoft.com/office/drawing/2014/main" id="{4DB695C3-71D7-0EA5-C657-81547908E2D1}"/>
              </a:ext>
            </a:extLst>
          </p:cNvPr>
          <p:cNvSpPr/>
          <p:nvPr/>
        </p:nvSpPr>
        <p:spPr>
          <a:xfrm>
            <a:off x="6246565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Constable [</a:t>
            </a:r>
            <a:r>
              <a:rPr lang="en-US" sz="800"/>
              <a:t>ISCA’24]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2802053653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4594454-FBCB-D609-125A-C3576A1966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Corbel" panose="020B0503020204020204" pitchFamily="34" charset="0"/>
              </a:rPr>
              <a:t>Power Overhead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0B26D4B2-C7FD-16E7-929C-20BA9370A0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75" y="1842153"/>
            <a:ext cx="8894763" cy="3608669"/>
          </a:xfrm>
        </p:spPr>
      </p:pic>
      <p:pic>
        <p:nvPicPr>
          <p:cNvPr id="8" name="Graphic 7" descr="Home with solid fill">
            <a:hlinkClick r:id="rId3" action="ppaction://hlinksldjump"/>
            <a:extLst>
              <a:ext uri="{FF2B5EF4-FFF2-40B4-BE49-F238E27FC236}">
                <a16:creationId xmlns:a16="http://schemas.microsoft.com/office/drawing/2014/main" id="{F6F0EAB0-885D-900D-4C7C-BDE01C2F81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47753" y="6019625"/>
            <a:ext cx="706041" cy="706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678727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6E1C74A-C46D-9A65-BC90-8C1C220A0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Corbel" panose="020B0503020204020204" pitchFamily="34" charset="0"/>
              </a:rPr>
              <a:t>Effect of ROB Size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121F782-70EB-997A-A7A8-345D6F9FC6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75" y="1904457"/>
            <a:ext cx="8894763" cy="3484061"/>
          </a:xfrm>
        </p:spPr>
      </p:pic>
      <p:sp>
        <p:nvSpPr>
          <p:cNvPr id="9" name="Arc 8">
            <a:extLst>
              <a:ext uri="{FF2B5EF4-FFF2-40B4-BE49-F238E27FC236}">
                <a16:creationId xmlns:a16="http://schemas.microsoft.com/office/drawing/2014/main" id="{F1DDAC44-BAB9-E436-4079-4B32133BF701}"/>
              </a:ext>
            </a:extLst>
          </p:cNvPr>
          <p:cNvSpPr/>
          <p:nvPr/>
        </p:nvSpPr>
        <p:spPr>
          <a:xfrm rot="17100000">
            <a:off x="1990845" y="2546430"/>
            <a:ext cx="752354" cy="555585"/>
          </a:xfrm>
          <a:prstGeom prst="arc">
            <a:avLst>
              <a:gd name="adj1" fmla="val 13674672"/>
              <a:gd name="adj2" fmla="val 0"/>
            </a:avLst>
          </a:prstGeom>
          <a:ln w="28575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64FD4D8-AE9E-E183-6E26-18BF73B64AA7}"/>
              </a:ext>
            </a:extLst>
          </p:cNvPr>
          <p:cNvSpPr txBox="1"/>
          <p:nvPr/>
        </p:nvSpPr>
        <p:spPr>
          <a:xfrm>
            <a:off x="1365812" y="2127355"/>
            <a:ext cx="9076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6.7%</a:t>
            </a:r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id="{7D8FDA76-5CEA-7281-10B4-58EE95E5FC3E}"/>
              </a:ext>
            </a:extLst>
          </p:cNvPr>
          <p:cNvSpPr/>
          <p:nvPr/>
        </p:nvSpPr>
        <p:spPr>
          <a:xfrm rot="17100000">
            <a:off x="7823528" y="2813039"/>
            <a:ext cx="752354" cy="542097"/>
          </a:xfrm>
          <a:prstGeom prst="arc">
            <a:avLst>
              <a:gd name="adj1" fmla="val 13674672"/>
              <a:gd name="adj2" fmla="val 1432841"/>
            </a:avLst>
          </a:prstGeom>
          <a:ln w="28575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7DE3023-5FFD-62EA-A08F-5D2C9ABCE1B3}"/>
              </a:ext>
            </a:extLst>
          </p:cNvPr>
          <p:cNvSpPr txBox="1"/>
          <p:nvPr/>
        </p:nvSpPr>
        <p:spPr>
          <a:xfrm>
            <a:off x="7202937" y="2423688"/>
            <a:ext cx="9076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5.3%</a:t>
            </a:r>
          </a:p>
        </p:txBody>
      </p:sp>
      <p:pic>
        <p:nvPicPr>
          <p:cNvPr id="13" name="Graphic 12" descr="Home with solid fill">
            <a:hlinkClick r:id="rId3" action="ppaction://hlinksldjump"/>
            <a:extLst>
              <a:ext uri="{FF2B5EF4-FFF2-40B4-BE49-F238E27FC236}">
                <a16:creationId xmlns:a16="http://schemas.microsoft.com/office/drawing/2014/main" id="{E0227D5C-326F-8065-E09B-091F57298C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47753" y="6019625"/>
            <a:ext cx="706041" cy="706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297988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3F6944D-DE45-7F8F-3A27-E155954C3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Corbel" panose="020B0503020204020204" pitchFamily="34" charset="0"/>
              </a:rPr>
              <a:t>Effect of LLC Size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ECCD1AA-165C-CA62-1574-E627323C98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75" y="1922877"/>
            <a:ext cx="8894763" cy="3447220"/>
          </a:xfrm>
        </p:spPr>
      </p:pic>
      <p:sp>
        <p:nvSpPr>
          <p:cNvPr id="10" name="Arc 9">
            <a:extLst>
              <a:ext uri="{FF2B5EF4-FFF2-40B4-BE49-F238E27FC236}">
                <a16:creationId xmlns:a16="http://schemas.microsoft.com/office/drawing/2014/main" id="{ED46EF11-C2CF-1A0D-9C31-D8DE861F492B}"/>
              </a:ext>
            </a:extLst>
          </p:cNvPr>
          <p:cNvSpPr/>
          <p:nvPr/>
        </p:nvSpPr>
        <p:spPr>
          <a:xfrm rot="17100000">
            <a:off x="7956081" y="2975446"/>
            <a:ext cx="528969" cy="314711"/>
          </a:xfrm>
          <a:prstGeom prst="arc">
            <a:avLst>
              <a:gd name="adj1" fmla="val 13674672"/>
              <a:gd name="adj2" fmla="val 3306452"/>
            </a:avLst>
          </a:prstGeom>
          <a:ln w="28575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439E4D7-747F-005C-5EB6-F3ACCD4E89D8}"/>
              </a:ext>
            </a:extLst>
          </p:cNvPr>
          <p:cNvSpPr txBox="1"/>
          <p:nvPr/>
        </p:nvSpPr>
        <p:spPr>
          <a:xfrm>
            <a:off x="7266644" y="2554905"/>
            <a:ext cx="9076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1.3%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3E976896-F0EE-371F-4D37-0BC6CE91B157}"/>
              </a:ext>
            </a:extLst>
          </p:cNvPr>
          <p:cNvSpPr/>
          <p:nvPr/>
        </p:nvSpPr>
        <p:spPr>
          <a:xfrm rot="17100000">
            <a:off x="5990314" y="2716899"/>
            <a:ext cx="528969" cy="314711"/>
          </a:xfrm>
          <a:prstGeom prst="arc">
            <a:avLst>
              <a:gd name="adj1" fmla="val 13674672"/>
              <a:gd name="adj2" fmla="val 3306452"/>
            </a:avLst>
          </a:prstGeom>
          <a:ln w="28575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2DB93CC-209B-AAB9-C7DE-1BCFBB4B2F2B}"/>
              </a:ext>
            </a:extLst>
          </p:cNvPr>
          <p:cNvSpPr txBox="1"/>
          <p:nvPr/>
        </p:nvSpPr>
        <p:spPr>
          <a:xfrm>
            <a:off x="5213804" y="2496022"/>
            <a:ext cx="9076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2.5%</a:t>
            </a:r>
          </a:p>
        </p:txBody>
      </p:sp>
      <p:pic>
        <p:nvPicPr>
          <p:cNvPr id="14" name="Graphic 13" descr="Home with solid fill">
            <a:hlinkClick r:id="rId3" action="ppaction://hlinksldjump"/>
            <a:extLst>
              <a:ext uri="{FF2B5EF4-FFF2-40B4-BE49-F238E27FC236}">
                <a16:creationId xmlns:a16="http://schemas.microsoft.com/office/drawing/2014/main" id="{C9A6348E-6D5E-793E-2BC3-FEF21E174E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47753" y="6019625"/>
            <a:ext cx="706041" cy="706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801678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2B35F84-914E-15AE-FC86-AF0FF45DE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Corbel" panose="020B0503020204020204" pitchFamily="34" charset="0"/>
              </a:rPr>
              <a:t>Accuracy and Coverage with Different Prefetchers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30472CE-A15C-80CC-A155-715C639A4D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18" y="930919"/>
            <a:ext cx="8894763" cy="3880130"/>
          </a:xfrm>
        </p:spPr>
      </p:pic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C041429D-B8B3-CECC-DF40-E603E4CDE15A}"/>
              </a:ext>
            </a:extLst>
          </p:cNvPr>
          <p:cNvSpPr/>
          <p:nvPr/>
        </p:nvSpPr>
        <p:spPr>
          <a:xfrm>
            <a:off x="149574" y="5003550"/>
            <a:ext cx="8844849" cy="1004835"/>
          </a:xfrm>
          <a:prstGeom prst="roundRect">
            <a:avLst>
              <a:gd name="adj" fmla="val 6884"/>
            </a:avLst>
          </a:prstGeom>
          <a:solidFill>
            <a:schemeClr val="accent1"/>
          </a:solidFill>
          <a:ln w="28575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POPET’s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accuracy and coverage increases significantly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in absence of a data prefetcher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pic>
        <p:nvPicPr>
          <p:cNvPr id="9" name="Graphic 8" descr="Home with solid fill">
            <a:hlinkClick r:id="rId3" action="ppaction://hlinksldjump"/>
            <a:extLst>
              <a:ext uri="{FF2B5EF4-FFF2-40B4-BE49-F238E27FC236}">
                <a16:creationId xmlns:a16="http://schemas.microsoft.com/office/drawing/2014/main" id="{AC0BF466-1DDE-E946-28A2-8FCDEB48CC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47753" y="6019625"/>
            <a:ext cx="706041" cy="706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929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6A2ECBB-5224-2739-13C0-AF6E949AD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Corbel" panose="020B0503020204020204" pitchFamily="34" charset="0"/>
              </a:rPr>
              <a:t>Increase in Main Memory Requests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C9894005-60BD-1726-D2DC-21D9A6744B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18" y="1948940"/>
            <a:ext cx="8894763" cy="2960119"/>
          </a:xfrm>
        </p:spPr>
      </p:pic>
      <p:pic>
        <p:nvPicPr>
          <p:cNvPr id="8" name="Graphic 7" descr="Home with solid fill">
            <a:hlinkClick r:id="rId3" action="ppaction://hlinksldjump"/>
            <a:extLst>
              <a:ext uri="{FF2B5EF4-FFF2-40B4-BE49-F238E27FC236}">
                <a16:creationId xmlns:a16="http://schemas.microsoft.com/office/drawing/2014/main" id="{7EB93690-BCB2-6D7D-627F-23DA6F308B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47753" y="6019625"/>
            <a:ext cx="706041" cy="706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70457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B8C186-6B8B-BE7C-C0CF-6D0E0A5A5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A85AA6D-FE12-7681-D45D-ED49787852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Corbel" panose="020B0503020204020204" pitchFamily="34" charset="0"/>
              </a:rPr>
              <a:t>Increase in Main Memory Requests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1A963ED-7776-4DE7-9A04-85EB5EC56B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18" y="1948940"/>
            <a:ext cx="8894763" cy="2960119"/>
          </a:xfrm>
        </p:spPr>
      </p:pic>
      <p:pic>
        <p:nvPicPr>
          <p:cNvPr id="8" name="Graphic 7" descr="Home with solid fill">
            <a:hlinkClick r:id="rId3" action="ppaction://hlinksldjump"/>
            <a:extLst>
              <a:ext uri="{FF2B5EF4-FFF2-40B4-BE49-F238E27FC236}">
                <a16:creationId xmlns:a16="http://schemas.microsoft.com/office/drawing/2014/main" id="{88C6E498-2209-7CCA-33A4-A7A85BED00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47753" y="6019625"/>
            <a:ext cx="706041" cy="706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954915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B2346EE-10B3-9B65-DBAB-7752604503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348" y="1017351"/>
            <a:ext cx="8059304" cy="4594266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6F2B08F1-224E-A32F-FCF9-122868E9D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Hermes Limit Study</a:t>
            </a:r>
          </a:p>
        </p:txBody>
      </p:sp>
      <p:pic>
        <p:nvPicPr>
          <p:cNvPr id="8" name="Graphic 7" descr="Home with solid fill">
            <a:hlinkClick r:id="rId3" action="ppaction://hlinksldjump"/>
            <a:extLst>
              <a:ext uri="{FF2B5EF4-FFF2-40B4-BE49-F238E27FC236}">
                <a16:creationId xmlns:a16="http://schemas.microsoft.com/office/drawing/2014/main" id="{119AF56C-C6C4-CD64-BB0C-2F2422C322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47753" y="6019625"/>
            <a:ext cx="706041" cy="706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108502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4B1580-B957-9967-595C-628EF852B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031C115-BF53-BA27-5AF5-8774B6695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Athena Discussions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55B111-436D-6F8A-4FDC-69090E72BB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BE22E32-56E1-CD80-26CA-4752A59F8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147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714050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5AAF05-4D5F-2285-D177-FC38D183FA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58" y="866164"/>
            <a:ext cx="3893928" cy="5644562"/>
          </a:xfrm>
        </p:spPr>
        <p:txBody>
          <a:bodyPr/>
          <a:lstStyle/>
          <a:p>
            <a:r>
              <a:rPr lang="en-US" dirty="0"/>
              <a:t>Motivational data</a:t>
            </a:r>
          </a:p>
          <a:p>
            <a:r>
              <a:rPr lang="en-US" dirty="0"/>
              <a:t>Features considered</a:t>
            </a:r>
          </a:p>
          <a:p>
            <a:r>
              <a:rPr lang="en-US" dirty="0"/>
              <a:t>Q-Value table organization</a:t>
            </a:r>
          </a:p>
          <a:p>
            <a:r>
              <a:rPr lang="en-US" dirty="0"/>
              <a:t>Final configuration</a:t>
            </a:r>
          </a:p>
          <a:p>
            <a:r>
              <a:rPr lang="en-US" dirty="0"/>
              <a:t>Overhead analysis</a:t>
            </a:r>
          </a:p>
          <a:p>
            <a:r>
              <a:rPr lang="en-US" dirty="0"/>
              <a:t>Simulation parameters</a:t>
            </a:r>
          </a:p>
          <a:p>
            <a:r>
              <a:rPr lang="en-US" dirty="0"/>
              <a:t>Evaluated workloads</a:t>
            </a:r>
          </a:p>
          <a:p>
            <a:r>
              <a:rPr lang="en-US" dirty="0"/>
              <a:t>Evaluated mechanisms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AD5495-BE8C-4554-BBEF-14522AD19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148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6222463-055E-F566-7971-BC608C8EB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Athena Discussions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B39CAA6F-C896-88E9-4A86-CCABE093454A}"/>
              </a:ext>
            </a:extLst>
          </p:cNvPr>
          <p:cNvSpPr txBox="1">
            <a:spLocks/>
          </p:cNvSpPr>
          <p:nvPr/>
        </p:nvSpPr>
        <p:spPr>
          <a:xfrm>
            <a:off x="4270827" y="866164"/>
            <a:ext cx="4585073" cy="56445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Perf in CD1</a:t>
            </a:r>
          </a:p>
          <a:p>
            <a:r>
              <a:rPr lang="en-US" dirty="0"/>
              <a:t>Perf in CD2</a:t>
            </a:r>
          </a:p>
          <a:p>
            <a:r>
              <a:rPr lang="en-US" dirty="0"/>
              <a:t>Perf in CD3</a:t>
            </a:r>
          </a:p>
          <a:p>
            <a:r>
              <a:rPr lang="en-US" dirty="0"/>
              <a:t>Perf in CD4</a:t>
            </a:r>
          </a:p>
          <a:p>
            <a:r>
              <a:rPr lang="en-US" dirty="0"/>
              <a:t>Prefetcher sensitivity</a:t>
            </a:r>
          </a:p>
          <a:p>
            <a:r>
              <a:rPr lang="en-US" dirty="0"/>
              <a:t>OCP sensitivity</a:t>
            </a:r>
          </a:p>
          <a:p>
            <a:r>
              <a:rPr lang="en-US" dirty="0"/>
              <a:t>Bandwidth sensitivity</a:t>
            </a:r>
          </a:p>
          <a:p>
            <a:r>
              <a:rPr lang="en-US" dirty="0"/>
              <a:t>Four-core perf</a:t>
            </a:r>
          </a:p>
          <a:p>
            <a:r>
              <a:rPr lang="en-US" dirty="0"/>
              <a:t>Eight-core perf</a:t>
            </a:r>
          </a:p>
          <a:p>
            <a:r>
              <a:rPr lang="en-US" dirty="0"/>
              <a:t>Impact of uncorrelated reward</a:t>
            </a:r>
          </a:p>
          <a:p>
            <a:r>
              <a:rPr lang="en-US" dirty="0"/>
              <a:t>Understanding Athena</a:t>
            </a:r>
          </a:p>
          <a:p>
            <a:endParaRPr lang="en-US" dirty="0"/>
          </a:p>
        </p:txBody>
      </p:sp>
      <p:sp>
        <p:nvSpPr>
          <p:cNvPr id="8" name="Action Button: Return 7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CC05657C-D76B-240C-6915-20FC0266E297}"/>
              </a:ext>
            </a:extLst>
          </p:cNvPr>
          <p:cNvSpPr/>
          <p:nvPr/>
        </p:nvSpPr>
        <p:spPr>
          <a:xfrm>
            <a:off x="8007927" y="6355715"/>
            <a:ext cx="374073" cy="369951"/>
          </a:xfrm>
          <a:prstGeom prst="actionButtonRetur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257079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82EAD0E8-5E62-2567-8E22-2761474F03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13" y="2174935"/>
            <a:ext cx="8797925" cy="3027243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EA1606-5D78-B485-4405-E2F4983B0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149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5A302C3-1A34-569D-B5BD-E5ADE7DCAA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Motivational Data</a:t>
            </a:r>
          </a:p>
        </p:txBody>
      </p:sp>
      <p:sp>
        <p:nvSpPr>
          <p:cNvPr id="11" name="Action Button: Home 10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31388E68-39B7-A528-8D05-9D4D19A7349C}"/>
              </a:ext>
            </a:extLst>
          </p:cNvPr>
          <p:cNvSpPr/>
          <p:nvPr/>
        </p:nvSpPr>
        <p:spPr>
          <a:xfrm>
            <a:off x="8126630" y="6298840"/>
            <a:ext cx="450937" cy="463463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696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D5DAAEE-43C4-8C9F-2F36-BDEAE2C21F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15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38FDB07-9F70-AEBC-A348-EF4548F3BEDB}"/>
              </a:ext>
            </a:extLst>
          </p:cNvPr>
          <p:cNvSpPr txBox="1"/>
          <p:nvPr/>
        </p:nvSpPr>
        <p:spPr>
          <a:xfrm>
            <a:off x="500743" y="1325824"/>
            <a:ext cx="8142512" cy="510778"/>
          </a:xfrm>
          <a:prstGeom prst="roundRect">
            <a:avLst/>
          </a:prstGeom>
          <a:solidFill>
            <a:srgbClr val="E5F3DF"/>
          </a:solidFill>
          <a:ln w="28575">
            <a:solidFill>
              <a:srgbClr val="11813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Key Idea</a:t>
            </a:r>
            <a:r>
              <a:rPr lang="en-US" sz="2400" dirty="0"/>
              <a:t>: Formulate prefetching as </a:t>
            </a:r>
            <a:r>
              <a:rPr lang="en-US" sz="2400" b="1" dirty="0">
                <a:solidFill>
                  <a:srgbClr val="11813C"/>
                </a:solidFill>
              </a:rPr>
              <a:t>reinforcement learning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F8626868-B8E3-AF29-C3A6-28FF83E07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1176" t="8787" r="9911" b="20226"/>
          <a:stretch>
            <a:fillRect/>
          </a:stretch>
        </p:blipFill>
        <p:spPr>
          <a:xfrm>
            <a:off x="248178" y="943686"/>
            <a:ext cx="505130" cy="559680"/>
          </a:xfrm>
          <a:prstGeom prst="rect">
            <a:avLst/>
          </a:prstGeom>
        </p:spPr>
      </p:pic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30069E8C-BFEE-5935-BBF5-18238E0188CD}"/>
              </a:ext>
            </a:extLst>
          </p:cNvPr>
          <p:cNvSpPr/>
          <p:nvPr/>
        </p:nvSpPr>
        <p:spPr>
          <a:xfrm>
            <a:off x="3771899" y="2733383"/>
            <a:ext cx="1600200" cy="522514"/>
          </a:xfrm>
          <a:prstGeom prst="roundRect">
            <a:avLst/>
          </a:prstGeom>
          <a:solidFill>
            <a:srgbClr val="F8F5E4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C04F15"/>
                </a:solidFill>
              </a:rPr>
              <a:t>Pythia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03238316-485D-0FA0-5D3D-3FAECD397F11}"/>
              </a:ext>
            </a:extLst>
          </p:cNvPr>
          <p:cNvSpPr/>
          <p:nvPr/>
        </p:nvSpPr>
        <p:spPr>
          <a:xfrm>
            <a:off x="3287486" y="5021399"/>
            <a:ext cx="2569026" cy="888162"/>
          </a:xfrm>
          <a:prstGeom prst="roundRect">
            <a:avLst/>
          </a:prstGeom>
          <a:solidFill>
            <a:srgbClr val="F8F5E4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C04F15"/>
                </a:solidFill>
              </a:rPr>
              <a:t>Processor and Memory System</a:t>
            </a:r>
          </a:p>
        </p:txBody>
      </p:sp>
      <p:sp>
        <p:nvSpPr>
          <p:cNvPr id="12" name="Rounded Rectangular Callout 11">
            <a:extLst>
              <a:ext uri="{FF2B5EF4-FFF2-40B4-BE49-F238E27FC236}">
                <a16:creationId xmlns:a16="http://schemas.microsoft.com/office/drawing/2014/main" id="{220A0609-A50E-1267-67CD-42C09495EDA5}"/>
              </a:ext>
            </a:extLst>
          </p:cNvPr>
          <p:cNvSpPr/>
          <p:nvPr/>
        </p:nvSpPr>
        <p:spPr>
          <a:xfrm>
            <a:off x="5634103" y="2343512"/>
            <a:ext cx="1349829" cy="391886"/>
          </a:xfrm>
          <a:prstGeom prst="wedgeRoundRectCallout">
            <a:avLst>
              <a:gd name="adj1" fmla="val -64381"/>
              <a:gd name="adj2" fmla="val 43056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RL agent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1F137250-E635-709E-9FBE-AC0EFE327D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554" t="10328" r="19612" b="22060"/>
          <a:stretch>
            <a:fillRect/>
          </a:stretch>
        </p:blipFill>
        <p:spPr>
          <a:xfrm>
            <a:off x="7075715" y="2098202"/>
            <a:ext cx="511628" cy="724188"/>
          </a:xfrm>
          <a:prstGeom prst="rect">
            <a:avLst/>
          </a:prstGeom>
        </p:spPr>
      </p:pic>
      <p:sp>
        <p:nvSpPr>
          <p:cNvPr id="14" name="Rounded Rectangular Callout 13">
            <a:extLst>
              <a:ext uri="{FF2B5EF4-FFF2-40B4-BE49-F238E27FC236}">
                <a16:creationId xmlns:a16="http://schemas.microsoft.com/office/drawing/2014/main" id="{418958A7-AA9E-0BD1-F625-34F15F6A8C15}"/>
              </a:ext>
            </a:extLst>
          </p:cNvPr>
          <p:cNvSpPr/>
          <p:nvPr/>
        </p:nvSpPr>
        <p:spPr>
          <a:xfrm>
            <a:off x="6134846" y="5713618"/>
            <a:ext cx="1698172" cy="391886"/>
          </a:xfrm>
          <a:prstGeom prst="wedgeRoundRectCallout">
            <a:avLst>
              <a:gd name="adj1" fmla="val -63472"/>
              <a:gd name="adj2" fmla="val -37499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Environment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B7C999BB-914F-0006-71DF-8EDEB8307D3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19796"/>
          <a:stretch>
            <a:fillRect/>
          </a:stretch>
        </p:blipFill>
        <p:spPr>
          <a:xfrm>
            <a:off x="6630893" y="4814822"/>
            <a:ext cx="706078" cy="772228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28D4EC72-F9F5-BB57-B2E4-8A982160ADB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01537" y="109639"/>
            <a:ext cx="3740926" cy="1071586"/>
          </a:xfrm>
          <a:prstGeom prst="rect">
            <a:avLst/>
          </a:prstGeom>
        </p:spPr>
      </p:pic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07448A9A-AFAB-0F8D-E32B-56B680FDA515}"/>
              </a:ext>
            </a:extLst>
          </p:cNvPr>
          <p:cNvSpPr/>
          <p:nvPr/>
        </p:nvSpPr>
        <p:spPr>
          <a:xfrm>
            <a:off x="6304321" y="2989217"/>
            <a:ext cx="2495587" cy="648308"/>
          </a:xfrm>
          <a:prstGeom prst="round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Autonomously</a:t>
            </a:r>
            <a:r>
              <a:rPr lang="en-US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learn </a:t>
            </a:r>
          </a:p>
          <a:p>
            <a:pPr algn="ctr"/>
            <a:r>
              <a:rPr lang="en-US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what to prefetch</a:t>
            </a:r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86CD5325-348B-3042-37A1-208F2A6CB61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0249" t="8016" r="9992" b="27870"/>
          <a:stretch>
            <a:fillRect/>
          </a:stretch>
        </p:blipFill>
        <p:spPr>
          <a:xfrm>
            <a:off x="5788477" y="3096356"/>
            <a:ext cx="435430" cy="434030"/>
          </a:xfrm>
          <a:prstGeom prst="rect">
            <a:avLst/>
          </a:prstGeom>
        </p:spPr>
      </p:pic>
      <p:sp>
        <p:nvSpPr>
          <p:cNvPr id="2" name="Notched Right Arrow 1">
            <a:extLst>
              <a:ext uri="{FF2B5EF4-FFF2-40B4-BE49-F238E27FC236}">
                <a16:creationId xmlns:a16="http://schemas.microsoft.com/office/drawing/2014/main" id="{CE89001F-816E-E4FC-B37C-75F8DF15CD2D}"/>
              </a:ext>
            </a:extLst>
          </p:cNvPr>
          <p:cNvSpPr/>
          <p:nvPr/>
        </p:nvSpPr>
        <p:spPr>
          <a:xfrm>
            <a:off x="4867708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Athena [under </a:t>
            </a:r>
            <a:r>
              <a:rPr lang="en-US" sz="800"/>
              <a:t>review]</a:t>
            </a:r>
            <a:endParaRPr lang="en-US" sz="800" dirty="0"/>
          </a:p>
        </p:txBody>
      </p:sp>
      <p:sp>
        <p:nvSpPr>
          <p:cNvPr id="4" name="Notched Right Arrow 3">
            <a:extLst>
              <a:ext uri="{FF2B5EF4-FFF2-40B4-BE49-F238E27FC236}">
                <a16:creationId xmlns:a16="http://schemas.microsoft.com/office/drawing/2014/main" id="{02445D66-0CB6-9815-7E71-5C1616C2E3F8}"/>
              </a:ext>
            </a:extLst>
          </p:cNvPr>
          <p:cNvSpPr/>
          <p:nvPr/>
        </p:nvSpPr>
        <p:spPr>
          <a:xfrm>
            <a:off x="2109994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6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/>
              <a:t>Pythia [MICRO’21]</a:t>
            </a:r>
          </a:p>
        </p:txBody>
      </p:sp>
      <p:sp>
        <p:nvSpPr>
          <p:cNvPr id="5" name="Notched Right Arrow 4">
            <a:extLst>
              <a:ext uri="{FF2B5EF4-FFF2-40B4-BE49-F238E27FC236}">
                <a16:creationId xmlns:a16="http://schemas.microsoft.com/office/drawing/2014/main" id="{D13B5C4F-5316-9A75-551D-62F1B89E0866}"/>
              </a:ext>
            </a:extLst>
          </p:cNvPr>
          <p:cNvSpPr/>
          <p:nvPr/>
        </p:nvSpPr>
        <p:spPr>
          <a:xfrm>
            <a:off x="3488851" y="6611706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Hermes [MICRO’22]</a:t>
            </a:r>
          </a:p>
        </p:txBody>
      </p:sp>
      <p:sp>
        <p:nvSpPr>
          <p:cNvPr id="6" name="Notched Right Arrow 5">
            <a:extLst>
              <a:ext uri="{FF2B5EF4-FFF2-40B4-BE49-F238E27FC236}">
                <a16:creationId xmlns:a16="http://schemas.microsoft.com/office/drawing/2014/main" id="{EC89CBE4-343C-61E0-7A9D-FC380AF1825B}"/>
              </a:ext>
            </a:extLst>
          </p:cNvPr>
          <p:cNvSpPr/>
          <p:nvPr/>
        </p:nvSpPr>
        <p:spPr>
          <a:xfrm>
            <a:off x="6246565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Constable [</a:t>
            </a:r>
            <a:r>
              <a:rPr lang="en-US" sz="800"/>
              <a:t>ISCA’24]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63635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2" grpId="0" animBg="1"/>
      <p:bldP spid="14" grpId="0" animBg="1"/>
      <p:bldP spid="26" grpId="0" animBg="1"/>
    </p:bld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B32D87-5333-E41D-1F48-E8FAEBDCD7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46BCBA-535D-DA8D-E621-3AD8FA990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150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38E9F12-00F4-8338-40EE-34DBBC859F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Motivational Data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045F51C-702E-3967-D113-F32CDE4AB4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13" y="2419376"/>
            <a:ext cx="8797925" cy="2538361"/>
          </a:xfrm>
        </p:spPr>
      </p:pic>
      <p:sp>
        <p:nvSpPr>
          <p:cNvPr id="9" name="Action Button: Home 8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23F992EA-7B62-21EB-2D33-E92E4B6201BF}"/>
              </a:ext>
            </a:extLst>
          </p:cNvPr>
          <p:cNvSpPr/>
          <p:nvPr/>
        </p:nvSpPr>
        <p:spPr>
          <a:xfrm>
            <a:off x="8126630" y="6298840"/>
            <a:ext cx="450937" cy="463463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433016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F2901D6-9A78-45E5-9C8F-329864964D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885" y="866775"/>
            <a:ext cx="8707981" cy="5643563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8039AE8-E909-E01F-3302-3372B89E0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151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910EDCE-B6C9-8038-2354-32D6FBA92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Features Considered</a:t>
            </a:r>
          </a:p>
        </p:txBody>
      </p:sp>
      <p:sp>
        <p:nvSpPr>
          <p:cNvPr id="7" name="Action Button: Home 6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558BE731-E3E8-8E03-E073-08C409E216BC}"/>
              </a:ext>
            </a:extLst>
          </p:cNvPr>
          <p:cNvSpPr/>
          <p:nvPr/>
        </p:nvSpPr>
        <p:spPr>
          <a:xfrm>
            <a:off x="8126630" y="6298840"/>
            <a:ext cx="450937" cy="463463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667786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87A35BE-4A73-D56E-B1F9-36913AF8B7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13" y="1636866"/>
            <a:ext cx="8797925" cy="4103380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9368833-EFC2-A78C-2FB8-25F2D217F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152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1458DAD-C334-F503-C949-92C0A459B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Q-Value Table Organization</a:t>
            </a:r>
          </a:p>
        </p:txBody>
      </p:sp>
      <p:sp>
        <p:nvSpPr>
          <p:cNvPr id="7" name="Action Button: Home 6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8BFA88D4-94FC-9BB4-3984-6C1314A4BF0B}"/>
              </a:ext>
            </a:extLst>
          </p:cNvPr>
          <p:cNvSpPr/>
          <p:nvPr/>
        </p:nvSpPr>
        <p:spPr>
          <a:xfrm>
            <a:off x="8126630" y="6298840"/>
            <a:ext cx="450937" cy="463463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919992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47CB3B2-A2A8-223B-9699-5036DF60E2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13" y="2872479"/>
            <a:ext cx="8797925" cy="1632154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C2E8932-2749-1C0C-7E9A-3DCD8C656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153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6DDA157-D7FB-C418-E80F-0B24952DE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Final Configuration</a:t>
            </a:r>
          </a:p>
        </p:txBody>
      </p:sp>
      <p:sp>
        <p:nvSpPr>
          <p:cNvPr id="7" name="Action Button: Home 6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CF796AE9-BE01-1869-B710-7F88EF4A499D}"/>
              </a:ext>
            </a:extLst>
          </p:cNvPr>
          <p:cNvSpPr/>
          <p:nvPr/>
        </p:nvSpPr>
        <p:spPr>
          <a:xfrm>
            <a:off x="8126630" y="6298840"/>
            <a:ext cx="450937" cy="463463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640606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C8B286E-22B7-9458-8314-54F1E26248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13" y="2595029"/>
            <a:ext cx="8797925" cy="2187054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0AA7AEC-7050-2A4C-E867-52A4BD83B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154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59244B7-FD21-381B-8BB6-D5CAAE51D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Overhead Analysis</a:t>
            </a:r>
          </a:p>
        </p:txBody>
      </p:sp>
      <p:sp>
        <p:nvSpPr>
          <p:cNvPr id="7" name="Action Button: Home 6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2D0DE712-62DE-2337-1FDA-C4222A172A03}"/>
              </a:ext>
            </a:extLst>
          </p:cNvPr>
          <p:cNvSpPr/>
          <p:nvPr/>
        </p:nvSpPr>
        <p:spPr>
          <a:xfrm>
            <a:off x="8126630" y="6298840"/>
            <a:ext cx="450937" cy="463463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998631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8FBBDD8-97DF-E5EF-D44E-BB0D74B07F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13" y="2488447"/>
            <a:ext cx="8797925" cy="2400218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20E2CFE-4F9D-DB9A-7A19-62B49CEA6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155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0A9DD12-66F9-E10F-BEEA-2D41D5C51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Simulation Parameters</a:t>
            </a:r>
          </a:p>
        </p:txBody>
      </p:sp>
      <p:sp>
        <p:nvSpPr>
          <p:cNvPr id="7" name="Action Button: Home 6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1708CA71-0C53-9888-28D4-571D4ED35C12}"/>
              </a:ext>
            </a:extLst>
          </p:cNvPr>
          <p:cNvSpPr/>
          <p:nvPr/>
        </p:nvSpPr>
        <p:spPr>
          <a:xfrm>
            <a:off x="8126630" y="6298840"/>
            <a:ext cx="450937" cy="463463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734836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33F37E3-1056-4028-17AD-83FE55491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156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FED8D18-1A9F-AE3D-3E8F-C099CD8D5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Evaluated Workloads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D35B212B-46B6-BE4B-B798-D707760A50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13" y="2663556"/>
            <a:ext cx="8797925" cy="2050001"/>
          </a:xfrm>
        </p:spPr>
      </p:pic>
      <p:sp>
        <p:nvSpPr>
          <p:cNvPr id="11" name="Action Button: Home 10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6F5F79F2-FC2A-83B0-2E97-7B4E20E7CF55}"/>
              </a:ext>
            </a:extLst>
          </p:cNvPr>
          <p:cNvSpPr/>
          <p:nvPr/>
        </p:nvSpPr>
        <p:spPr>
          <a:xfrm>
            <a:off x="8126630" y="6298840"/>
            <a:ext cx="450937" cy="463463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57120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2EFEB25-CEF7-DC5C-7316-2631A1967F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13" y="2525859"/>
            <a:ext cx="8797925" cy="2325395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009FB7B-BFCE-895A-4549-3D182025B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157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F127BA5-32E4-DE85-9D0C-7EC0031C7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Evaluated Cache Designs</a:t>
            </a:r>
          </a:p>
        </p:txBody>
      </p:sp>
      <p:sp>
        <p:nvSpPr>
          <p:cNvPr id="7" name="Action Button: Home 6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A601FC45-9631-5DFB-C75E-0AED198908DA}"/>
              </a:ext>
            </a:extLst>
          </p:cNvPr>
          <p:cNvSpPr/>
          <p:nvPr/>
        </p:nvSpPr>
        <p:spPr>
          <a:xfrm>
            <a:off x="8126630" y="6298840"/>
            <a:ext cx="450937" cy="463463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71739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1C3CBFB-90CD-3E92-A71A-10DE1EB271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13" y="1302301"/>
            <a:ext cx="8797925" cy="4772511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E9D3E6C-1E03-AB68-AD69-FEAA764D4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158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2639554-C466-7FD2-DFE8-08A4FF20D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Evaluated Mechanisms</a:t>
            </a:r>
          </a:p>
        </p:txBody>
      </p:sp>
      <p:sp>
        <p:nvSpPr>
          <p:cNvPr id="7" name="Action Button: Home 6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87F8C1E6-207D-DD24-C9B2-B5E922BB01E8}"/>
              </a:ext>
            </a:extLst>
          </p:cNvPr>
          <p:cNvSpPr/>
          <p:nvPr/>
        </p:nvSpPr>
        <p:spPr>
          <a:xfrm>
            <a:off x="8126630" y="6298840"/>
            <a:ext cx="450937" cy="463463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245598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CA58731-760D-630C-C424-B8A77BA15A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13" y="1758443"/>
            <a:ext cx="8797925" cy="3860227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92C1C44-411C-63FE-845F-ABC235122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159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81EBAE3-D30C-149B-7EEB-43A01C2808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Gain in CD1</a:t>
            </a:r>
          </a:p>
        </p:txBody>
      </p:sp>
      <p:sp>
        <p:nvSpPr>
          <p:cNvPr id="7" name="Action Button: Home 6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9ABE8789-324F-2C6C-EEC3-31132A306790}"/>
              </a:ext>
            </a:extLst>
          </p:cNvPr>
          <p:cNvSpPr/>
          <p:nvPr/>
        </p:nvSpPr>
        <p:spPr>
          <a:xfrm>
            <a:off x="8126630" y="6298840"/>
            <a:ext cx="450937" cy="463463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8428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94B5CB-6265-B526-1DB2-42EDA40B05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CAC1DFB-A4E0-9711-5E4E-153D744AE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16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6167C09-0B36-403A-F740-7D66D5AB06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1537" y="109639"/>
            <a:ext cx="3740926" cy="107158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A84B439-611C-6836-67BD-1B2D4AF141E3}"/>
              </a:ext>
            </a:extLst>
          </p:cNvPr>
          <p:cNvSpPr txBox="1"/>
          <p:nvPr/>
        </p:nvSpPr>
        <p:spPr>
          <a:xfrm>
            <a:off x="500743" y="1325824"/>
            <a:ext cx="8142512" cy="510778"/>
          </a:xfrm>
          <a:prstGeom prst="roundRect">
            <a:avLst/>
          </a:prstGeom>
          <a:solidFill>
            <a:srgbClr val="E5F3DF"/>
          </a:solidFill>
          <a:ln w="28575">
            <a:solidFill>
              <a:srgbClr val="11813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Key Idea</a:t>
            </a:r>
            <a:r>
              <a:rPr lang="en-US" sz="2400" dirty="0"/>
              <a:t>: Formulate prefetching as </a:t>
            </a:r>
            <a:r>
              <a:rPr lang="en-US" sz="2400" b="1" dirty="0">
                <a:solidFill>
                  <a:srgbClr val="11813C"/>
                </a:solidFill>
              </a:rPr>
              <a:t>reinforcement learning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F92F8D7C-71DB-FA7D-BC60-ADFB111CDD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11176" t="8787" r="9911" b="20226"/>
          <a:stretch>
            <a:fillRect/>
          </a:stretch>
        </p:blipFill>
        <p:spPr>
          <a:xfrm>
            <a:off x="248178" y="943686"/>
            <a:ext cx="505130" cy="559680"/>
          </a:xfrm>
          <a:prstGeom prst="rect">
            <a:avLst/>
          </a:prstGeom>
        </p:spPr>
      </p:pic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F13EB9A2-3209-6C9D-DBA9-B5A223A65090}"/>
              </a:ext>
            </a:extLst>
          </p:cNvPr>
          <p:cNvSpPr/>
          <p:nvPr/>
        </p:nvSpPr>
        <p:spPr>
          <a:xfrm>
            <a:off x="3771899" y="2733383"/>
            <a:ext cx="1600200" cy="522514"/>
          </a:xfrm>
          <a:prstGeom prst="roundRect">
            <a:avLst/>
          </a:prstGeom>
          <a:solidFill>
            <a:srgbClr val="F8F5E4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C04F15"/>
                </a:solidFill>
              </a:rPr>
              <a:t>Pythia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BECC06A4-BA68-E37F-86C9-261420DC6647}"/>
              </a:ext>
            </a:extLst>
          </p:cNvPr>
          <p:cNvSpPr/>
          <p:nvPr/>
        </p:nvSpPr>
        <p:spPr>
          <a:xfrm>
            <a:off x="3287486" y="5021399"/>
            <a:ext cx="2569026" cy="888162"/>
          </a:xfrm>
          <a:prstGeom prst="roundRect">
            <a:avLst/>
          </a:prstGeom>
          <a:solidFill>
            <a:srgbClr val="F8F5E4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C04F15"/>
                </a:solidFill>
              </a:rPr>
              <a:t>Processor and Memory System</a:t>
            </a:r>
          </a:p>
        </p:txBody>
      </p:sp>
      <p:cxnSp>
        <p:nvCxnSpPr>
          <p:cNvPr id="19" name="Elbow Connector 18">
            <a:extLst>
              <a:ext uri="{FF2B5EF4-FFF2-40B4-BE49-F238E27FC236}">
                <a16:creationId xmlns:a16="http://schemas.microsoft.com/office/drawing/2014/main" id="{9E98A689-C126-D297-E892-6FBB559B6898}"/>
              </a:ext>
            </a:extLst>
          </p:cNvPr>
          <p:cNvCxnSpPr>
            <a:stCxn id="11" idx="1"/>
            <a:endCxn id="10" idx="1"/>
          </p:cNvCxnSpPr>
          <p:nvPr/>
        </p:nvCxnSpPr>
        <p:spPr>
          <a:xfrm rot="10800000" flipH="1">
            <a:off x="3287485" y="2994640"/>
            <a:ext cx="484413" cy="2470840"/>
          </a:xfrm>
          <a:prstGeom prst="bentConnector3">
            <a:avLst>
              <a:gd name="adj1" fmla="val -110112"/>
            </a:avLst>
          </a:prstGeom>
          <a:ln w="28575">
            <a:solidFill>
              <a:schemeClr val="tx1">
                <a:lumMod val="50000"/>
                <a:lumOff val="50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20FB6D5D-42AB-8885-D545-DE37258A4EAF}"/>
              </a:ext>
            </a:extLst>
          </p:cNvPr>
          <p:cNvSpPr txBox="1"/>
          <p:nvPr/>
        </p:nvSpPr>
        <p:spPr>
          <a:xfrm>
            <a:off x="2243467" y="3999227"/>
            <a:ext cx="924612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State</a:t>
            </a:r>
          </a:p>
        </p:txBody>
      </p:sp>
      <p:cxnSp>
        <p:nvCxnSpPr>
          <p:cNvPr id="4" name="Elbow Connector 3">
            <a:extLst>
              <a:ext uri="{FF2B5EF4-FFF2-40B4-BE49-F238E27FC236}">
                <a16:creationId xmlns:a16="http://schemas.microsoft.com/office/drawing/2014/main" id="{C2D3AD6A-BCDD-B512-FE3C-E91CA3C611F0}"/>
              </a:ext>
            </a:extLst>
          </p:cNvPr>
          <p:cNvCxnSpPr>
            <a:stCxn id="10" idx="3"/>
            <a:endCxn id="11" idx="3"/>
          </p:cNvCxnSpPr>
          <p:nvPr/>
        </p:nvCxnSpPr>
        <p:spPr>
          <a:xfrm>
            <a:off x="5372099" y="2994640"/>
            <a:ext cx="484413" cy="2470840"/>
          </a:xfrm>
          <a:prstGeom prst="bentConnector3">
            <a:avLst>
              <a:gd name="adj1" fmla="val 207865"/>
            </a:avLst>
          </a:prstGeom>
          <a:ln w="28575">
            <a:solidFill>
              <a:schemeClr val="tx1">
                <a:lumMod val="50000"/>
                <a:lumOff val="50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61641C38-547D-E165-7081-2AAFC4784465}"/>
              </a:ext>
            </a:extLst>
          </p:cNvPr>
          <p:cNvSpPr txBox="1"/>
          <p:nvPr/>
        </p:nvSpPr>
        <p:spPr>
          <a:xfrm>
            <a:off x="5839418" y="3999227"/>
            <a:ext cx="1088761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Action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F7303660-A24E-EFB6-9F20-F81D76CC6991}"/>
              </a:ext>
            </a:extLst>
          </p:cNvPr>
          <p:cNvCxnSpPr>
            <a:cxnSpLocks/>
          </p:cNvCxnSpPr>
          <p:nvPr/>
        </p:nvCxnSpPr>
        <p:spPr>
          <a:xfrm flipV="1">
            <a:off x="4571999" y="3429000"/>
            <a:ext cx="0" cy="1447800"/>
          </a:xfrm>
          <a:prstGeom prst="straightConnector1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53EE9A39-BB90-597E-B200-EC25E006AB7F}"/>
              </a:ext>
            </a:extLst>
          </p:cNvPr>
          <p:cNvSpPr txBox="1"/>
          <p:nvPr/>
        </p:nvSpPr>
        <p:spPr>
          <a:xfrm>
            <a:off x="3950577" y="3999227"/>
            <a:ext cx="1242841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Reward</a:t>
            </a:r>
          </a:p>
        </p:txBody>
      </p:sp>
      <p:sp>
        <p:nvSpPr>
          <p:cNvPr id="24" name="Rounded Rectangular Callout 23">
            <a:extLst>
              <a:ext uri="{FF2B5EF4-FFF2-40B4-BE49-F238E27FC236}">
                <a16:creationId xmlns:a16="http://schemas.microsoft.com/office/drawing/2014/main" id="{7ACA7E7A-22FA-5B6E-1F82-F255AA302522}"/>
              </a:ext>
            </a:extLst>
          </p:cNvPr>
          <p:cNvSpPr/>
          <p:nvPr/>
        </p:nvSpPr>
        <p:spPr>
          <a:xfrm>
            <a:off x="69240" y="2218739"/>
            <a:ext cx="2418144" cy="1447251"/>
          </a:xfrm>
          <a:prstGeom prst="wedgeRoundRectCallout">
            <a:avLst>
              <a:gd name="adj1" fmla="val 49445"/>
              <a:gd name="adj2" fmla="val 75646"/>
              <a:gd name="adj3" fmla="val 16667"/>
            </a:avLst>
          </a:prstGeom>
          <a:solidFill>
            <a:srgbClr val="E6F0FF"/>
          </a:solidFill>
          <a:ln>
            <a:solidFill>
              <a:srgbClr val="4473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1458FF"/>
                </a:solidFill>
              </a:rPr>
              <a:t>Program features</a:t>
            </a:r>
          </a:p>
          <a:p>
            <a:pPr algn="ctr"/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(e.g., PC, page offset, cacheline delta)</a:t>
            </a:r>
          </a:p>
        </p:txBody>
      </p:sp>
      <p:sp>
        <p:nvSpPr>
          <p:cNvPr id="25" name="Rounded Rectangular Callout 24">
            <a:extLst>
              <a:ext uri="{FF2B5EF4-FFF2-40B4-BE49-F238E27FC236}">
                <a16:creationId xmlns:a16="http://schemas.microsoft.com/office/drawing/2014/main" id="{0ABD0DFF-8B1A-033F-D517-08404F365D75}"/>
              </a:ext>
            </a:extLst>
          </p:cNvPr>
          <p:cNvSpPr/>
          <p:nvPr/>
        </p:nvSpPr>
        <p:spPr>
          <a:xfrm>
            <a:off x="6656611" y="2218739"/>
            <a:ext cx="2418144" cy="1447251"/>
          </a:xfrm>
          <a:prstGeom prst="wedgeRoundRectCallout">
            <a:avLst>
              <a:gd name="adj1" fmla="val -51393"/>
              <a:gd name="adj2" fmla="val 77902"/>
              <a:gd name="adj3" fmla="val 16667"/>
            </a:avLst>
          </a:prstGeom>
          <a:solidFill>
            <a:srgbClr val="F1EEFD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7030A0"/>
                </a:solidFill>
              </a:rPr>
              <a:t>Prefetch offset</a:t>
            </a:r>
          </a:p>
          <a:p>
            <a:pPr algn="ctr"/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(i.e., delta between the prefetch and demand cacheline)</a:t>
            </a:r>
          </a:p>
        </p:txBody>
      </p:sp>
      <p:sp>
        <p:nvSpPr>
          <p:cNvPr id="26" name="Rounded Rectangular Callout 25">
            <a:extLst>
              <a:ext uri="{FF2B5EF4-FFF2-40B4-BE49-F238E27FC236}">
                <a16:creationId xmlns:a16="http://schemas.microsoft.com/office/drawing/2014/main" id="{E185A821-8773-C54D-9FA9-C57E1739D54B}"/>
              </a:ext>
            </a:extLst>
          </p:cNvPr>
          <p:cNvSpPr/>
          <p:nvPr/>
        </p:nvSpPr>
        <p:spPr>
          <a:xfrm>
            <a:off x="6656611" y="5021399"/>
            <a:ext cx="2418144" cy="1447251"/>
          </a:xfrm>
          <a:prstGeom prst="wedgeRoundRectCallout">
            <a:avLst>
              <a:gd name="adj1" fmla="val -113066"/>
              <a:gd name="adj2" fmla="val -98857"/>
              <a:gd name="adj3" fmla="val 16667"/>
            </a:avLst>
          </a:prstGeom>
          <a:solidFill>
            <a:srgbClr val="FFF3CE"/>
          </a:solidFill>
          <a:ln>
            <a:solidFill>
              <a:srgbClr val="E66D0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C00600"/>
                </a:solidFill>
              </a:rPr>
              <a:t>Prefetch quality</a:t>
            </a:r>
          </a:p>
          <a:p>
            <a:pPr algn="ctr"/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considering system-level feedback</a:t>
            </a:r>
          </a:p>
        </p:txBody>
      </p:sp>
      <p:sp>
        <p:nvSpPr>
          <p:cNvPr id="15" name="Notched Right Arrow 14">
            <a:extLst>
              <a:ext uri="{FF2B5EF4-FFF2-40B4-BE49-F238E27FC236}">
                <a16:creationId xmlns:a16="http://schemas.microsoft.com/office/drawing/2014/main" id="{AE898D2C-2FBC-7D7A-38FA-6575FC47606F}"/>
              </a:ext>
            </a:extLst>
          </p:cNvPr>
          <p:cNvSpPr/>
          <p:nvPr/>
        </p:nvSpPr>
        <p:spPr>
          <a:xfrm>
            <a:off x="4867708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Athena [under </a:t>
            </a:r>
            <a:r>
              <a:rPr lang="en-US" sz="800"/>
              <a:t>review]</a:t>
            </a:r>
            <a:endParaRPr lang="en-US" sz="800" dirty="0"/>
          </a:p>
        </p:txBody>
      </p:sp>
      <p:sp>
        <p:nvSpPr>
          <p:cNvPr id="17" name="Notched Right Arrow 16">
            <a:extLst>
              <a:ext uri="{FF2B5EF4-FFF2-40B4-BE49-F238E27FC236}">
                <a16:creationId xmlns:a16="http://schemas.microsoft.com/office/drawing/2014/main" id="{724E0EDA-CE95-BE6C-BCA3-C2FA33AF6ADD}"/>
              </a:ext>
            </a:extLst>
          </p:cNvPr>
          <p:cNvSpPr/>
          <p:nvPr/>
        </p:nvSpPr>
        <p:spPr>
          <a:xfrm>
            <a:off x="2109994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6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/>
              <a:t>Pythia [MICRO’21]</a:t>
            </a:r>
          </a:p>
        </p:txBody>
      </p:sp>
      <p:sp>
        <p:nvSpPr>
          <p:cNvPr id="18" name="Notched Right Arrow 17">
            <a:extLst>
              <a:ext uri="{FF2B5EF4-FFF2-40B4-BE49-F238E27FC236}">
                <a16:creationId xmlns:a16="http://schemas.microsoft.com/office/drawing/2014/main" id="{BDDBDC44-2EF4-301E-889F-4D7504582B14}"/>
              </a:ext>
            </a:extLst>
          </p:cNvPr>
          <p:cNvSpPr/>
          <p:nvPr/>
        </p:nvSpPr>
        <p:spPr>
          <a:xfrm>
            <a:off x="3488851" y="6611706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Hermes [MICRO’22]</a:t>
            </a:r>
          </a:p>
        </p:txBody>
      </p:sp>
      <p:sp>
        <p:nvSpPr>
          <p:cNvPr id="20" name="Notched Right Arrow 19">
            <a:extLst>
              <a:ext uri="{FF2B5EF4-FFF2-40B4-BE49-F238E27FC236}">
                <a16:creationId xmlns:a16="http://schemas.microsoft.com/office/drawing/2014/main" id="{E4D77785-86DF-49CF-57AE-5E502196FF7E}"/>
              </a:ext>
            </a:extLst>
          </p:cNvPr>
          <p:cNvSpPr/>
          <p:nvPr/>
        </p:nvSpPr>
        <p:spPr>
          <a:xfrm>
            <a:off x="6246565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Constable [</a:t>
            </a:r>
            <a:r>
              <a:rPr lang="en-US" sz="800"/>
              <a:t>ISCA’24]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4141499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6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C3A061-ED6E-463B-E77D-840E8E4F65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1BB9462-4933-98F7-7345-5D428C587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160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16E463-C857-E80B-8EA4-C2AFABDF9B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Gain in CD2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E486FDF-9584-0494-629C-CD1E6E5604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13" y="1818997"/>
            <a:ext cx="8797925" cy="3739118"/>
          </a:xfrm>
        </p:spPr>
      </p:pic>
      <p:sp>
        <p:nvSpPr>
          <p:cNvPr id="9" name="Action Button: Home 8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ED44D769-5A82-9331-C73D-4741B8F1A70C}"/>
              </a:ext>
            </a:extLst>
          </p:cNvPr>
          <p:cNvSpPr/>
          <p:nvPr/>
        </p:nvSpPr>
        <p:spPr>
          <a:xfrm>
            <a:off x="8126630" y="6298840"/>
            <a:ext cx="450937" cy="463463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405932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E824A4-84B3-3213-34F7-DB8B40D543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415ABC0-B233-0962-AC54-E87209830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161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AEE44B1-ADEB-AE7A-9645-114CE8D51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Gain in CD3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F958DC7-AE63-AEB6-4016-40AD0519BD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13" y="1765581"/>
            <a:ext cx="8797925" cy="3845950"/>
          </a:xfrm>
        </p:spPr>
      </p:pic>
      <p:sp>
        <p:nvSpPr>
          <p:cNvPr id="9" name="Action Button: Home 8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4D730AEA-AC6C-5143-9D6F-A946B0FB2A2C}"/>
              </a:ext>
            </a:extLst>
          </p:cNvPr>
          <p:cNvSpPr/>
          <p:nvPr/>
        </p:nvSpPr>
        <p:spPr>
          <a:xfrm>
            <a:off x="8126630" y="6298840"/>
            <a:ext cx="450937" cy="463463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734462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393AE6-6428-3325-6350-D571005B82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BFAE22C-C331-CDE0-3D6B-BAE7EBF79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162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0A1A3F2-3B16-B181-541B-1BFACB637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Gain in CD4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274C497-59AB-BA14-5A7E-34D93F7B5D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13" y="1774504"/>
            <a:ext cx="8797925" cy="3828104"/>
          </a:xfrm>
        </p:spPr>
      </p:pic>
      <p:sp>
        <p:nvSpPr>
          <p:cNvPr id="9" name="Action Button: Home 8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6088BE1C-8A22-2975-B7CB-609CA745259B}"/>
              </a:ext>
            </a:extLst>
          </p:cNvPr>
          <p:cNvSpPr/>
          <p:nvPr/>
        </p:nvSpPr>
        <p:spPr>
          <a:xfrm>
            <a:off x="8126630" y="6298840"/>
            <a:ext cx="450937" cy="463463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105953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7B70640-5CDE-1B85-8B2D-1398251B5E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027" y="866775"/>
            <a:ext cx="7657696" cy="5643563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FB0EAF4-869D-5B19-7A7F-6792D1ED4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163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77F6CA-54E3-BEB4-F20B-6260EF46A7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Sensitivity to Prefetcher Type</a:t>
            </a:r>
          </a:p>
        </p:txBody>
      </p:sp>
      <p:sp>
        <p:nvSpPr>
          <p:cNvPr id="7" name="Action Button: Home 6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9A03DF4E-9D93-131C-11DC-FF126383BF78}"/>
              </a:ext>
            </a:extLst>
          </p:cNvPr>
          <p:cNvSpPr/>
          <p:nvPr/>
        </p:nvSpPr>
        <p:spPr>
          <a:xfrm>
            <a:off x="8126630" y="6298840"/>
            <a:ext cx="450937" cy="463463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800107"/>
      </p:ext>
    </p:extLst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464453-B1C1-1D1D-F716-8527AF787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664780-82A7-106C-6117-A3C1527BB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164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D65D300-EA1E-FAE1-36E2-E2F3A5521B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Sensitivity to OCP Type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92662BE7-4E1A-621F-B6DD-0DB036EB13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412" y="866775"/>
            <a:ext cx="7804927" cy="5643563"/>
          </a:xfrm>
        </p:spPr>
      </p:pic>
      <p:sp>
        <p:nvSpPr>
          <p:cNvPr id="9" name="Action Button: Home 8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4F26D06C-7D65-FD08-283B-1FDB47150CE2}"/>
              </a:ext>
            </a:extLst>
          </p:cNvPr>
          <p:cNvSpPr/>
          <p:nvPr/>
        </p:nvSpPr>
        <p:spPr>
          <a:xfrm>
            <a:off x="8126630" y="6298840"/>
            <a:ext cx="450937" cy="463463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241037"/>
      </p:ext>
    </p:extLst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A876BC-9095-AFEE-CA38-899A92BE5F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20F0116-24AF-9906-1BEE-F10699CFC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165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FFA0A73-E71D-2E89-0ACB-D3DE4B8AA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Sensitivity to Main Memory Bandwidth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43DF4CF-23F0-86E7-7BED-F17626A435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092" y="866775"/>
            <a:ext cx="7823567" cy="5643563"/>
          </a:xfrm>
        </p:spPr>
      </p:pic>
      <p:sp>
        <p:nvSpPr>
          <p:cNvPr id="9" name="Action Button: Home 8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39534467-BBE6-2242-0D7C-DEBC0F56CC64}"/>
              </a:ext>
            </a:extLst>
          </p:cNvPr>
          <p:cNvSpPr/>
          <p:nvPr/>
        </p:nvSpPr>
        <p:spPr>
          <a:xfrm>
            <a:off x="8126630" y="6298840"/>
            <a:ext cx="450937" cy="463463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070703"/>
      </p:ext>
    </p:extLst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2E055-DBE5-A09F-9302-A34C97A8ED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413E0DB-C4DA-898B-616F-4FF9ADA23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166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01541FF-365F-A4EA-8D21-0608358F5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Improvement in Four-Core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D3F9EB48-DB36-5A57-B5DA-8143BDCCFD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13" y="2241217"/>
            <a:ext cx="8797925" cy="2894678"/>
          </a:xfrm>
        </p:spPr>
      </p:pic>
      <p:sp>
        <p:nvSpPr>
          <p:cNvPr id="10" name="Action Button: Home 9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2BC7977D-0861-2177-3A81-6692B332003C}"/>
              </a:ext>
            </a:extLst>
          </p:cNvPr>
          <p:cNvSpPr/>
          <p:nvPr/>
        </p:nvSpPr>
        <p:spPr>
          <a:xfrm>
            <a:off x="8126630" y="6298840"/>
            <a:ext cx="450937" cy="463463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006446"/>
      </p:ext>
    </p:extLst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393FBA-AF20-6A53-C337-3219645D46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F264801-D6A9-7494-AED3-5CCB3FDDA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167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461D446-E10A-1E39-59BF-A4D84414FE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Improvement in Eight-Core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7DF9217-32C9-1F21-E3D8-3BA6A734C6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13" y="2242645"/>
            <a:ext cx="8797925" cy="2891823"/>
          </a:xfrm>
        </p:spPr>
      </p:pic>
      <p:sp>
        <p:nvSpPr>
          <p:cNvPr id="9" name="Action Button: Home 8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61E2FAA1-C61D-5A28-6F09-2E6536FA7DA2}"/>
              </a:ext>
            </a:extLst>
          </p:cNvPr>
          <p:cNvSpPr/>
          <p:nvPr/>
        </p:nvSpPr>
        <p:spPr>
          <a:xfrm>
            <a:off x="8126630" y="6298840"/>
            <a:ext cx="450937" cy="463463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181868"/>
      </p:ext>
    </p:extLst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96F112D-4477-5FB2-E526-6EB198DA20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13" y="1937472"/>
            <a:ext cx="8797925" cy="3502169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4981260-5BB1-D63E-F2C0-97297C9C2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168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140A314-4176-A65D-F44A-5F37D959A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Impact of Uncorrelated Reward</a:t>
            </a:r>
          </a:p>
        </p:txBody>
      </p:sp>
      <p:sp>
        <p:nvSpPr>
          <p:cNvPr id="7" name="Action Button: Home 6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9D09C980-D98F-84FF-6DB2-978151BC89FC}"/>
              </a:ext>
            </a:extLst>
          </p:cNvPr>
          <p:cNvSpPr/>
          <p:nvPr/>
        </p:nvSpPr>
        <p:spPr>
          <a:xfrm>
            <a:off x="8126630" y="6298840"/>
            <a:ext cx="450937" cy="463463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110274"/>
      </p:ext>
    </p:extLst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C6F5EF0-9987-5A8D-432B-11B31B71D3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13" y="1103279"/>
            <a:ext cx="8797925" cy="5170554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67C6024-428D-2DBB-A996-AC3F8F0C7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169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996F27E-6437-7ABD-F820-318715E106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Understanding Athena</a:t>
            </a:r>
          </a:p>
        </p:txBody>
      </p:sp>
      <p:sp>
        <p:nvSpPr>
          <p:cNvPr id="7" name="Action Button: Home 6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761CB7F4-ACED-F02B-314B-05A19B4B058C}"/>
              </a:ext>
            </a:extLst>
          </p:cNvPr>
          <p:cNvSpPr/>
          <p:nvPr/>
        </p:nvSpPr>
        <p:spPr>
          <a:xfrm>
            <a:off x="8126630" y="6298840"/>
            <a:ext cx="450937" cy="463463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8016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A5C06BA-2590-99C3-CDA8-8EDBC7D9F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17</a:t>
            </a:fld>
            <a:endParaRPr lang="en-US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DFB2531B-07E2-4B1A-BB21-0810EC3B1B38}"/>
              </a:ext>
            </a:extLst>
          </p:cNvPr>
          <p:cNvSpPr/>
          <p:nvPr/>
        </p:nvSpPr>
        <p:spPr>
          <a:xfrm>
            <a:off x="2842965" y="3085792"/>
            <a:ext cx="4049486" cy="63137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Two-part evaluation</a:t>
            </a:r>
          </a:p>
        </p:txBody>
      </p:sp>
      <p:sp>
        <p:nvSpPr>
          <p:cNvPr id="9" name="Chevron 8">
            <a:extLst>
              <a:ext uri="{FF2B5EF4-FFF2-40B4-BE49-F238E27FC236}">
                <a16:creationId xmlns:a16="http://schemas.microsoft.com/office/drawing/2014/main" id="{006CDF87-595C-0992-E6F0-0643C6BAF540}"/>
              </a:ext>
            </a:extLst>
          </p:cNvPr>
          <p:cNvSpPr/>
          <p:nvPr/>
        </p:nvSpPr>
        <p:spPr>
          <a:xfrm rot="16200000">
            <a:off x="4639108" y="2288191"/>
            <a:ext cx="457200" cy="620486"/>
          </a:xfrm>
          <a:prstGeom prst="chevr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Chevron 9">
            <a:extLst>
              <a:ext uri="{FF2B5EF4-FFF2-40B4-BE49-F238E27FC236}">
                <a16:creationId xmlns:a16="http://schemas.microsoft.com/office/drawing/2014/main" id="{EEB75097-8226-F7B1-D965-11E2E47E3332}"/>
              </a:ext>
            </a:extLst>
          </p:cNvPr>
          <p:cNvSpPr/>
          <p:nvPr/>
        </p:nvSpPr>
        <p:spPr>
          <a:xfrm rot="5400000">
            <a:off x="4639108" y="3937753"/>
            <a:ext cx="457200" cy="620486"/>
          </a:xfrm>
          <a:prstGeom prst="chevr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1D13F099-94A6-1467-6625-D2DA74288FAA}"/>
              </a:ext>
            </a:extLst>
          </p:cNvPr>
          <p:cNvSpPr/>
          <p:nvPr/>
        </p:nvSpPr>
        <p:spPr>
          <a:xfrm>
            <a:off x="2233365" y="4778828"/>
            <a:ext cx="5268686" cy="1110342"/>
          </a:xfrm>
          <a:prstGeom prst="roundRect">
            <a:avLst/>
          </a:prstGeom>
          <a:solidFill>
            <a:srgbClr val="FFF3CE"/>
          </a:solidFill>
          <a:ln>
            <a:solidFill>
              <a:srgbClr val="E66D0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Hardware prototyping </a:t>
            </a:r>
          </a:p>
          <a:p>
            <a:pPr algn="ctr"/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using </a:t>
            </a:r>
            <a:r>
              <a:rPr lang="en-US" sz="2800" b="1" dirty="0">
                <a:solidFill>
                  <a:srgbClr val="E66D0A"/>
                </a:solidFill>
              </a:rPr>
              <a:t>Chisel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660E80F1-93C0-634D-67B6-2256E822B5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564" t="2440" r="2307" b="22283"/>
          <a:stretch>
            <a:fillRect/>
          </a:stretch>
        </p:blipFill>
        <p:spPr>
          <a:xfrm>
            <a:off x="1100217" y="4863420"/>
            <a:ext cx="867748" cy="860730"/>
          </a:xfrm>
          <a:prstGeom prst="rect">
            <a:avLst/>
          </a:prstGeom>
        </p:spPr>
      </p:pic>
      <p:sp>
        <p:nvSpPr>
          <p:cNvPr id="3" name="Notched Right Arrow 2">
            <a:extLst>
              <a:ext uri="{FF2B5EF4-FFF2-40B4-BE49-F238E27FC236}">
                <a16:creationId xmlns:a16="http://schemas.microsoft.com/office/drawing/2014/main" id="{0E10B588-DF9F-8AE2-0950-24CC423D13F3}"/>
              </a:ext>
            </a:extLst>
          </p:cNvPr>
          <p:cNvSpPr/>
          <p:nvPr/>
        </p:nvSpPr>
        <p:spPr>
          <a:xfrm>
            <a:off x="4867708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Athena [under </a:t>
            </a:r>
            <a:r>
              <a:rPr lang="en-US" sz="800"/>
              <a:t>review]</a:t>
            </a:r>
            <a:endParaRPr lang="en-US" sz="800" dirty="0"/>
          </a:p>
        </p:txBody>
      </p:sp>
      <p:sp>
        <p:nvSpPr>
          <p:cNvPr id="4" name="Notched Right Arrow 3">
            <a:extLst>
              <a:ext uri="{FF2B5EF4-FFF2-40B4-BE49-F238E27FC236}">
                <a16:creationId xmlns:a16="http://schemas.microsoft.com/office/drawing/2014/main" id="{55A8F43B-A6A0-FFD3-F280-1520DD21BEE4}"/>
              </a:ext>
            </a:extLst>
          </p:cNvPr>
          <p:cNvSpPr/>
          <p:nvPr/>
        </p:nvSpPr>
        <p:spPr>
          <a:xfrm>
            <a:off x="2109994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6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/>
              <a:t>Pythia [MICRO’21]</a:t>
            </a:r>
          </a:p>
        </p:txBody>
      </p:sp>
      <p:sp>
        <p:nvSpPr>
          <p:cNvPr id="5" name="Notched Right Arrow 4">
            <a:extLst>
              <a:ext uri="{FF2B5EF4-FFF2-40B4-BE49-F238E27FC236}">
                <a16:creationId xmlns:a16="http://schemas.microsoft.com/office/drawing/2014/main" id="{100AF591-0B8A-CD82-C212-82647779B119}"/>
              </a:ext>
            </a:extLst>
          </p:cNvPr>
          <p:cNvSpPr/>
          <p:nvPr/>
        </p:nvSpPr>
        <p:spPr>
          <a:xfrm>
            <a:off x="3488851" y="6611706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Hermes [MICRO’22]</a:t>
            </a:r>
          </a:p>
        </p:txBody>
      </p:sp>
      <p:sp>
        <p:nvSpPr>
          <p:cNvPr id="6" name="Notched Right Arrow 5">
            <a:extLst>
              <a:ext uri="{FF2B5EF4-FFF2-40B4-BE49-F238E27FC236}">
                <a16:creationId xmlns:a16="http://schemas.microsoft.com/office/drawing/2014/main" id="{7E54CFB3-FD58-D09F-9516-2D63B4038412}"/>
              </a:ext>
            </a:extLst>
          </p:cNvPr>
          <p:cNvSpPr/>
          <p:nvPr/>
        </p:nvSpPr>
        <p:spPr>
          <a:xfrm>
            <a:off x="6246565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Constable [</a:t>
            </a:r>
            <a:r>
              <a:rPr lang="en-US" sz="800"/>
              <a:t>ISCA’24]</a:t>
            </a:r>
            <a:endParaRPr lang="en-US" sz="800" dirty="0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BE8F3FB-EE5B-78AD-FE6A-A116128DF66C}"/>
              </a:ext>
            </a:extLst>
          </p:cNvPr>
          <p:cNvSpPr/>
          <p:nvPr/>
        </p:nvSpPr>
        <p:spPr>
          <a:xfrm>
            <a:off x="2233365" y="957260"/>
            <a:ext cx="5268686" cy="1110342"/>
          </a:xfrm>
          <a:prstGeom prst="roundRect">
            <a:avLst/>
          </a:prstGeom>
          <a:solidFill>
            <a:srgbClr val="E6F0FF"/>
          </a:solidFill>
          <a:ln>
            <a:solidFill>
              <a:srgbClr val="025F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Trace-driven simulation </a:t>
            </a:r>
          </a:p>
          <a:p>
            <a:pPr algn="ctr"/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using </a:t>
            </a:r>
            <a:r>
              <a:rPr lang="en-US" sz="2800" b="1" dirty="0" err="1">
                <a:solidFill>
                  <a:srgbClr val="1458FF"/>
                </a:solidFill>
              </a:rPr>
              <a:t>ChampSim</a:t>
            </a:r>
            <a:endParaRPr lang="en-US" sz="2800" b="1" dirty="0">
              <a:solidFill>
                <a:srgbClr val="1458FF"/>
              </a:solidFill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29074CE9-83AE-87FD-76E7-F0203FAF28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7032" t="10992" r="6771" b="22197"/>
          <a:stretch>
            <a:fillRect/>
          </a:stretch>
        </p:blipFill>
        <p:spPr>
          <a:xfrm>
            <a:off x="1174861" y="1133850"/>
            <a:ext cx="793104" cy="757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27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 animBg="1"/>
      <p:bldP spid="7" grpId="0" animBg="1"/>
    </p:bldLst>
  </p:timing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959B00-9D4C-4209-68C7-023E7821E3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70E4A14-AB58-C09F-1E7A-56BF7C7CE7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Constable Discussions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7B293B-C1D1-12DA-C546-89F7AED574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B98F175-AF58-4B39-CAEB-E8E07FF2A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170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077291"/>
      </p:ext>
    </p:extLst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6464344-B092-2686-5433-AC98A5805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Constable Discussions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E942941-BB4B-A1E2-D2E6-800108934F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936172"/>
            <a:ext cx="4272360" cy="54195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C00000"/>
                </a:solidFill>
              </a:rPr>
              <a:t>Motivation &amp; Design</a:t>
            </a:r>
          </a:p>
          <a:p>
            <a:r>
              <a:rPr lang="en-US" sz="1600" dirty="0">
                <a:hlinkClick r:id="rId2" action="ppaction://hlinksldjump"/>
              </a:rPr>
              <a:t>Why do global-stable loads exist?</a:t>
            </a:r>
            <a:endParaRPr lang="en-US" sz="1600" dirty="0"/>
          </a:p>
          <a:p>
            <a:r>
              <a:rPr lang="en-US" sz="1600" dirty="0">
                <a:hlinkClick r:id="rId3" action="ppaction://hlinksldjump"/>
              </a:rPr>
              <a:t>Effect of increasing registers</a:t>
            </a:r>
            <a:endParaRPr lang="en-US" sz="1600" dirty="0"/>
          </a:p>
          <a:p>
            <a:r>
              <a:rPr lang="en-US" sz="1600" dirty="0">
                <a:hlinkClick r:id="rId4" action="ppaction://hlinksldjump"/>
              </a:rPr>
              <a:t>Characterization of global-stable loads</a:t>
            </a:r>
            <a:endParaRPr lang="en-US" sz="1600" dirty="0"/>
          </a:p>
          <a:p>
            <a:r>
              <a:rPr lang="en-US" sz="1600" dirty="0">
                <a:hlinkClick r:id="rId5" action="ppaction://hlinksldjump"/>
              </a:rPr>
              <a:t>Resource dependence by global-stable loads</a:t>
            </a:r>
            <a:endParaRPr lang="en-US" sz="1600" dirty="0"/>
          </a:p>
          <a:p>
            <a:r>
              <a:rPr lang="en-US" sz="1600" dirty="0">
                <a:hlinkClick r:id="rId6" action="ppaction://hlinksldjump"/>
              </a:rPr>
              <a:t>Performance headroom</a:t>
            </a:r>
            <a:endParaRPr lang="en-US" sz="1600" dirty="0"/>
          </a:p>
          <a:p>
            <a:r>
              <a:rPr lang="en-US" sz="1600" dirty="0">
                <a:hlinkClick r:id="rId7" action="ppaction://hlinksldjump"/>
              </a:rPr>
              <a:t>Constable overview</a:t>
            </a:r>
            <a:endParaRPr lang="en-US" sz="1600" dirty="0"/>
          </a:p>
          <a:p>
            <a:r>
              <a:rPr lang="en-US" sz="1600" dirty="0">
                <a:hlinkClick r:id="rId8" action="ppaction://hlinksldjump"/>
              </a:rPr>
              <a:t>Architecting elimination table</a:t>
            </a:r>
            <a:endParaRPr lang="en-US" sz="1600" dirty="0"/>
          </a:p>
          <a:p>
            <a:r>
              <a:rPr lang="en-US" sz="1600" dirty="0">
                <a:hlinkClick r:id="rId9" action="ppaction://hlinksldjump"/>
              </a:rPr>
              <a:t>Effect of wrong-path update</a:t>
            </a:r>
            <a:endParaRPr lang="en-US" sz="1600" dirty="0"/>
          </a:p>
          <a:p>
            <a:r>
              <a:rPr lang="en-US" sz="1600" dirty="0">
                <a:hlinkClick r:id="rId10" action="ppaction://hlinksldjump"/>
              </a:rPr>
              <a:t>Example of Constable’s operation</a:t>
            </a:r>
            <a:endParaRPr lang="en-US" sz="1600" dirty="0"/>
          </a:p>
          <a:p>
            <a:r>
              <a:rPr lang="en-US" sz="1600" dirty="0">
                <a:hlinkClick r:id="rId11" action="ppaction://hlinksldjump"/>
              </a:rPr>
              <a:t>Ensuring coherence</a:t>
            </a:r>
            <a:endParaRPr lang="en-US" sz="1600" dirty="0"/>
          </a:p>
          <a:p>
            <a:r>
              <a:rPr lang="en-US" sz="1600" dirty="0">
                <a:hlinkClick r:id="rId12" action="ppaction://hlinksldjump"/>
              </a:rPr>
              <a:t>Storage overhead</a:t>
            </a:r>
            <a:endParaRPr lang="en-US" sz="1600" dirty="0"/>
          </a:p>
          <a:p>
            <a:r>
              <a:rPr lang="en-US" sz="1600" dirty="0">
                <a:hlinkClick r:id="rId13" action="ppaction://hlinksldjump"/>
              </a:rPr>
              <a:t>Area/energy overhead</a:t>
            </a:r>
            <a:endParaRPr lang="en-US" sz="1600" dirty="0"/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0066B759-3B0C-CCA1-4305-29F7DB0E7126}"/>
              </a:ext>
            </a:extLst>
          </p:cNvPr>
          <p:cNvSpPr txBox="1">
            <a:spLocks/>
          </p:cNvSpPr>
          <p:nvPr/>
        </p:nvSpPr>
        <p:spPr>
          <a:xfrm>
            <a:off x="4773835" y="936171"/>
            <a:ext cx="4272360" cy="54195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ndara" panose="020E0502030303020204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mbria" panose="02040503050406030204" pitchFamily="18" charset="0"/>
              <a:buChar char="-"/>
              <a:defRPr sz="2400" kern="1200">
                <a:solidFill>
                  <a:schemeClr val="tx1"/>
                </a:solidFill>
                <a:latin typeface="Candara" panose="020E0502030303020204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ndara" panose="020E0502030303020204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ndara" panose="020E0502030303020204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ndara" panose="020E0502030303020204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Segoe UI" panose="020B0502040204020203" pitchFamily="34" charset="0"/>
              </a:rPr>
              <a:t>Methodology &amp; Evaluation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Segoe UI" panose="020B0502040204020203" pitchFamily="34" charset="0"/>
                <a:hlinkClick r:id="rId14" action="ppaction://hlinksldjump"/>
              </a:rPr>
              <a:t>Simulation parameters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Segoe UI" panose="020B0502040204020203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Segoe UI" panose="020B0502040204020203" pitchFamily="34" charset="0"/>
                <a:hlinkClick r:id="rId15" action="ppaction://hlinksldjump"/>
              </a:rPr>
              <a:t>Evaluated workloads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Segoe UI" panose="020B0502040204020203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Segoe UI" panose="020B0502040204020203" pitchFamily="34" charset="0"/>
                <a:hlinkClick r:id="rId16" action="ppaction://hlinksldjump"/>
              </a:rPr>
              <a:t>Workload-wise performance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Segoe UI" panose="020B0502040204020203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Segoe UI" panose="020B0502040204020203" pitchFamily="34" charset="0"/>
                <a:hlinkClick r:id="rId17" action="ppaction://hlinksldjump"/>
              </a:rPr>
              <a:t>Load-category-wise performance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Segoe UI" panose="020B0502040204020203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Segoe UI" panose="020B0502040204020203" pitchFamily="34" charset="0"/>
                <a:hlinkClick r:id="rId18" action="ppaction://hlinksldjump"/>
              </a:rPr>
              <a:t>Comparison with prior works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Segoe UI" panose="020B0502040204020203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Segoe UI" panose="020B0502040204020203" pitchFamily="34" charset="0"/>
                <a:hlinkClick r:id="rId19" action="ppaction://hlinksldjump"/>
              </a:rPr>
              <a:t>Elimination coverage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Segoe UI" panose="020B0502040204020203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Segoe UI" panose="020B0502040204020203" pitchFamily="34" charset="0"/>
                <a:hlinkClick r:id="rId20" action="ppaction://hlinksldjump"/>
              </a:rPr>
              <a:t>Coverage of global-stable loads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Segoe UI" panose="020B0502040204020203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Segoe UI" panose="020B0502040204020203" pitchFamily="34" charset="0"/>
                <a:hlinkClick r:id="rId21" action="ppaction://hlinksldjump"/>
              </a:rPr>
              <a:t>Reduction in power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Segoe UI" panose="020B0502040204020203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Segoe UI" panose="020B0502040204020203" pitchFamily="34" charset="0"/>
                <a:hlinkClick r:id="rId22" action="ppaction://hlinksldjump"/>
              </a:rPr>
              <a:t>Scaling width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Segoe UI" panose="020B0502040204020203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Segoe UI" panose="020B0502040204020203" pitchFamily="34" charset="0"/>
                <a:hlinkClick r:id="rId23" action="ppaction://hlinksldjump"/>
              </a:rPr>
              <a:t>Scaling depth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Segoe UI" panose="020B0502040204020203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Segoe UI" panose="020B0502040204020203" pitchFamily="34" charset="0"/>
                <a:hlinkClick r:id="rId24" action="ppaction://hlinksldjump"/>
              </a:rPr>
              <a:t>Violating memory ordering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" name="Action Button: Return 1">
            <a:hlinkClick r:id="rId25" action="ppaction://hlinksldjump" highlightClick="1"/>
            <a:extLst>
              <a:ext uri="{FF2B5EF4-FFF2-40B4-BE49-F238E27FC236}">
                <a16:creationId xmlns:a16="http://schemas.microsoft.com/office/drawing/2014/main" id="{781DCD28-3306-3603-5F40-0AD0CC990E96}"/>
              </a:ext>
            </a:extLst>
          </p:cNvPr>
          <p:cNvSpPr/>
          <p:nvPr/>
        </p:nvSpPr>
        <p:spPr>
          <a:xfrm>
            <a:off x="8007927" y="6355715"/>
            <a:ext cx="374073" cy="369951"/>
          </a:xfrm>
          <a:prstGeom prst="actionButtonRetur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697847"/>
      </p:ext>
    </p:extLst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65E6BB7-A178-3508-414A-D9567F6E49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Do Global-Stable Loads Exist?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368D3F-F5BE-4AF0-C835-522ED844247C}"/>
              </a:ext>
            </a:extLst>
          </p:cNvPr>
          <p:cNvSpPr txBox="1"/>
          <p:nvPr/>
        </p:nvSpPr>
        <p:spPr>
          <a:xfrm>
            <a:off x="279504" y="1936932"/>
            <a:ext cx="3748034" cy="3104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Random* Random::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s_rng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 = 0;</a:t>
            </a: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Consolas" panose="020B0609020204030204" pitchFamily="49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Random* Random::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get_Rng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(void) </a:t>
            </a: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{</a:t>
            </a: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    if (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s_rng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 == 0) </a:t>
            </a: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       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s_rng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 = new Random();</a:t>
            </a: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    return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s_rng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;</a:t>
            </a: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}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8AA3B9-47F6-5256-C989-9E6CC902436E}"/>
              </a:ext>
            </a:extLst>
          </p:cNvPr>
          <p:cNvSpPr txBox="1"/>
          <p:nvPr/>
        </p:nvSpPr>
        <p:spPr>
          <a:xfrm>
            <a:off x="209203" y="5435367"/>
            <a:ext cx="3527048" cy="442674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Example code from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CFF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541.leela_r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EDB104A-72B2-3622-6F0B-85CD4854EEE3}"/>
              </a:ext>
            </a:extLst>
          </p:cNvPr>
          <p:cNvSpPr/>
          <p:nvPr/>
        </p:nvSpPr>
        <p:spPr>
          <a:xfrm>
            <a:off x="209203" y="2773345"/>
            <a:ext cx="3527048" cy="2170444"/>
          </a:xfrm>
          <a:prstGeom prst="rect">
            <a:avLst/>
          </a:prstGeom>
          <a:noFill/>
          <a:ln w="9525">
            <a:solidFill>
              <a:schemeClr val="bg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1E1730-239E-322D-B45E-C5FC8A17206D}"/>
              </a:ext>
            </a:extLst>
          </p:cNvPr>
          <p:cNvSpPr txBox="1"/>
          <p:nvPr/>
        </p:nvSpPr>
        <p:spPr>
          <a:xfrm>
            <a:off x="4345851" y="1983815"/>
            <a:ext cx="2269469" cy="408623"/>
          </a:xfrm>
          <a:prstGeom prst="round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Global scope variable</a:t>
            </a: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516B9F5A-5FC0-22FE-ACC3-1870F7B0B51D}"/>
              </a:ext>
            </a:extLst>
          </p:cNvPr>
          <p:cNvSpPr/>
          <p:nvPr/>
        </p:nvSpPr>
        <p:spPr>
          <a:xfrm>
            <a:off x="2502040" y="1735232"/>
            <a:ext cx="1828800" cy="344777"/>
          </a:xfrm>
          <a:custGeom>
            <a:avLst/>
            <a:gdLst>
              <a:gd name="connsiteX0" fmla="*/ 1828800 w 1828800"/>
              <a:gd name="connsiteY0" fmla="*/ 204100 h 344777"/>
              <a:gd name="connsiteX1" fmla="*/ 1346479 w 1828800"/>
              <a:gd name="connsiteY1" fmla="*/ 3133 h 344777"/>
              <a:gd name="connsiteX2" fmla="*/ 0 w 1828800"/>
              <a:gd name="connsiteY2" fmla="*/ 344777 h 344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28800" h="344777">
                <a:moveTo>
                  <a:pt x="1828800" y="204100"/>
                </a:moveTo>
                <a:cubicBezTo>
                  <a:pt x="1740039" y="91893"/>
                  <a:pt x="1651279" y="-20313"/>
                  <a:pt x="1346479" y="3133"/>
                </a:cubicBezTo>
                <a:cubicBezTo>
                  <a:pt x="1041679" y="26579"/>
                  <a:pt x="520839" y="185678"/>
                  <a:pt x="0" y="344777"/>
                </a:cubicBezTo>
              </a:path>
            </a:pathLst>
          </a:custGeom>
          <a:noFill/>
          <a:ln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C872602-A0BB-CCD9-84C3-53283E5DEF6D}"/>
              </a:ext>
            </a:extLst>
          </p:cNvPr>
          <p:cNvSpPr txBox="1"/>
          <p:nvPr/>
        </p:nvSpPr>
        <p:spPr>
          <a:xfrm>
            <a:off x="4330840" y="3491782"/>
            <a:ext cx="3311787" cy="408623"/>
          </a:xfrm>
          <a:prstGeom prst="round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Function to access the variable</a:t>
            </a: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8F4D57DD-3E82-A43F-C7F2-0BF5982197BD}"/>
              </a:ext>
            </a:extLst>
          </p:cNvPr>
          <p:cNvSpPr/>
          <p:nvPr/>
        </p:nvSpPr>
        <p:spPr>
          <a:xfrm>
            <a:off x="3758084" y="3097711"/>
            <a:ext cx="1225898" cy="348874"/>
          </a:xfrm>
          <a:custGeom>
            <a:avLst/>
            <a:gdLst>
              <a:gd name="connsiteX0" fmla="*/ 1225898 w 1225898"/>
              <a:gd name="connsiteY0" fmla="*/ 348874 h 348874"/>
              <a:gd name="connsiteX1" fmla="*/ 743578 w 1225898"/>
              <a:gd name="connsiteY1" fmla="*/ 37375 h 348874"/>
              <a:gd name="connsiteX2" fmla="*/ 0 w 1225898"/>
              <a:gd name="connsiteY2" fmla="*/ 17278 h 348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25898" h="348874">
                <a:moveTo>
                  <a:pt x="1225898" y="348874"/>
                </a:moveTo>
                <a:cubicBezTo>
                  <a:pt x="1086896" y="220757"/>
                  <a:pt x="947894" y="92641"/>
                  <a:pt x="743578" y="37375"/>
                </a:cubicBezTo>
                <a:cubicBezTo>
                  <a:pt x="539262" y="-17891"/>
                  <a:pt x="269631" y="-307"/>
                  <a:pt x="0" y="17278"/>
                </a:cubicBezTo>
              </a:path>
            </a:pathLst>
          </a:custGeom>
          <a:noFill/>
          <a:ln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Graphic 2" descr="House with solid fill">
            <a:hlinkClick r:id="rId3" action="ppaction://hlinksldjump"/>
            <a:extLst>
              <a:ext uri="{FF2B5EF4-FFF2-40B4-BE49-F238E27FC236}">
                <a16:creationId xmlns:a16="http://schemas.microsoft.com/office/drawing/2014/main" id="{3CC1A2E1-7BAB-3200-7603-7481DC7D67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40192" y="6251916"/>
            <a:ext cx="606084" cy="60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516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1" grpId="0" animBg="1"/>
      <p:bldP spid="5" grpId="0" animBg="1"/>
      <p:bldP spid="12" grpId="0" animBg="1"/>
      <p:bldP spid="14" grpId="0" animBg="1"/>
      <p:bldP spid="16" grpId="0" animBg="1"/>
    </p:bldLst>
  </p:timing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65E6BB7-A178-3508-414A-D9567F6E49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Do Global-Stable Loads Exist?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368D3F-F5BE-4AF0-C835-522ED844247C}"/>
              </a:ext>
            </a:extLst>
          </p:cNvPr>
          <p:cNvSpPr txBox="1"/>
          <p:nvPr/>
        </p:nvSpPr>
        <p:spPr>
          <a:xfrm>
            <a:off x="279504" y="1936932"/>
            <a:ext cx="3748034" cy="3104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Random* Random::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s_rng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 = 0;</a:t>
            </a: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Consolas" panose="020B0609020204030204" pitchFamily="49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Random* Random::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get_Rng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(void) </a:t>
            </a: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{</a:t>
            </a: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    if (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s_rng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 == 0) </a:t>
            </a: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       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s_rng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 = new Random();</a:t>
            </a: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    return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s_rng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;</a:t>
            </a: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}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98A235-EB48-C12F-F455-C6252494608F}"/>
              </a:ext>
            </a:extLst>
          </p:cNvPr>
          <p:cNvSpPr txBox="1"/>
          <p:nvPr/>
        </p:nvSpPr>
        <p:spPr>
          <a:xfrm>
            <a:off x="4722723" y="1898918"/>
            <a:ext cx="3748035" cy="3381695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90000"/>
                  </a:srgb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624: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mov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rax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, [rip+0x1f4ac5] </a:t>
            </a: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90000"/>
                  </a:srgb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62b: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test  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rax,rax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Consolas" panose="020B0609020204030204" pitchFamily="49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90000"/>
                  </a:srgb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62e: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je     0x638</a:t>
            </a: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90000"/>
                  </a:srgb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630: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ret</a:t>
            </a: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90000"/>
                  </a:srgb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631: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nop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Consolas" panose="020B0609020204030204" pitchFamily="49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90000"/>
                  </a:srgb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638: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sub    rsp,0x8</a:t>
            </a: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90000"/>
                  </a:srgb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63c: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mov    edi,0xc</a:t>
            </a: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90000"/>
                  </a:srgb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641: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call   0x460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Consolas" panose="020B0609020204030204" pitchFamily="49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8AA3B9-47F6-5256-C989-9E6CC902436E}"/>
              </a:ext>
            </a:extLst>
          </p:cNvPr>
          <p:cNvSpPr txBox="1"/>
          <p:nvPr/>
        </p:nvSpPr>
        <p:spPr>
          <a:xfrm>
            <a:off x="209203" y="5435367"/>
            <a:ext cx="3527048" cy="442674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Example code from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CFF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541.leela_r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9F2E78-057B-2D05-2977-653E7F181CF6}"/>
              </a:ext>
            </a:extLst>
          </p:cNvPr>
          <p:cNvSpPr txBox="1"/>
          <p:nvPr/>
        </p:nvSpPr>
        <p:spPr>
          <a:xfrm>
            <a:off x="4235356" y="5435367"/>
            <a:ext cx="4722768" cy="442674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Disassembly (compiled by GCC* with –O3)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EDB104A-72B2-3622-6F0B-85CD4854EEE3}"/>
              </a:ext>
            </a:extLst>
          </p:cNvPr>
          <p:cNvSpPr/>
          <p:nvPr/>
        </p:nvSpPr>
        <p:spPr>
          <a:xfrm>
            <a:off x="209203" y="2773345"/>
            <a:ext cx="3527048" cy="2170444"/>
          </a:xfrm>
          <a:prstGeom prst="rect">
            <a:avLst/>
          </a:prstGeom>
          <a:noFill/>
          <a:ln w="9525">
            <a:solidFill>
              <a:schemeClr val="bg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146BB66-F121-FFF1-54EA-2F34C3A858FE}"/>
              </a:ext>
            </a:extLst>
          </p:cNvPr>
          <p:cNvCxnSpPr>
            <a:cxnSpLocks/>
          </p:cNvCxnSpPr>
          <p:nvPr/>
        </p:nvCxnSpPr>
        <p:spPr>
          <a:xfrm flipV="1">
            <a:off x="3736251" y="1898918"/>
            <a:ext cx="986472" cy="874427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ABA8FE3-39B3-204A-8BB7-13075CCC14A6}"/>
              </a:ext>
            </a:extLst>
          </p:cNvPr>
          <p:cNvCxnSpPr>
            <a:cxnSpLocks/>
          </p:cNvCxnSpPr>
          <p:nvPr/>
        </p:nvCxnSpPr>
        <p:spPr>
          <a:xfrm>
            <a:off x="3736251" y="4943789"/>
            <a:ext cx="986472" cy="336824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F55B76F9-96D9-213D-301E-C9FC4A6205F9}"/>
              </a:ext>
            </a:extLst>
          </p:cNvPr>
          <p:cNvSpPr txBox="1"/>
          <p:nvPr/>
        </p:nvSpPr>
        <p:spPr>
          <a:xfrm>
            <a:off x="5896869" y="6441113"/>
            <a:ext cx="13660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*GNU GCC 13.2</a:t>
            </a:r>
          </a:p>
        </p:txBody>
      </p:sp>
      <p:pic>
        <p:nvPicPr>
          <p:cNvPr id="5" name="Graphic 4" descr="House with solid fill">
            <a:hlinkClick r:id="rId3" action="ppaction://hlinksldjump"/>
            <a:extLst>
              <a:ext uri="{FF2B5EF4-FFF2-40B4-BE49-F238E27FC236}">
                <a16:creationId xmlns:a16="http://schemas.microsoft.com/office/drawing/2014/main" id="{82972778-A29F-EC3A-0956-442D820014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40192" y="6251916"/>
            <a:ext cx="606084" cy="60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859323"/>
      </p:ext>
    </p:extLst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65E6BB7-A178-3508-414A-D9567F6E49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Do Global-Stable Loads Exist?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368D3F-F5BE-4AF0-C835-522ED844247C}"/>
              </a:ext>
            </a:extLst>
          </p:cNvPr>
          <p:cNvSpPr txBox="1"/>
          <p:nvPr/>
        </p:nvSpPr>
        <p:spPr>
          <a:xfrm>
            <a:off x="279504" y="1936932"/>
            <a:ext cx="3748034" cy="3104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90000"/>
                  </a:srgb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Random* Random::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90000"/>
                  </a:srgb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s_rng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90000"/>
                  </a:srgb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 = 0;</a:t>
            </a: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90000"/>
                </a:srgb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Consolas" panose="020B0609020204030204" pitchFamily="49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90000"/>
                  </a:srgb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Random* Random::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90000"/>
                  </a:srgb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get_Rng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90000"/>
                  </a:srgb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(void) </a:t>
            </a: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90000"/>
                  </a:srgb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{</a:t>
            </a: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   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if (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s_rng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 == 0) </a:t>
            </a: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90000"/>
                  </a:srgb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       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90000"/>
                  </a:srgb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s_rng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90000"/>
                  </a:srgb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 = new Random();</a:t>
            </a: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90000"/>
                  </a:srgb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    return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90000"/>
                  </a:srgb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s_rng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90000"/>
                  </a:srgb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;</a:t>
            </a: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90000"/>
                  </a:srgb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}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98A235-EB48-C12F-F455-C6252494608F}"/>
              </a:ext>
            </a:extLst>
          </p:cNvPr>
          <p:cNvSpPr txBox="1"/>
          <p:nvPr/>
        </p:nvSpPr>
        <p:spPr>
          <a:xfrm>
            <a:off x="4722723" y="1898918"/>
            <a:ext cx="3748035" cy="3381695"/>
          </a:xfrm>
          <a:prstGeom prst="rect">
            <a:avLst/>
          </a:prstGeom>
          <a:noFill/>
          <a:ln>
            <a:solidFill>
              <a:schemeClr val="bg2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90000"/>
                  </a:srgb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624: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mov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rax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, [rip+0x1f4ac5]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90000"/>
                  </a:srgb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62b: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test  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rax,rax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Consolas" panose="020B0609020204030204" pitchFamily="49" charset="0"/>
              <a:ea typeface="+mn-ea"/>
              <a:cs typeface="Consolas" panose="020B0609020204030204" pitchFamily="49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90000"/>
                  </a:srgb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62e: je     0x638</a:t>
            </a: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90000"/>
                  </a:srgb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630: ret</a:t>
            </a: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90000"/>
                  </a:srgb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631: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90000"/>
                  </a:srgb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nop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90000"/>
                </a:srgb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Consolas" panose="020B0609020204030204" pitchFamily="49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90000"/>
                  </a:srgb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638: sub    rsp,0x8</a:t>
            </a: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90000"/>
                  </a:srgb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63c: mov    edi,0xc</a:t>
            </a: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90000"/>
                  </a:srgb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641: call   0x460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8AA3B9-47F6-5256-C989-9E6CC902436E}"/>
              </a:ext>
            </a:extLst>
          </p:cNvPr>
          <p:cNvSpPr txBox="1"/>
          <p:nvPr/>
        </p:nvSpPr>
        <p:spPr>
          <a:xfrm>
            <a:off x="209203" y="5435367"/>
            <a:ext cx="3527048" cy="442674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Example code from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CFF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541.leela_r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EDB104A-72B2-3622-6F0B-85CD4854EEE3}"/>
              </a:ext>
            </a:extLst>
          </p:cNvPr>
          <p:cNvSpPr/>
          <p:nvPr/>
        </p:nvSpPr>
        <p:spPr>
          <a:xfrm>
            <a:off x="209203" y="2773345"/>
            <a:ext cx="3527048" cy="2170444"/>
          </a:xfrm>
          <a:prstGeom prst="rect">
            <a:avLst/>
          </a:prstGeom>
          <a:noFill/>
          <a:ln w="9525">
            <a:solidFill>
              <a:schemeClr val="bg2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9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146BB66-F121-FFF1-54EA-2F34C3A858FE}"/>
              </a:ext>
            </a:extLst>
          </p:cNvPr>
          <p:cNvCxnSpPr>
            <a:cxnSpLocks/>
          </p:cNvCxnSpPr>
          <p:nvPr/>
        </p:nvCxnSpPr>
        <p:spPr>
          <a:xfrm flipV="1">
            <a:off x="3736251" y="1898918"/>
            <a:ext cx="986472" cy="874427"/>
          </a:xfrm>
          <a:prstGeom prst="line">
            <a:avLst/>
          </a:prstGeom>
          <a:ln w="9525">
            <a:solidFill>
              <a:schemeClr val="bg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ABA8FE3-39B3-204A-8BB7-13075CCC14A6}"/>
              </a:ext>
            </a:extLst>
          </p:cNvPr>
          <p:cNvCxnSpPr>
            <a:cxnSpLocks/>
          </p:cNvCxnSpPr>
          <p:nvPr/>
        </p:nvCxnSpPr>
        <p:spPr>
          <a:xfrm>
            <a:off x="3736251" y="4943789"/>
            <a:ext cx="986472" cy="336824"/>
          </a:xfrm>
          <a:prstGeom prst="line">
            <a:avLst/>
          </a:prstGeom>
          <a:ln w="9525">
            <a:solidFill>
              <a:schemeClr val="bg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E9C7C69-F2AF-A161-B842-0FD9C00C8A5F}"/>
              </a:ext>
            </a:extLst>
          </p:cNvPr>
          <p:cNvSpPr txBox="1"/>
          <p:nvPr/>
        </p:nvSpPr>
        <p:spPr>
          <a:xfrm>
            <a:off x="400889" y="979959"/>
            <a:ext cx="2689906" cy="715089"/>
          </a:xfrm>
          <a:prstGeom prst="round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Gets initialized only once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and never changes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A0F81EB-BFF3-5692-FBCE-0AC58A273DA3}"/>
              </a:ext>
            </a:extLst>
          </p:cNvPr>
          <p:cNvSpPr txBox="1"/>
          <p:nvPr/>
        </p:nvSpPr>
        <p:spPr>
          <a:xfrm>
            <a:off x="6368060" y="979959"/>
            <a:ext cx="1962771" cy="408623"/>
          </a:xfrm>
          <a:prstGeom prst="round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Global-stable load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2361261F-18EE-8677-E29A-D8EF9F020EEC}"/>
              </a:ext>
            </a:extLst>
          </p:cNvPr>
          <p:cNvSpPr/>
          <p:nvPr/>
        </p:nvSpPr>
        <p:spPr>
          <a:xfrm>
            <a:off x="1140998" y="1758462"/>
            <a:ext cx="265771" cy="1778558"/>
          </a:xfrm>
          <a:custGeom>
            <a:avLst/>
            <a:gdLst>
              <a:gd name="connsiteX0" fmla="*/ 125094 w 265771"/>
              <a:gd name="connsiteY0" fmla="*/ 0 h 1778558"/>
              <a:gd name="connsiteX1" fmla="*/ 4514 w 265771"/>
              <a:gd name="connsiteY1" fmla="*/ 522514 h 1778558"/>
              <a:gd name="connsiteX2" fmla="*/ 265771 w 265771"/>
              <a:gd name="connsiteY2" fmla="*/ 1778558 h 1778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5771" h="1778558">
                <a:moveTo>
                  <a:pt x="125094" y="0"/>
                </a:moveTo>
                <a:cubicBezTo>
                  <a:pt x="53081" y="113044"/>
                  <a:pt x="-18932" y="226088"/>
                  <a:pt x="4514" y="522514"/>
                </a:cubicBezTo>
                <a:cubicBezTo>
                  <a:pt x="27960" y="818940"/>
                  <a:pt x="146865" y="1298749"/>
                  <a:pt x="265771" y="1778558"/>
                </a:cubicBezTo>
              </a:path>
            </a:pathLst>
          </a:custGeom>
          <a:noFill/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8BB28097-7F2C-F02E-A7EA-A0B874A8C06D}"/>
              </a:ext>
            </a:extLst>
          </p:cNvPr>
          <p:cNvSpPr/>
          <p:nvPr/>
        </p:nvSpPr>
        <p:spPr>
          <a:xfrm>
            <a:off x="5637125" y="1426866"/>
            <a:ext cx="1024932" cy="643094"/>
          </a:xfrm>
          <a:custGeom>
            <a:avLst/>
            <a:gdLst>
              <a:gd name="connsiteX0" fmla="*/ 1024932 w 1024932"/>
              <a:gd name="connsiteY0" fmla="*/ 0 h 643094"/>
              <a:gd name="connsiteX1" fmla="*/ 371789 w 1024932"/>
              <a:gd name="connsiteY1" fmla="*/ 190919 h 643094"/>
              <a:gd name="connsiteX2" fmla="*/ 0 w 1024932"/>
              <a:gd name="connsiteY2" fmla="*/ 643094 h 643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24932" h="643094">
                <a:moveTo>
                  <a:pt x="1024932" y="0"/>
                </a:moveTo>
                <a:cubicBezTo>
                  <a:pt x="783771" y="41868"/>
                  <a:pt x="542611" y="83737"/>
                  <a:pt x="371789" y="190919"/>
                </a:cubicBezTo>
                <a:cubicBezTo>
                  <a:pt x="200967" y="298101"/>
                  <a:pt x="100483" y="470597"/>
                  <a:pt x="0" y="643094"/>
                </a:cubicBezTo>
              </a:path>
            </a:pathLst>
          </a:custGeom>
          <a:noFill/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DF3DC92-980A-54D1-1627-471C3FEC8A78}"/>
              </a:ext>
            </a:extLst>
          </p:cNvPr>
          <p:cNvSpPr txBox="1"/>
          <p:nvPr/>
        </p:nvSpPr>
        <p:spPr>
          <a:xfrm>
            <a:off x="4235356" y="5435367"/>
            <a:ext cx="4722768" cy="442674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Disassembly (compiled by GCC* with –O3)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FD6AF57-0043-5291-3709-7B7BF7ADD57D}"/>
              </a:ext>
            </a:extLst>
          </p:cNvPr>
          <p:cNvSpPr txBox="1"/>
          <p:nvPr/>
        </p:nvSpPr>
        <p:spPr>
          <a:xfrm>
            <a:off x="5896869" y="6441113"/>
            <a:ext cx="13660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*GNU GCC 13.2</a:t>
            </a:r>
          </a:p>
        </p:txBody>
      </p:sp>
      <p:pic>
        <p:nvPicPr>
          <p:cNvPr id="16" name="Graphic 15" descr="House with solid fill">
            <a:hlinkClick r:id="rId3" action="ppaction://hlinksldjump"/>
            <a:extLst>
              <a:ext uri="{FF2B5EF4-FFF2-40B4-BE49-F238E27FC236}">
                <a16:creationId xmlns:a16="http://schemas.microsoft.com/office/drawing/2014/main" id="{36AA2363-B294-F3D4-1876-FA77BDA73E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40192" y="6251916"/>
            <a:ext cx="606084" cy="60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675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10" grpId="0" animBg="1"/>
    </p:bldLst>
  </p:timing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8249B5A-3F1C-A8BB-306F-ED33A7DA4D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Do Global-Stable Loads Exist?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9BF8908-38EC-1EED-5421-072B1E5221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67217" y="963008"/>
            <a:ext cx="4098189" cy="2689436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FC04088E-7603-88FC-011A-90D823A891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47748" y="3744138"/>
            <a:ext cx="5861073" cy="3073222"/>
          </a:xfrm>
          <a:prstGeom prst="rect">
            <a:avLst/>
          </a:prstGeom>
        </p:spPr>
      </p:pic>
      <p:pic>
        <p:nvPicPr>
          <p:cNvPr id="3" name="Graphic 2" descr="House with solid fill">
            <a:hlinkClick r:id="rId6" action="ppaction://hlinksldjump"/>
            <a:extLst>
              <a:ext uri="{FF2B5EF4-FFF2-40B4-BE49-F238E27FC236}">
                <a16:creationId xmlns:a16="http://schemas.microsoft.com/office/drawing/2014/main" id="{C1B695AA-D74A-2952-CADD-080C55DD1D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040192" y="6251916"/>
            <a:ext cx="606084" cy="60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519044"/>
      </p:ext>
    </p:extLst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8249B5A-3F1C-A8BB-306F-ED33A7DA4D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Do Global-Stable Loads Exist?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9BF8908-38EC-1EED-5421-072B1E5221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67217" y="963008"/>
            <a:ext cx="4098189" cy="2689436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FC04088E-7603-88FC-011A-90D823A891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47748" y="3744138"/>
            <a:ext cx="5861073" cy="307322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F600E5E-5A62-3A2A-8B0C-0A34F179CA37}"/>
              </a:ext>
            </a:extLst>
          </p:cNvPr>
          <p:cNvSpPr/>
          <p:nvPr/>
        </p:nvSpPr>
        <p:spPr>
          <a:xfrm>
            <a:off x="90435" y="936172"/>
            <a:ext cx="8973176" cy="5419543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AB6E10F-5BB3-AD75-7365-136E540DCC7D}"/>
              </a:ext>
            </a:extLst>
          </p:cNvPr>
          <p:cNvSpPr/>
          <p:nvPr/>
        </p:nvSpPr>
        <p:spPr>
          <a:xfrm>
            <a:off x="-311499" y="1823594"/>
            <a:ext cx="9766998" cy="36446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79488" marR="0" lvl="0" indent="-350838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Global-stable loads exist for many reasons:</a:t>
            </a:r>
          </a:p>
          <a:p>
            <a:pPr marL="979488" marR="0" lvl="0" indent="-350838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  <a:p>
            <a:pPr marL="979488" marR="0" lvl="0" indent="-350838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Accessing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F483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global variables</a:t>
            </a:r>
          </a:p>
          <a:p>
            <a:pPr marL="979488" marR="0" lvl="0" indent="-350838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  <a:p>
            <a:pPr marL="979488" marR="0" lvl="0" indent="-350838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Accessing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local variables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 of an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inline function</a:t>
            </a:r>
          </a:p>
          <a:p>
            <a:pPr marL="979488" marR="0" lvl="0" indent="-350838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  <a:p>
            <a:pPr marL="979488" marR="0" lvl="0" indent="-350838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CFF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Limited architectural registers</a:t>
            </a:r>
          </a:p>
          <a:p>
            <a:pPr marL="979488" marR="0" lvl="0" indent="-350838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...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B83A198-0A12-5519-1DA3-7D5DE80F31AE}"/>
              </a:ext>
            </a:extLst>
          </p:cNvPr>
          <p:cNvSpPr/>
          <p:nvPr/>
        </p:nvSpPr>
        <p:spPr>
          <a:xfrm>
            <a:off x="1696720" y="6328878"/>
            <a:ext cx="6096000" cy="508802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 descr="House with solid fill">
            <a:hlinkClick r:id="rId6" action="ppaction://hlinksldjump"/>
            <a:extLst>
              <a:ext uri="{FF2B5EF4-FFF2-40B4-BE49-F238E27FC236}">
                <a16:creationId xmlns:a16="http://schemas.microsoft.com/office/drawing/2014/main" id="{1BA75214-C3C9-0701-13C6-FC6E3E4943B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040192" y="6251916"/>
            <a:ext cx="606084" cy="60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443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5E331DC-30B4-396C-B376-A5445960D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Effects of Increasing Architectural Registers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DF34E25D-7805-5763-CEAE-FB8B8014E0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131" y="833293"/>
            <a:ext cx="9105869" cy="451086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1C804BB-4FB8-91D4-D520-C9A4B9511A5D}"/>
              </a:ext>
            </a:extLst>
          </p:cNvPr>
          <p:cNvSpPr/>
          <p:nvPr/>
        </p:nvSpPr>
        <p:spPr>
          <a:xfrm>
            <a:off x="-311499" y="5344160"/>
            <a:ext cx="9766998" cy="99789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79488" marR="0" lvl="0" indent="-350838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Fraction of global-stable loads </a:t>
            </a:r>
          </a:p>
          <a:p>
            <a:pPr marL="979488" marR="0" lvl="0" indent="-350838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are nearly same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without or with APX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9BBB9BB-832E-C490-611D-6EEC57D3BDBD}"/>
              </a:ext>
            </a:extLst>
          </p:cNvPr>
          <p:cNvSpPr txBox="1"/>
          <p:nvPr/>
        </p:nvSpPr>
        <p:spPr>
          <a:xfrm>
            <a:off x="2016882" y="6488668"/>
            <a:ext cx="5198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Compiled with Clang 18.1.3 with and without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-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mapxf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Consolas" panose="020B0609020204030204" pitchFamily="49" charset="0"/>
            </a:endParaRPr>
          </a:p>
        </p:txBody>
      </p:sp>
      <p:pic>
        <p:nvPicPr>
          <p:cNvPr id="5" name="Graphic 4" descr="House with solid fill">
            <a:hlinkClick r:id="rId4" action="ppaction://hlinksldjump"/>
            <a:extLst>
              <a:ext uri="{FF2B5EF4-FFF2-40B4-BE49-F238E27FC236}">
                <a16:creationId xmlns:a16="http://schemas.microsoft.com/office/drawing/2014/main" id="{C8019047-5AF3-79BB-C401-F9A30D4E4D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40192" y="6251916"/>
            <a:ext cx="606084" cy="60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481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5E331DC-30B4-396C-B376-A5445960D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Effects of Increasing Architectural Registers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DF34E25D-7805-5763-CEAE-FB8B8014E0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131" y="833293"/>
            <a:ext cx="9105869" cy="451086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1C804BB-4FB8-91D4-D520-C9A4B9511A5D}"/>
              </a:ext>
            </a:extLst>
          </p:cNvPr>
          <p:cNvSpPr/>
          <p:nvPr/>
        </p:nvSpPr>
        <p:spPr>
          <a:xfrm>
            <a:off x="-311499" y="5344160"/>
            <a:ext cx="9766998" cy="99789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79488" marR="0" lvl="0" indent="-350838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Fraction of global-stable loads (i.e., Constable’s opportunities) </a:t>
            </a:r>
          </a:p>
          <a:p>
            <a:pPr marL="979488" marR="0" lvl="0" indent="-350838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are much higher than reduction in loads by APX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870B252-C3B9-5AAC-68C0-C0FC8FA7340B}"/>
              </a:ext>
            </a:extLst>
          </p:cNvPr>
          <p:cNvSpPr txBox="1"/>
          <p:nvPr/>
        </p:nvSpPr>
        <p:spPr>
          <a:xfrm>
            <a:off x="2016882" y="6488668"/>
            <a:ext cx="5198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Compiled with Clang 18.1.3 with and without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-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mapxf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Consolas" panose="020B0609020204030204" pitchFamily="49" charset="0"/>
            </a:endParaRPr>
          </a:p>
        </p:txBody>
      </p:sp>
      <p:pic>
        <p:nvPicPr>
          <p:cNvPr id="5" name="Graphic 4" descr="House with solid fill">
            <a:hlinkClick r:id="rId4" action="ppaction://hlinksldjump"/>
            <a:extLst>
              <a:ext uri="{FF2B5EF4-FFF2-40B4-BE49-F238E27FC236}">
                <a16:creationId xmlns:a16="http://schemas.microsoft.com/office/drawing/2014/main" id="{D4DA1D17-DE47-2A89-5A65-EBBF00776D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40192" y="6251916"/>
            <a:ext cx="606084" cy="60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787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EDBE153-D43E-D65F-5318-1BB8A7065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Effects of Increasing Architectural Registers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211DD5C3-CF05-CBCB-80D1-2C6560B090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013" y="990974"/>
            <a:ext cx="9073973" cy="322542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D58C296-34A4-1F10-1CC6-C6FA4F7855C3}"/>
              </a:ext>
            </a:extLst>
          </p:cNvPr>
          <p:cNvSpPr/>
          <p:nvPr/>
        </p:nvSpPr>
        <p:spPr>
          <a:xfrm>
            <a:off x="-311500" y="4988560"/>
            <a:ext cx="9766998" cy="99789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79488" marR="0" lvl="0" indent="-350838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The profile of global-stable loads stays largely unchanged</a:t>
            </a:r>
          </a:p>
          <a:p>
            <a:pPr marL="979488" marR="0" lvl="0" indent="-350838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after doubling registers using APX</a:t>
            </a:r>
          </a:p>
        </p:txBody>
      </p:sp>
      <p:pic>
        <p:nvPicPr>
          <p:cNvPr id="3" name="Graphic 2" descr="House with solid fill">
            <a:hlinkClick r:id="rId4" action="ppaction://hlinksldjump"/>
            <a:extLst>
              <a:ext uri="{FF2B5EF4-FFF2-40B4-BE49-F238E27FC236}">
                <a16:creationId xmlns:a16="http://schemas.microsoft.com/office/drawing/2014/main" id="{1459A9CE-76B3-681A-EBE1-3E4996E947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40192" y="6251916"/>
            <a:ext cx="606084" cy="60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746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AC4A8B-F239-A660-4DB4-6189554982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53D7C06-AC6B-5786-ACAE-8FB34852D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18</a:t>
            </a:fld>
            <a:endParaRPr lang="en-US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0F2E713F-85D6-55B1-EFE6-B43D9E2809C7}"/>
              </a:ext>
            </a:extLst>
          </p:cNvPr>
          <p:cNvSpPr/>
          <p:nvPr/>
        </p:nvSpPr>
        <p:spPr>
          <a:xfrm>
            <a:off x="2233365" y="251198"/>
            <a:ext cx="5268686" cy="1110342"/>
          </a:xfrm>
          <a:prstGeom prst="roundRect">
            <a:avLst/>
          </a:prstGeom>
          <a:solidFill>
            <a:srgbClr val="E6F0FF"/>
          </a:solidFill>
          <a:ln>
            <a:solidFill>
              <a:srgbClr val="025F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Trace-driven simulation </a:t>
            </a:r>
          </a:p>
          <a:p>
            <a:pPr algn="ctr"/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using </a:t>
            </a:r>
            <a:r>
              <a:rPr lang="en-US" sz="2800" b="1" dirty="0" err="1">
                <a:solidFill>
                  <a:srgbClr val="1458FF"/>
                </a:solidFill>
              </a:rPr>
              <a:t>ChampSim</a:t>
            </a:r>
            <a:endParaRPr lang="en-US" sz="2800" b="1" dirty="0">
              <a:solidFill>
                <a:srgbClr val="1458FF"/>
              </a:solidFill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C6CEF50-2AEF-25E7-912F-5CBDEE9FAC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7032" t="10992" r="6771" b="22197"/>
          <a:stretch>
            <a:fillRect/>
          </a:stretch>
        </p:blipFill>
        <p:spPr>
          <a:xfrm>
            <a:off x="1174861" y="427788"/>
            <a:ext cx="793104" cy="757162"/>
          </a:xfrm>
          <a:prstGeom prst="rect">
            <a:avLst/>
          </a:prstGeom>
        </p:spPr>
      </p:pic>
      <p:sp>
        <p:nvSpPr>
          <p:cNvPr id="3" name="Notched Right Arrow 2">
            <a:extLst>
              <a:ext uri="{FF2B5EF4-FFF2-40B4-BE49-F238E27FC236}">
                <a16:creationId xmlns:a16="http://schemas.microsoft.com/office/drawing/2014/main" id="{C364A10F-0362-6379-8182-02BCFAE7F451}"/>
              </a:ext>
            </a:extLst>
          </p:cNvPr>
          <p:cNvSpPr/>
          <p:nvPr/>
        </p:nvSpPr>
        <p:spPr>
          <a:xfrm>
            <a:off x="4867708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Athena [under </a:t>
            </a:r>
            <a:r>
              <a:rPr lang="en-US" sz="800"/>
              <a:t>review]</a:t>
            </a:r>
            <a:endParaRPr lang="en-US" sz="800" dirty="0"/>
          </a:p>
        </p:txBody>
      </p:sp>
      <p:sp>
        <p:nvSpPr>
          <p:cNvPr id="4" name="Notched Right Arrow 3">
            <a:extLst>
              <a:ext uri="{FF2B5EF4-FFF2-40B4-BE49-F238E27FC236}">
                <a16:creationId xmlns:a16="http://schemas.microsoft.com/office/drawing/2014/main" id="{EF1E438B-D98E-A626-A259-8563CFA4FD76}"/>
              </a:ext>
            </a:extLst>
          </p:cNvPr>
          <p:cNvSpPr/>
          <p:nvPr/>
        </p:nvSpPr>
        <p:spPr>
          <a:xfrm>
            <a:off x="2109994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6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/>
              <a:t>Pythia [MICRO’21]</a:t>
            </a:r>
          </a:p>
        </p:txBody>
      </p:sp>
      <p:sp>
        <p:nvSpPr>
          <p:cNvPr id="5" name="Notched Right Arrow 4">
            <a:extLst>
              <a:ext uri="{FF2B5EF4-FFF2-40B4-BE49-F238E27FC236}">
                <a16:creationId xmlns:a16="http://schemas.microsoft.com/office/drawing/2014/main" id="{255AD46D-8524-52AA-5243-890A9742A4C6}"/>
              </a:ext>
            </a:extLst>
          </p:cNvPr>
          <p:cNvSpPr/>
          <p:nvPr/>
        </p:nvSpPr>
        <p:spPr>
          <a:xfrm>
            <a:off x="3488851" y="6611706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Hermes [MICRO’22]</a:t>
            </a:r>
          </a:p>
        </p:txBody>
      </p:sp>
      <p:sp>
        <p:nvSpPr>
          <p:cNvPr id="6" name="Notched Right Arrow 5">
            <a:extLst>
              <a:ext uri="{FF2B5EF4-FFF2-40B4-BE49-F238E27FC236}">
                <a16:creationId xmlns:a16="http://schemas.microsoft.com/office/drawing/2014/main" id="{C5841A3B-2FF6-01B8-7B63-5EF0F3BAA7BC}"/>
              </a:ext>
            </a:extLst>
          </p:cNvPr>
          <p:cNvSpPr/>
          <p:nvPr/>
        </p:nvSpPr>
        <p:spPr>
          <a:xfrm>
            <a:off x="6246565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Constable [</a:t>
            </a:r>
            <a:r>
              <a:rPr lang="en-US" sz="800"/>
              <a:t>ISCA’24]</a:t>
            </a:r>
            <a:endParaRPr lang="en-US" sz="800" dirty="0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5174DE3-B09E-E638-584D-49D6AF5E23DD}"/>
              </a:ext>
            </a:extLst>
          </p:cNvPr>
          <p:cNvSpPr/>
          <p:nvPr/>
        </p:nvSpPr>
        <p:spPr>
          <a:xfrm>
            <a:off x="106406" y="1884504"/>
            <a:ext cx="4355679" cy="2361023"/>
          </a:xfrm>
          <a:prstGeom prst="roundRect">
            <a:avLst>
              <a:gd name="adj" fmla="val 3835"/>
            </a:avLst>
          </a:prstGeom>
          <a:solidFill>
            <a:srgbClr val="FFF3CE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C04F15"/>
                </a:solidFill>
              </a:rPr>
              <a:t>SPP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[Kim+, MICRO’16]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C04F15"/>
                </a:solidFill>
              </a:rPr>
              <a:t>Bingo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Bakshalipour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+, HPCA’19]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C04F15"/>
                </a:solidFill>
              </a:rPr>
              <a:t>MLOP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Shakerinava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+, DPC3’19]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rgbClr val="C04F15"/>
                </a:solidFill>
              </a:rPr>
              <a:t>SPP+DSPatch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[Bera+, MICRO’19]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C04F15"/>
                </a:solidFill>
              </a:rPr>
              <a:t>SPP+ PPF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[Bhatia+, ISCA’20]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5A7ACDDE-FDC0-EAE0-FE50-DA7BE9D3EA1C}"/>
              </a:ext>
            </a:extLst>
          </p:cNvPr>
          <p:cNvSpPr/>
          <p:nvPr/>
        </p:nvSpPr>
        <p:spPr>
          <a:xfrm>
            <a:off x="344284" y="1572058"/>
            <a:ext cx="3879921" cy="466732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Wide range of prefetchers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FC34203F-7B2A-21DD-1926-141DD3B455C3}"/>
              </a:ext>
            </a:extLst>
          </p:cNvPr>
          <p:cNvSpPr/>
          <p:nvPr/>
        </p:nvSpPr>
        <p:spPr>
          <a:xfrm>
            <a:off x="564883" y="4667744"/>
            <a:ext cx="8014234" cy="1654094"/>
          </a:xfrm>
          <a:prstGeom prst="roundRect">
            <a:avLst>
              <a:gd name="adj" fmla="val 3835"/>
            </a:avLst>
          </a:prstGeom>
          <a:solidFill>
            <a:srgbClr val="E5F3DF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A028FEEC-BBC3-5421-6585-09BC6184EDEF}"/>
              </a:ext>
            </a:extLst>
          </p:cNvPr>
          <p:cNvSpPr/>
          <p:nvPr/>
        </p:nvSpPr>
        <p:spPr>
          <a:xfrm>
            <a:off x="1891259" y="4434415"/>
            <a:ext cx="5361481" cy="466732"/>
          </a:xfrm>
          <a:prstGeom prst="roundRect">
            <a:avLst/>
          </a:prstGeom>
          <a:solidFill>
            <a:srgbClr val="11813C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Wide range of system-configurations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455D7384-84E0-AD91-339D-DB90772A4D09}"/>
              </a:ext>
            </a:extLst>
          </p:cNvPr>
          <p:cNvSpPr/>
          <p:nvPr/>
        </p:nvSpPr>
        <p:spPr>
          <a:xfrm>
            <a:off x="4681915" y="1884505"/>
            <a:ext cx="4355679" cy="2361023"/>
          </a:xfrm>
          <a:prstGeom prst="roundRect">
            <a:avLst>
              <a:gd name="adj" fmla="val 3835"/>
            </a:avLst>
          </a:prstGeom>
          <a:solidFill>
            <a:srgbClr val="F1EEFD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7030A0"/>
                </a:solidFill>
              </a:rPr>
              <a:t>150 single-core 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workloads 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from SPEC CPU 2006, 2017, PARSEC, and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Ligra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7030A0"/>
                </a:solidFill>
              </a:rPr>
              <a:t>270 multi-core 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workload mixes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3FE37605-C285-7485-8630-AE45378AB7E9}"/>
              </a:ext>
            </a:extLst>
          </p:cNvPr>
          <p:cNvSpPr/>
          <p:nvPr/>
        </p:nvSpPr>
        <p:spPr>
          <a:xfrm>
            <a:off x="4867708" y="1572058"/>
            <a:ext cx="3984094" cy="466732"/>
          </a:xfrm>
          <a:prstGeom prst="roundRect">
            <a:avLst/>
          </a:prstGeom>
          <a:solidFill>
            <a:srgbClr val="7030A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Wide range of workloads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35D0B32-1853-2453-0715-F861C9E3615E}"/>
              </a:ext>
            </a:extLst>
          </p:cNvPr>
          <p:cNvSpPr txBox="1"/>
          <p:nvPr/>
        </p:nvSpPr>
        <p:spPr>
          <a:xfrm>
            <a:off x="696691" y="4966318"/>
            <a:ext cx="40392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11813C"/>
                </a:solidFill>
              </a:rPr>
              <a:t>#cores</a:t>
            </a:r>
            <a:r>
              <a:rPr lang="en-US" sz="2400" dirty="0"/>
              <a:t>: 1 – 12 cores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11813C"/>
                </a:solidFill>
              </a:rPr>
              <a:t>Main memory bandwidth</a:t>
            </a:r>
            <a:r>
              <a:rPr lang="en-US" sz="2400" dirty="0"/>
              <a:t>: 150 – 9600 MTPS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9F3F624-7F3E-7A3A-E67F-314D65FCBC44}"/>
              </a:ext>
            </a:extLst>
          </p:cNvPr>
          <p:cNvSpPr txBox="1"/>
          <p:nvPr/>
        </p:nvSpPr>
        <p:spPr>
          <a:xfrm>
            <a:off x="4867708" y="4966318"/>
            <a:ext cx="37114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11813C"/>
                </a:solidFill>
              </a:rPr>
              <a:t>LLC size</a:t>
            </a:r>
            <a:r>
              <a:rPr lang="en-US" sz="2400" dirty="0"/>
              <a:t>: 256KB – 4 MB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11813C"/>
                </a:solidFill>
              </a:rPr>
              <a:t>Number of prefetchers </a:t>
            </a:r>
            <a:r>
              <a:rPr lang="en-US" sz="2400" dirty="0"/>
              <a:t>at different cache level</a:t>
            </a:r>
          </a:p>
        </p:txBody>
      </p:sp>
    </p:spTree>
    <p:extLst>
      <p:ext uri="{BB962C8B-B14F-4D97-AF65-F5344CB8AC3E}">
        <p14:creationId xmlns:p14="http://schemas.microsoft.com/office/powerpoint/2010/main" val="21058913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300">
        <p159:morph option="byObject"/>
      </p:transition>
    </mc:Choice>
    <mc:Fallback xmlns="">
      <p:transition>
        <p:fade/>
      </p:transition>
    </mc:Fallback>
  </mc:AlternateContent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F9B9C49-629E-855C-C538-B5E0B07D5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Characterization of Global-Stable Loads (I)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5BB84E39-1EFD-9B20-A1AB-E55A6DEDCB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96029" y="1056721"/>
            <a:ext cx="5978119" cy="5435519"/>
          </a:xfrm>
          <a:prstGeom prst="rect">
            <a:avLst/>
          </a:prstGeom>
        </p:spPr>
      </p:pic>
      <p:pic>
        <p:nvPicPr>
          <p:cNvPr id="3" name="Graphic 2" descr="House with solid fill">
            <a:hlinkClick r:id="rId4" action="ppaction://hlinksldjump"/>
            <a:extLst>
              <a:ext uri="{FF2B5EF4-FFF2-40B4-BE49-F238E27FC236}">
                <a16:creationId xmlns:a16="http://schemas.microsoft.com/office/drawing/2014/main" id="{0694F231-32FF-2FF1-5E75-AF11434C74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40192" y="6251916"/>
            <a:ext cx="606084" cy="60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343537"/>
      </p:ext>
    </p:extLst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F9B9C49-629E-855C-C538-B5E0B07D5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Characterization of Global-Stable Loads (II)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E2DA6F86-4EB3-59A8-5232-DDFF220578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17437" y="1034006"/>
            <a:ext cx="6018083" cy="5529354"/>
          </a:xfrm>
          <a:prstGeom prst="rect">
            <a:avLst/>
          </a:prstGeom>
        </p:spPr>
      </p:pic>
      <p:pic>
        <p:nvPicPr>
          <p:cNvPr id="3" name="Graphic 2" descr="House with solid fill">
            <a:hlinkClick r:id="rId4" action="ppaction://hlinksldjump"/>
            <a:extLst>
              <a:ext uri="{FF2B5EF4-FFF2-40B4-BE49-F238E27FC236}">
                <a16:creationId xmlns:a16="http://schemas.microsoft.com/office/drawing/2014/main" id="{2C922D9C-6A30-5CCA-C1FA-8630F4CEDA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40192" y="6251916"/>
            <a:ext cx="606084" cy="60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740360"/>
      </p:ext>
    </p:extLst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F9B9C49-629E-855C-C538-B5E0B07D5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Characterization of Global-Stable Loads (III)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C35DEC7E-0C2C-6A1B-437B-BE20F7D569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71930" y="1052889"/>
            <a:ext cx="6200140" cy="5441126"/>
          </a:xfrm>
          <a:prstGeom prst="rect">
            <a:avLst/>
          </a:prstGeom>
        </p:spPr>
      </p:pic>
      <p:pic>
        <p:nvPicPr>
          <p:cNvPr id="5" name="Graphic 4" descr="House with solid fill">
            <a:hlinkClick r:id="rId4" action="ppaction://hlinksldjump"/>
            <a:extLst>
              <a:ext uri="{FF2B5EF4-FFF2-40B4-BE49-F238E27FC236}">
                <a16:creationId xmlns:a16="http://schemas.microsoft.com/office/drawing/2014/main" id="{DF071331-3E17-6991-B495-02E2269ACD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40192" y="6251916"/>
            <a:ext cx="606084" cy="60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255726"/>
      </p:ext>
    </p:extLst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29E857E-31A6-C5F8-54C9-CEC78098A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400" dirty="0"/>
              <a:t>Resource Dependence by Global-Stable Loads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6BFCBBD-2BAC-2F30-F69A-1399C57FE1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3789" y="1450930"/>
            <a:ext cx="8896422" cy="334654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97D9CCB-E427-DC7B-366A-7BE1280F2AD7}"/>
              </a:ext>
            </a:extLst>
          </p:cNvPr>
          <p:cNvSpPr/>
          <p:nvPr/>
        </p:nvSpPr>
        <p:spPr>
          <a:xfrm>
            <a:off x="-311499" y="5262880"/>
            <a:ext cx="9766998" cy="835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79488" marR="0" lvl="0" indent="-350838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Global-stable loads cause significant resource dependence</a:t>
            </a:r>
          </a:p>
        </p:txBody>
      </p:sp>
      <p:pic>
        <p:nvPicPr>
          <p:cNvPr id="3" name="Graphic 2" descr="House with solid fill">
            <a:hlinkClick r:id="rId4" action="ppaction://hlinksldjump"/>
            <a:extLst>
              <a:ext uri="{FF2B5EF4-FFF2-40B4-BE49-F238E27FC236}">
                <a16:creationId xmlns:a16="http://schemas.microsoft.com/office/drawing/2014/main" id="{039486C0-E3AE-D62F-9C73-A3B72D36BF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40192" y="6251916"/>
            <a:ext cx="606084" cy="60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503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862B1F3-5ACA-2802-A19C-05B0B2072A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Headroom Analysis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A13B3CF8-56BE-35DD-E01E-122ADD45AF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0986" y="1438162"/>
            <a:ext cx="8990651" cy="3981675"/>
          </a:xfrm>
          <a:prstGeom prst="rect">
            <a:avLst/>
          </a:prstGeom>
        </p:spPr>
      </p:pic>
      <p:pic>
        <p:nvPicPr>
          <p:cNvPr id="3" name="Graphic 2" descr="House with solid fill">
            <a:hlinkClick r:id="rId4" action="ppaction://hlinksldjump"/>
            <a:extLst>
              <a:ext uri="{FF2B5EF4-FFF2-40B4-BE49-F238E27FC236}">
                <a16:creationId xmlns:a16="http://schemas.microsoft.com/office/drawing/2014/main" id="{FD44A0C5-62E5-DFC5-E85E-79C6797AC9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40192" y="6251916"/>
            <a:ext cx="606084" cy="60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942721"/>
      </p:ext>
    </p:extLst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910F0F1-AFF5-90F3-48EE-DD53A6507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Constable Overview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68BB1B5-E9FF-3AED-A6BD-E67C6F4F11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736" y="902410"/>
            <a:ext cx="6622527" cy="5823256"/>
          </a:xfrm>
          <a:prstGeom prst="rect">
            <a:avLst/>
          </a:prstGeom>
        </p:spPr>
      </p:pic>
      <p:pic>
        <p:nvPicPr>
          <p:cNvPr id="3" name="Graphic 2" descr="House with solid fill">
            <a:hlinkClick r:id="rId3" action="ppaction://hlinksldjump"/>
            <a:extLst>
              <a:ext uri="{FF2B5EF4-FFF2-40B4-BE49-F238E27FC236}">
                <a16:creationId xmlns:a16="http://schemas.microsoft.com/office/drawing/2014/main" id="{58F41CA2-FFE6-F247-045B-22ADC5279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40192" y="6251916"/>
            <a:ext cx="606084" cy="60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169712"/>
      </p:ext>
    </p:extLst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AF146FB-CAEC-61D6-ED6A-B277187AB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Architecting SLD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53EEBB25-FE9F-D93F-B41E-6BCB6FF831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7600" y="1015656"/>
            <a:ext cx="6614160" cy="5496903"/>
          </a:xfrm>
          <a:prstGeom prst="rect">
            <a:avLst/>
          </a:prstGeom>
        </p:spPr>
      </p:pic>
      <p:pic>
        <p:nvPicPr>
          <p:cNvPr id="3" name="Graphic 2" descr="House with solid fill">
            <a:hlinkClick r:id="rId4" action="ppaction://hlinksldjump"/>
            <a:extLst>
              <a:ext uri="{FF2B5EF4-FFF2-40B4-BE49-F238E27FC236}">
                <a16:creationId xmlns:a16="http://schemas.microsoft.com/office/drawing/2014/main" id="{4465B757-3121-52C1-4E2F-FEDD337587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40192" y="6251916"/>
            <a:ext cx="606084" cy="60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625742"/>
      </p:ext>
    </p:extLst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3EFFFCD-8A82-C08D-6510-D6F389FB7A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Effect of Wrong-Path Update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20AD276-B274-31F4-D58E-556961EEBD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2680" y="930936"/>
            <a:ext cx="6456680" cy="5632423"/>
          </a:xfrm>
          <a:prstGeom prst="rect">
            <a:avLst/>
          </a:prstGeom>
        </p:spPr>
      </p:pic>
      <p:pic>
        <p:nvPicPr>
          <p:cNvPr id="3" name="Graphic 2" descr="House with solid fill">
            <a:hlinkClick r:id="rId4" action="ppaction://hlinksldjump"/>
            <a:extLst>
              <a:ext uri="{FF2B5EF4-FFF2-40B4-BE49-F238E27FC236}">
                <a16:creationId xmlns:a16="http://schemas.microsoft.com/office/drawing/2014/main" id="{B93F6F30-2A3A-B9B3-1316-59EB7AAAF8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40192" y="6251916"/>
            <a:ext cx="606084" cy="60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914833"/>
      </p:ext>
    </p:extLst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F25CCCA-1A97-F2E7-A056-11A6AB458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 Example of Constable’s Operation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AA5D8E8-F7A6-67FF-E2F0-A8A39291912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568"/>
          <a:stretch/>
        </p:blipFill>
        <p:spPr>
          <a:xfrm>
            <a:off x="169011" y="938349"/>
            <a:ext cx="5787383" cy="275179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0DF88D6-E66A-494A-18E9-33E0F1F51E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03"/>
          <a:stretch/>
        </p:blipFill>
        <p:spPr>
          <a:xfrm>
            <a:off x="2168434" y="3830225"/>
            <a:ext cx="6895179" cy="268130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2533E07-D803-10BE-377A-B389467CE54F}"/>
              </a:ext>
            </a:extLst>
          </p:cNvPr>
          <p:cNvSpPr/>
          <p:nvPr/>
        </p:nvSpPr>
        <p:spPr>
          <a:xfrm>
            <a:off x="5120640" y="3148149"/>
            <a:ext cx="1554480" cy="5419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A052588-DE99-DE07-8473-7AE98A1BA36C}"/>
              </a:ext>
            </a:extLst>
          </p:cNvPr>
          <p:cNvSpPr/>
          <p:nvPr/>
        </p:nvSpPr>
        <p:spPr>
          <a:xfrm>
            <a:off x="1236617" y="3818231"/>
            <a:ext cx="1554480" cy="16028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6E08B50-0175-E722-7244-69ABD4B62328}"/>
              </a:ext>
            </a:extLst>
          </p:cNvPr>
          <p:cNvCxnSpPr>
            <a:cxnSpLocks/>
          </p:cNvCxnSpPr>
          <p:nvPr/>
        </p:nvCxnSpPr>
        <p:spPr>
          <a:xfrm>
            <a:off x="5956394" y="1567543"/>
            <a:ext cx="0" cy="2122603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B90B026-260C-9370-6CDE-81A1D8904858}"/>
              </a:ext>
            </a:extLst>
          </p:cNvPr>
          <p:cNvCxnSpPr>
            <a:cxnSpLocks/>
          </p:cNvCxnSpPr>
          <p:nvPr/>
        </p:nvCxnSpPr>
        <p:spPr>
          <a:xfrm flipH="1">
            <a:off x="2791097" y="3685130"/>
            <a:ext cx="3165297" cy="1701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4FEE5ED-D6D0-4F24-8875-ECB3B5AB6CB4}"/>
              </a:ext>
            </a:extLst>
          </p:cNvPr>
          <p:cNvCxnSpPr/>
          <p:nvPr/>
        </p:nvCxnSpPr>
        <p:spPr>
          <a:xfrm>
            <a:off x="2791097" y="3702140"/>
            <a:ext cx="0" cy="739231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45374F5C-F5B4-D906-F4B9-03E3E1C934B4}"/>
              </a:ext>
            </a:extLst>
          </p:cNvPr>
          <p:cNvSpPr/>
          <p:nvPr/>
        </p:nvSpPr>
        <p:spPr>
          <a:xfrm>
            <a:off x="1640021" y="938349"/>
            <a:ext cx="1671875" cy="27467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D654899-5B85-9FB2-DCDD-6C5E4D02137F}"/>
              </a:ext>
            </a:extLst>
          </p:cNvPr>
          <p:cNvSpPr/>
          <p:nvPr/>
        </p:nvSpPr>
        <p:spPr>
          <a:xfrm>
            <a:off x="3311897" y="940856"/>
            <a:ext cx="1260104" cy="21563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C59852E-5D80-DA4C-602F-496573522F5C}"/>
              </a:ext>
            </a:extLst>
          </p:cNvPr>
          <p:cNvSpPr/>
          <p:nvPr/>
        </p:nvSpPr>
        <p:spPr>
          <a:xfrm>
            <a:off x="4527279" y="891878"/>
            <a:ext cx="1377498" cy="21563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04FC400-9437-DA53-9294-916662B298EF}"/>
              </a:ext>
            </a:extLst>
          </p:cNvPr>
          <p:cNvSpPr/>
          <p:nvPr/>
        </p:nvSpPr>
        <p:spPr>
          <a:xfrm>
            <a:off x="5919824" y="1359105"/>
            <a:ext cx="79820" cy="23430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3112C6D-9154-FB88-E179-C6A2C5724B4D}"/>
              </a:ext>
            </a:extLst>
          </p:cNvPr>
          <p:cNvSpPr/>
          <p:nvPr/>
        </p:nvSpPr>
        <p:spPr>
          <a:xfrm rot="16200000">
            <a:off x="4253837" y="2164234"/>
            <a:ext cx="166682" cy="31652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79EF047-BDD2-8952-7A07-F64436777D36}"/>
              </a:ext>
            </a:extLst>
          </p:cNvPr>
          <p:cNvSpPr/>
          <p:nvPr/>
        </p:nvSpPr>
        <p:spPr>
          <a:xfrm rot="16200000">
            <a:off x="1828667" y="4155155"/>
            <a:ext cx="2751797" cy="20722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AF94D01-84E6-717C-9EFC-CB539769E14A}"/>
              </a:ext>
            </a:extLst>
          </p:cNvPr>
          <p:cNvSpPr/>
          <p:nvPr/>
        </p:nvSpPr>
        <p:spPr>
          <a:xfrm rot="16200000">
            <a:off x="4232234" y="3838689"/>
            <a:ext cx="2751797" cy="27348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75514EC-F5B1-3944-F72C-606E21CA4C49}"/>
              </a:ext>
            </a:extLst>
          </p:cNvPr>
          <p:cNvSpPr/>
          <p:nvPr/>
        </p:nvSpPr>
        <p:spPr>
          <a:xfrm rot="16200000">
            <a:off x="6643691" y="4162098"/>
            <a:ext cx="2751797" cy="20880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Graphic 5" descr="House with solid fill">
            <a:hlinkClick r:id="rId3" action="ppaction://hlinksldjump"/>
            <a:extLst>
              <a:ext uri="{FF2B5EF4-FFF2-40B4-BE49-F238E27FC236}">
                <a16:creationId xmlns:a16="http://schemas.microsoft.com/office/drawing/2014/main" id="{A8816D74-8937-873C-AE7D-244F022967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40192" y="6251916"/>
            <a:ext cx="606084" cy="60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000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083AEF6F-5FD5-496E-EED3-F44411170347}"/>
              </a:ext>
            </a:extLst>
          </p:cNvPr>
          <p:cNvSpPr/>
          <p:nvPr/>
        </p:nvSpPr>
        <p:spPr>
          <a:xfrm>
            <a:off x="-216031" y="897465"/>
            <a:ext cx="9576062" cy="1010848"/>
          </a:xfrm>
          <a:prstGeom prst="roundRect">
            <a:avLst>
              <a:gd name="adj" fmla="val 0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2C43342-DCA9-C123-8421-CE02E22B0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Ensuring Coherence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874CBF2-38D8-D15A-C203-A980436B37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936173"/>
            <a:ext cx="8894602" cy="1010848"/>
          </a:xfrm>
        </p:spPr>
        <p:txBody>
          <a:bodyPr/>
          <a:lstStyle/>
          <a:p>
            <a:r>
              <a:rPr lang="en-US" dirty="0"/>
              <a:t>Constable relies on </a:t>
            </a:r>
            <a:r>
              <a:rPr lang="en-US" b="1" dirty="0">
                <a:solidFill>
                  <a:srgbClr val="C00000"/>
                </a:solidFill>
              </a:rPr>
              <a:t>snoop requests </a:t>
            </a:r>
            <a:r>
              <a:rPr lang="en-US" dirty="0"/>
              <a:t>to observe </a:t>
            </a:r>
            <a:r>
              <a:rPr lang="en-US" b="1" dirty="0">
                <a:solidFill>
                  <a:srgbClr val="C00000"/>
                </a:solidFill>
              </a:rPr>
              <a:t>modifications to a memory address by other cores</a:t>
            </a:r>
          </a:p>
          <a:p>
            <a:endParaRPr lang="en-US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C684289-6DD1-8FF4-E808-876CBB18E3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6726" y="2089121"/>
            <a:ext cx="7530548" cy="4636545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609CA7E-64D4-D76F-9876-115B59981B3E}"/>
              </a:ext>
            </a:extLst>
          </p:cNvPr>
          <p:cNvSpPr/>
          <p:nvPr/>
        </p:nvSpPr>
        <p:spPr>
          <a:xfrm>
            <a:off x="6453810" y="2252870"/>
            <a:ext cx="2027582" cy="1550504"/>
          </a:xfrm>
          <a:prstGeom prst="rect">
            <a:avLst/>
          </a:prstGeom>
          <a:noFill/>
          <a:ln w="381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Graphic 1" descr="House with solid fill">
            <a:hlinkClick r:id="rId4" action="ppaction://hlinksldjump"/>
            <a:extLst>
              <a:ext uri="{FF2B5EF4-FFF2-40B4-BE49-F238E27FC236}">
                <a16:creationId xmlns:a16="http://schemas.microsoft.com/office/drawing/2014/main" id="{AD180335-16D0-3697-5A7C-E9C373AEE0C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40192" y="6251916"/>
            <a:ext cx="606084" cy="60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838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D5DFC-8054-3DB9-FAAB-6A39645C22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F7CFD29-1E61-9278-F51C-35EE81C3F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19</a:t>
            </a:fld>
            <a:endParaRPr lang="en-US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18083CB9-B09C-C42F-7B29-B7DC82A130BE}"/>
              </a:ext>
            </a:extLst>
          </p:cNvPr>
          <p:cNvSpPr/>
          <p:nvPr/>
        </p:nvSpPr>
        <p:spPr>
          <a:xfrm>
            <a:off x="2233365" y="251198"/>
            <a:ext cx="5268686" cy="1110342"/>
          </a:xfrm>
          <a:prstGeom prst="roundRect">
            <a:avLst/>
          </a:prstGeom>
          <a:solidFill>
            <a:srgbClr val="E6F0FF"/>
          </a:solidFill>
          <a:ln>
            <a:solidFill>
              <a:srgbClr val="025F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Trace-driven simulation </a:t>
            </a:r>
          </a:p>
          <a:p>
            <a:pPr algn="ctr"/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using </a:t>
            </a:r>
            <a:r>
              <a:rPr lang="en-US" sz="2800" b="1" dirty="0" err="1">
                <a:solidFill>
                  <a:srgbClr val="1458FF"/>
                </a:solidFill>
              </a:rPr>
              <a:t>ChampSim</a:t>
            </a:r>
            <a:endParaRPr lang="en-US" sz="2800" b="1" dirty="0">
              <a:solidFill>
                <a:srgbClr val="1458FF"/>
              </a:solidFill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F9786A25-F23C-EC0D-7BAD-180914977C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7032" t="10992" r="6771" b="22197"/>
          <a:stretch>
            <a:fillRect/>
          </a:stretch>
        </p:blipFill>
        <p:spPr>
          <a:xfrm>
            <a:off x="1174861" y="427788"/>
            <a:ext cx="793104" cy="757162"/>
          </a:xfrm>
          <a:prstGeom prst="rect">
            <a:avLst/>
          </a:prstGeom>
        </p:spPr>
      </p:pic>
      <p:sp>
        <p:nvSpPr>
          <p:cNvPr id="3" name="Notched Right Arrow 2">
            <a:extLst>
              <a:ext uri="{FF2B5EF4-FFF2-40B4-BE49-F238E27FC236}">
                <a16:creationId xmlns:a16="http://schemas.microsoft.com/office/drawing/2014/main" id="{9D2CA008-A93F-D46F-E8EF-91A64FE44864}"/>
              </a:ext>
            </a:extLst>
          </p:cNvPr>
          <p:cNvSpPr/>
          <p:nvPr/>
        </p:nvSpPr>
        <p:spPr>
          <a:xfrm>
            <a:off x="4867708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Athena [under </a:t>
            </a:r>
            <a:r>
              <a:rPr lang="en-US" sz="800"/>
              <a:t>review]</a:t>
            </a:r>
            <a:endParaRPr lang="en-US" sz="800" dirty="0"/>
          </a:p>
        </p:txBody>
      </p:sp>
      <p:sp>
        <p:nvSpPr>
          <p:cNvPr id="4" name="Notched Right Arrow 3">
            <a:extLst>
              <a:ext uri="{FF2B5EF4-FFF2-40B4-BE49-F238E27FC236}">
                <a16:creationId xmlns:a16="http://schemas.microsoft.com/office/drawing/2014/main" id="{6EC3AE89-9ED6-E493-8F2A-A78A7A11665D}"/>
              </a:ext>
            </a:extLst>
          </p:cNvPr>
          <p:cNvSpPr/>
          <p:nvPr/>
        </p:nvSpPr>
        <p:spPr>
          <a:xfrm>
            <a:off x="2109994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6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/>
              <a:t>Pythia [MICRO’21]</a:t>
            </a:r>
          </a:p>
        </p:txBody>
      </p:sp>
      <p:sp>
        <p:nvSpPr>
          <p:cNvPr id="5" name="Notched Right Arrow 4">
            <a:extLst>
              <a:ext uri="{FF2B5EF4-FFF2-40B4-BE49-F238E27FC236}">
                <a16:creationId xmlns:a16="http://schemas.microsoft.com/office/drawing/2014/main" id="{EF9D18DC-86D8-4940-F8F2-D4D32B54CBC0}"/>
              </a:ext>
            </a:extLst>
          </p:cNvPr>
          <p:cNvSpPr/>
          <p:nvPr/>
        </p:nvSpPr>
        <p:spPr>
          <a:xfrm>
            <a:off x="3488851" y="6611706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Hermes [MICRO’22]</a:t>
            </a:r>
          </a:p>
        </p:txBody>
      </p:sp>
      <p:sp>
        <p:nvSpPr>
          <p:cNvPr id="6" name="Notched Right Arrow 5">
            <a:extLst>
              <a:ext uri="{FF2B5EF4-FFF2-40B4-BE49-F238E27FC236}">
                <a16:creationId xmlns:a16="http://schemas.microsoft.com/office/drawing/2014/main" id="{6DC04619-9979-205E-B694-FE5359FE96C4}"/>
              </a:ext>
            </a:extLst>
          </p:cNvPr>
          <p:cNvSpPr/>
          <p:nvPr/>
        </p:nvSpPr>
        <p:spPr>
          <a:xfrm>
            <a:off x="6246565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Constable [</a:t>
            </a:r>
            <a:r>
              <a:rPr lang="en-US" sz="800"/>
              <a:t>ISCA’24]</a:t>
            </a:r>
            <a:endParaRPr lang="en-US" sz="800" dirty="0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4C4FB246-4965-2132-E544-7C3BA117AA40}"/>
              </a:ext>
            </a:extLst>
          </p:cNvPr>
          <p:cNvSpPr/>
          <p:nvPr/>
        </p:nvSpPr>
        <p:spPr>
          <a:xfrm>
            <a:off x="106406" y="1884504"/>
            <a:ext cx="4355679" cy="2361023"/>
          </a:xfrm>
          <a:prstGeom prst="roundRect">
            <a:avLst>
              <a:gd name="adj" fmla="val 3835"/>
            </a:avLst>
          </a:prstGeom>
          <a:solidFill>
            <a:srgbClr val="FFF3C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C04F15"/>
                </a:solidFill>
              </a:rPr>
              <a:t>SPP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[Kim+, MICRO’16]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C04F15"/>
                </a:solidFill>
              </a:rPr>
              <a:t>Bingo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Bakshalipour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+, HPCA’19]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C04F15"/>
                </a:solidFill>
              </a:rPr>
              <a:t>MLOP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Shakerinava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+, DPC3’19]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rgbClr val="C04F15"/>
                </a:solidFill>
              </a:rPr>
              <a:t>SPP+DSPatch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[Bera+, MICRO’19]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C04F15"/>
                </a:solidFill>
              </a:rPr>
              <a:t>SPP+ PPF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[Bhatia+, ISCA’20]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40492DC6-B013-3D3A-5B73-1C2B87C51C2A}"/>
              </a:ext>
            </a:extLst>
          </p:cNvPr>
          <p:cNvSpPr/>
          <p:nvPr/>
        </p:nvSpPr>
        <p:spPr>
          <a:xfrm>
            <a:off x="344284" y="1572058"/>
            <a:ext cx="3879921" cy="466732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/>
              <a:t>Wide range of prefetchers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29DC08D5-773C-84CE-EA12-EF76A23D7996}"/>
              </a:ext>
            </a:extLst>
          </p:cNvPr>
          <p:cNvSpPr/>
          <p:nvPr/>
        </p:nvSpPr>
        <p:spPr>
          <a:xfrm>
            <a:off x="564883" y="4667744"/>
            <a:ext cx="8014234" cy="1654094"/>
          </a:xfrm>
          <a:prstGeom prst="roundRect">
            <a:avLst>
              <a:gd name="adj" fmla="val 3835"/>
            </a:avLst>
          </a:prstGeom>
          <a:solidFill>
            <a:srgbClr val="E5F3D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6AF4B97D-983C-2C54-0588-CB5AE6351A26}"/>
              </a:ext>
            </a:extLst>
          </p:cNvPr>
          <p:cNvSpPr/>
          <p:nvPr/>
        </p:nvSpPr>
        <p:spPr>
          <a:xfrm>
            <a:off x="1891259" y="4434415"/>
            <a:ext cx="5361481" cy="466732"/>
          </a:xfrm>
          <a:prstGeom prst="roundRect">
            <a:avLst/>
          </a:prstGeom>
          <a:solidFill>
            <a:srgbClr val="11813C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/>
              <a:t>Wide range of system-configurations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C901BC62-CA64-2FFD-FA83-617DD8EDE669}"/>
              </a:ext>
            </a:extLst>
          </p:cNvPr>
          <p:cNvSpPr/>
          <p:nvPr/>
        </p:nvSpPr>
        <p:spPr>
          <a:xfrm>
            <a:off x="4681915" y="1884505"/>
            <a:ext cx="4355679" cy="2361023"/>
          </a:xfrm>
          <a:prstGeom prst="roundRect">
            <a:avLst>
              <a:gd name="adj" fmla="val 3835"/>
            </a:avLst>
          </a:prstGeom>
          <a:solidFill>
            <a:srgbClr val="F1EEF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7030A0"/>
                </a:solidFill>
              </a:rPr>
              <a:t>150 single-core 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workloads 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from SPEC CPU 2006, 2017, PARSEC, and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Ligra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7030A0"/>
                </a:solidFill>
              </a:rPr>
              <a:t>270 multi-core 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workload mixes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F91599CE-1D7F-E032-8EA2-F5107E53DAE2}"/>
              </a:ext>
            </a:extLst>
          </p:cNvPr>
          <p:cNvSpPr/>
          <p:nvPr/>
        </p:nvSpPr>
        <p:spPr>
          <a:xfrm>
            <a:off x="4867708" y="1572058"/>
            <a:ext cx="3984094" cy="466732"/>
          </a:xfrm>
          <a:prstGeom prst="roundRect">
            <a:avLst/>
          </a:prstGeom>
          <a:solidFill>
            <a:srgbClr val="7030A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Wide range of workloads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5A5441A-B573-83FD-D114-D9AE4F2A29B0}"/>
              </a:ext>
            </a:extLst>
          </p:cNvPr>
          <p:cNvSpPr txBox="1"/>
          <p:nvPr/>
        </p:nvSpPr>
        <p:spPr>
          <a:xfrm>
            <a:off x="696691" y="4966318"/>
            <a:ext cx="40392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11813C"/>
                </a:solidFill>
              </a:rPr>
              <a:t>#cores</a:t>
            </a:r>
            <a:r>
              <a:rPr lang="en-US" sz="2400" dirty="0"/>
              <a:t>: 1 – 12 cores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11813C"/>
                </a:solidFill>
              </a:rPr>
              <a:t>Main memory bandwidth</a:t>
            </a:r>
            <a:r>
              <a:rPr lang="en-US" sz="2400" dirty="0"/>
              <a:t>: 150 – 9600 MTPS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B299DDF-FB90-89C3-DD1D-F2D9BEC0995A}"/>
              </a:ext>
            </a:extLst>
          </p:cNvPr>
          <p:cNvSpPr txBox="1"/>
          <p:nvPr/>
        </p:nvSpPr>
        <p:spPr>
          <a:xfrm>
            <a:off x="4867708" y="4966318"/>
            <a:ext cx="37114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11813C"/>
                </a:solidFill>
              </a:rPr>
              <a:t>LLC size</a:t>
            </a:r>
            <a:r>
              <a:rPr lang="en-US" sz="2400" dirty="0"/>
              <a:t>: 256KB – 4 MB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11813C"/>
                </a:solidFill>
              </a:rPr>
              <a:t>Number of prefetchers </a:t>
            </a:r>
            <a:r>
              <a:rPr lang="en-US" sz="2400" dirty="0"/>
              <a:t>at different cache level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9E3D9EC-1BD9-481B-4A6F-3B8CC48C4B17}"/>
              </a:ext>
            </a:extLst>
          </p:cNvPr>
          <p:cNvSpPr/>
          <p:nvPr/>
        </p:nvSpPr>
        <p:spPr>
          <a:xfrm>
            <a:off x="90435" y="90880"/>
            <a:ext cx="8973176" cy="6264835"/>
          </a:xfrm>
          <a:prstGeom prst="rect">
            <a:avLst/>
          </a:prstGeom>
          <a:solidFill>
            <a:srgbClr val="FFFFFF">
              <a:alpha val="9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9BD3E2B5-45D7-7BE3-C203-D8C21E4722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681" y="1606391"/>
            <a:ext cx="7750618" cy="3195302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0" name="Google Shape;664;p5">
            <a:extLst>
              <a:ext uri="{FF2B5EF4-FFF2-40B4-BE49-F238E27FC236}">
                <a16:creationId xmlns:a16="http://schemas.microsoft.com/office/drawing/2014/main" id="{2F3EC455-2CDC-A6B2-A377-5FCCD23E4248}"/>
              </a:ext>
            </a:extLst>
          </p:cNvPr>
          <p:cNvSpPr/>
          <p:nvPr/>
        </p:nvSpPr>
        <p:spPr>
          <a:xfrm>
            <a:off x="-210313" y="5078010"/>
            <a:ext cx="9564624" cy="936724"/>
          </a:xfrm>
          <a:prstGeom prst="rect">
            <a:avLst/>
          </a:prstGeom>
          <a:solidFill>
            <a:srgbClr val="11813C"/>
          </a:solidFill>
          <a:ln w="28575"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3200"/>
              <a:defRPr/>
            </a:pPr>
            <a:r>
              <a:rPr lang="en-US" sz="2800" b="1" kern="0" dirty="0">
                <a:solidFill>
                  <a:schemeClr val="bg1"/>
                </a:solidFill>
                <a:cs typeface="Poppins Medium"/>
                <a:sym typeface="Poppins Medium"/>
              </a:rPr>
              <a:t>Open-sourced and artifact-evaluated </a:t>
            </a:r>
          </a:p>
          <a:p>
            <a:pPr algn="ctr">
              <a:buClr>
                <a:srgbClr val="FFFFFF"/>
              </a:buClr>
              <a:buSzPts val="3200"/>
              <a:defRPr/>
            </a:pPr>
            <a:r>
              <a:rPr lang="en-US" sz="2800" b="1" kern="0" dirty="0">
                <a:solidFill>
                  <a:schemeClr val="bg1"/>
                </a:solidFill>
                <a:cs typeface="Poppins Medium"/>
                <a:sym typeface="Poppins Medium"/>
              </a:rPr>
              <a:t>with all three ACM badges</a:t>
            </a:r>
            <a:endParaRPr lang="en-US" sz="2800" b="1" kern="0" dirty="0">
              <a:solidFill>
                <a:schemeClr val="bg1"/>
              </a:solidFill>
              <a:cs typeface="Poppins Medium"/>
              <a:sym typeface="Arial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4CD78407-D317-BF1F-FDE5-719B278E1F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44770" y="250583"/>
            <a:ext cx="1196911" cy="1190299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776CACCF-CE9E-56B6-CC2E-8D74F1DD51F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46652" y="250891"/>
            <a:ext cx="1196911" cy="119029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E1758557-9827-C0D9-1808-80632614A62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48534" y="250890"/>
            <a:ext cx="1196911" cy="1190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876545"/>
      </p:ext>
    </p:extLst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136B4F22-916C-93FA-106C-DB584284A6BC}"/>
              </a:ext>
            </a:extLst>
          </p:cNvPr>
          <p:cNvSpPr/>
          <p:nvPr/>
        </p:nvSpPr>
        <p:spPr>
          <a:xfrm>
            <a:off x="-171719" y="2281456"/>
            <a:ext cx="9576062" cy="1752896"/>
          </a:xfrm>
          <a:prstGeom prst="roundRect">
            <a:avLst>
              <a:gd name="adj" fmla="val 0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6B66B397-0B9C-B71E-B829-1ED591BF9DC0}"/>
              </a:ext>
            </a:extLst>
          </p:cNvPr>
          <p:cNvSpPr/>
          <p:nvPr/>
        </p:nvSpPr>
        <p:spPr>
          <a:xfrm>
            <a:off x="-216031" y="4322878"/>
            <a:ext cx="9576062" cy="1752896"/>
          </a:xfrm>
          <a:prstGeom prst="roundRect">
            <a:avLst>
              <a:gd name="adj" fmla="val 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083AEF6F-5FD5-496E-EED3-F44411170347}"/>
              </a:ext>
            </a:extLst>
          </p:cNvPr>
          <p:cNvSpPr/>
          <p:nvPr/>
        </p:nvSpPr>
        <p:spPr>
          <a:xfrm>
            <a:off x="-216031" y="897465"/>
            <a:ext cx="9576062" cy="1010848"/>
          </a:xfrm>
          <a:prstGeom prst="roundRect">
            <a:avLst>
              <a:gd name="adj" fmla="val 0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2C43342-DCA9-C123-8421-CE02E22B0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Ensuring Coherence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874CBF2-38D8-D15A-C203-A980436B37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Constable relies on </a:t>
            </a:r>
            <a:r>
              <a:rPr lang="en-US" b="1" dirty="0">
                <a:solidFill>
                  <a:srgbClr val="C00000"/>
                </a:solidFill>
              </a:rPr>
              <a:t>snoop requests </a:t>
            </a:r>
            <a:r>
              <a:rPr lang="en-US" dirty="0"/>
              <a:t>to observe </a:t>
            </a:r>
            <a:r>
              <a:rPr lang="en-US" b="1" dirty="0">
                <a:solidFill>
                  <a:srgbClr val="C00000"/>
                </a:solidFill>
              </a:rPr>
              <a:t>modifications to a memory address by other cores</a:t>
            </a:r>
          </a:p>
          <a:p>
            <a:endParaRPr lang="en-US" dirty="0"/>
          </a:p>
          <a:p>
            <a:r>
              <a:rPr lang="en-US" dirty="0"/>
              <a:t>Evicting a cacheline from core-private cache 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resets the core-valid bit</a:t>
            </a:r>
            <a:r>
              <a:rPr lang="en-US" dirty="0"/>
              <a:t> in directory</a:t>
            </a:r>
          </a:p>
          <a:p>
            <a:pPr lvl="1"/>
            <a:r>
              <a:rPr lang="en-US" dirty="0"/>
              <a:t>What if a </a:t>
            </a:r>
            <a:r>
              <a:rPr lang="en-US" b="1" dirty="0">
                <a:solidFill>
                  <a:srgbClr val="D74038"/>
                </a:solidFill>
              </a:rPr>
              <a:t>clean eviction</a:t>
            </a:r>
            <a:r>
              <a:rPr lang="en-US" dirty="0"/>
              <a:t>?</a:t>
            </a:r>
          </a:p>
          <a:p>
            <a:pPr lvl="2"/>
            <a:r>
              <a:rPr lang="en-US" sz="2400" dirty="0"/>
              <a:t>Unnecessary elimination opportunity loss</a:t>
            </a:r>
          </a:p>
          <a:p>
            <a:pPr lvl="2"/>
            <a:endParaRPr lang="en-US" sz="2400" dirty="0"/>
          </a:p>
          <a:p>
            <a:r>
              <a:rPr lang="en-US" dirty="0"/>
              <a:t>Constable 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pins the CV-bit of an eliminated load’s cacheline</a:t>
            </a:r>
          </a:p>
          <a:p>
            <a:pPr lvl="1"/>
            <a:r>
              <a:rPr lang="en-US" dirty="0"/>
              <a:t>Even if the cacheline gets evicted from core-private cache, snoop request gets delivered</a:t>
            </a:r>
          </a:p>
        </p:txBody>
      </p:sp>
      <p:pic>
        <p:nvPicPr>
          <p:cNvPr id="3" name="Graphic 2" descr="House with solid fill">
            <a:hlinkClick r:id="rId2" action="ppaction://hlinksldjump"/>
            <a:extLst>
              <a:ext uri="{FF2B5EF4-FFF2-40B4-BE49-F238E27FC236}">
                <a16:creationId xmlns:a16="http://schemas.microsoft.com/office/drawing/2014/main" id="{D90596D0-80B6-B2E3-E847-1F884B8F3C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40192" y="6251916"/>
            <a:ext cx="606084" cy="60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878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73C2BF3-ECC3-7AE0-0034-B8DFBB30B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Constable’s Storage Overhead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9AAE1D3-40F8-9569-96D0-AC1C7DB86D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727546"/>
            <a:ext cx="7772400" cy="3402907"/>
          </a:xfrm>
          <a:prstGeom prst="rect">
            <a:avLst/>
          </a:prstGeom>
        </p:spPr>
      </p:pic>
      <p:pic>
        <p:nvPicPr>
          <p:cNvPr id="3" name="Graphic 2" descr="House with solid fill">
            <a:hlinkClick r:id="rId3" action="ppaction://hlinksldjump"/>
            <a:extLst>
              <a:ext uri="{FF2B5EF4-FFF2-40B4-BE49-F238E27FC236}">
                <a16:creationId xmlns:a16="http://schemas.microsoft.com/office/drawing/2014/main" id="{2FEAEA87-E806-6994-B4C9-A98394BAFF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40192" y="6251916"/>
            <a:ext cx="606084" cy="60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771832"/>
      </p:ext>
    </p:extLst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9D5201C-6089-D19F-D332-9AD6AD22B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Area and Power Overhead of Constable’s Structures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356D0BC-D57A-330F-09BB-9737ADB766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083" y="2149215"/>
            <a:ext cx="8197834" cy="2559569"/>
          </a:xfrm>
          <a:prstGeom prst="rect">
            <a:avLst/>
          </a:prstGeom>
        </p:spPr>
      </p:pic>
      <p:pic>
        <p:nvPicPr>
          <p:cNvPr id="3" name="Graphic 2" descr="House with solid fill">
            <a:hlinkClick r:id="rId3" action="ppaction://hlinksldjump"/>
            <a:extLst>
              <a:ext uri="{FF2B5EF4-FFF2-40B4-BE49-F238E27FC236}">
                <a16:creationId xmlns:a16="http://schemas.microsoft.com/office/drawing/2014/main" id="{43533F73-ABB3-43C2-80A9-218DC52E0C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40192" y="6251916"/>
            <a:ext cx="606084" cy="60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787712"/>
      </p:ext>
    </p:extLst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09F0A56-E314-6F0E-7CC6-574EA8264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Simulated System Parameters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F5D6E81-B2BA-5A0A-1BA4-C53751621C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707" y="936625"/>
            <a:ext cx="6601898" cy="5419725"/>
          </a:xfrm>
        </p:spPr>
      </p:pic>
      <p:pic>
        <p:nvPicPr>
          <p:cNvPr id="3" name="Graphic 2" descr="House with solid fill">
            <a:hlinkClick r:id="rId3" action="ppaction://hlinksldjump"/>
            <a:extLst>
              <a:ext uri="{FF2B5EF4-FFF2-40B4-BE49-F238E27FC236}">
                <a16:creationId xmlns:a16="http://schemas.microsoft.com/office/drawing/2014/main" id="{5780716F-2F37-529C-8831-DE2D735DA0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40192" y="6251916"/>
            <a:ext cx="606084" cy="60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003475"/>
      </p:ext>
    </p:extLst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9FE413E-C597-1D20-770D-3907BF57E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Evaluated Workloads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907F129-5F06-3D56-D555-95C98DAD4B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75" y="2173170"/>
            <a:ext cx="8894763" cy="2946635"/>
          </a:xfrm>
        </p:spPr>
      </p:pic>
      <p:pic>
        <p:nvPicPr>
          <p:cNvPr id="3" name="Graphic 2" descr="House with solid fill">
            <a:hlinkClick r:id="rId3" action="ppaction://hlinksldjump"/>
            <a:extLst>
              <a:ext uri="{FF2B5EF4-FFF2-40B4-BE49-F238E27FC236}">
                <a16:creationId xmlns:a16="http://schemas.microsoft.com/office/drawing/2014/main" id="{68A866AC-6C74-13F5-4BB8-888ACC122A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40192" y="6251916"/>
            <a:ext cx="606084" cy="60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001735"/>
      </p:ext>
    </p:extLst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FE0B106-7075-F8CF-3D04-0BB6892E3F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Workload-Wise Performance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5810C904-F2EF-9FAA-78B3-93C12C835D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86361" y="1298588"/>
            <a:ext cx="9148380" cy="3588372"/>
          </a:xfrm>
          <a:prstGeom prst="rect">
            <a:avLst/>
          </a:prstGeom>
        </p:spPr>
      </p:pic>
      <p:pic>
        <p:nvPicPr>
          <p:cNvPr id="3" name="Graphic 2" descr="House with solid fill">
            <a:hlinkClick r:id="rId4" action="ppaction://hlinksldjump"/>
            <a:extLst>
              <a:ext uri="{FF2B5EF4-FFF2-40B4-BE49-F238E27FC236}">
                <a16:creationId xmlns:a16="http://schemas.microsoft.com/office/drawing/2014/main" id="{151F858C-75CF-5490-8BDA-D14DF5A0EB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40192" y="6251916"/>
            <a:ext cx="606084" cy="60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378267"/>
      </p:ext>
    </p:extLst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040680E-674B-0750-A08B-879A09D5E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Load Category-Wise Performance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B3B8DA4-C5BF-E4C5-E4CE-CF08BAA4F8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602" y="1497211"/>
            <a:ext cx="8968795" cy="3863578"/>
          </a:xfrm>
          <a:prstGeom prst="rect">
            <a:avLst/>
          </a:prstGeom>
        </p:spPr>
      </p:pic>
      <p:pic>
        <p:nvPicPr>
          <p:cNvPr id="3" name="Graphic 2" descr="House with solid fill">
            <a:hlinkClick r:id="rId4" action="ppaction://hlinksldjump"/>
            <a:extLst>
              <a:ext uri="{FF2B5EF4-FFF2-40B4-BE49-F238E27FC236}">
                <a16:creationId xmlns:a16="http://schemas.microsoft.com/office/drawing/2014/main" id="{000B119A-3C39-BFBC-C8AB-FA9FDB02CB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40192" y="6251916"/>
            <a:ext cx="606084" cy="60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217018"/>
      </p:ext>
    </p:extLst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6C934C3-F11D-C45C-6E9C-070134E64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Performance Comparison with Prior Works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E899DB30-8633-A113-A974-E86662C00E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193" y="1006192"/>
            <a:ext cx="9063613" cy="4012847"/>
          </a:xfrm>
          <a:prstGeom prst="rect">
            <a:avLst/>
          </a:prstGeom>
        </p:spPr>
      </p:pic>
      <p:pic>
        <p:nvPicPr>
          <p:cNvPr id="3" name="Graphic 2" descr="House with solid fill">
            <a:hlinkClick r:id="rId4" action="ppaction://hlinksldjump"/>
            <a:extLst>
              <a:ext uri="{FF2B5EF4-FFF2-40B4-BE49-F238E27FC236}">
                <a16:creationId xmlns:a16="http://schemas.microsoft.com/office/drawing/2014/main" id="{5FEBBAF5-7279-7D00-71F0-DB264DD089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40192" y="6251916"/>
            <a:ext cx="606084" cy="60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929436"/>
      </p:ext>
    </p:extLst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F01FDBB-A018-FE46-6988-0F53C16C0B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Elimination Coverage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C0EED21-B243-9516-C893-B1C42949A2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9011" y="1122860"/>
            <a:ext cx="8796371" cy="3825060"/>
          </a:xfrm>
          <a:prstGeom prst="rect">
            <a:avLst/>
          </a:prstGeom>
        </p:spPr>
      </p:pic>
      <p:pic>
        <p:nvPicPr>
          <p:cNvPr id="3" name="Graphic 2" descr="House with solid fill">
            <a:hlinkClick r:id="rId4" action="ppaction://hlinksldjump"/>
            <a:extLst>
              <a:ext uri="{FF2B5EF4-FFF2-40B4-BE49-F238E27FC236}">
                <a16:creationId xmlns:a16="http://schemas.microsoft.com/office/drawing/2014/main" id="{77EEDB20-41D1-593D-5E83-95A4125366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40192" y="6251916"/>
            <a:ext cx="606084" cy="60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871561"/>
      </p:ext>
    </p:extLst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57C280D-F837-34DE-85BA-0F795CDF53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Coverage of Global-Stable Loads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31015F26-78DB-DAB4-5E4E-632C4F86ED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4699" y="931535"/>
            <a:ext cx="8894602" cy="4646433"/>
          </a:xfrm>
          <a:prstGeom prst="rect">
            <a:avLst/>
          </a:prstGeom>
        </p:spPr>
      </p:pic>
      <p:pic>
        <p:nvPicPr>
          <p:cNvPr id="3" name="Graphic 2" descr="House with solid fill">
            <a:hlinkClick r:id="rId4" action="ppaction://hlinksldjump"/>
            <a:extLst>
              <a:ext uri="{FF2B5EF4-FFF2-40B4-BE49-F238E27FC236}">
                <a16:creationId xmlns:a16="http://schemas.microsoft.com/office/drawing/2014/main" id="{05A4D7AF-AA2D-71E5-AD13-32870D4BD0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40192" y="6251916"/>
            <a:ext cx="606084" cy="60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0842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E11C197-4527-482E-1F0D-C3A0B0BE3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2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297F511-2980-6ACD-2E69-9E6842DDDE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100" dirty="0"/>
              <a:t>Modern Workloads Exhibit Massive Data Footprints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2CA2BD7-4F83-6F8E-4DA2-E1C5B36D12B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163" r="20588"/>
          <a:stretch>
            <a:fillRect/>
          </a:stretch>
        </p:blipFill>
        <p:spPr>
          <a:xfrm>
            <a:off x="521208" y="1234440"/>
            <a:ext cx="1517904" cy="139903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300278C-2574-D145-13F5-F30728A27C7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62" r="20468"/>
          <a:stretch>
            <a:fillRect/>
          </a:stretch>
        </p:blipFill>
        <p:spPr>
          <a:xfrm>
            <a:off x="2258568" y="1234440"/>
            <a:ext cx="2176082" cy="13990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C0DF32F-0852-BCCF-D153-97A69A1387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4880" y="1038044"/>
            <a:ext cx="2266170" cy="168662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B037436-7A2A-C85A-0A27-B69AD5F1C186}"/>
              </a:ext>
            </a:extLst>
          </p:cNvPr>
          <p:cNvSpPr txBox="1"/>
          <p:nvPr/>
        </p:nvSpPr>
        <p:spPr>
          <a:xfrm>
            <a:off x="372217" y="2724670"/>
            <a:ext cx="43174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High-performance computing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F7D41EC-B27D-EC0D-33A7-5ABF1B826447}"/>
              </a:ext>
            </a:extLst>
          </p:cNvPr>
          <p:cNvSpPr txBox="1"/>
          <p:nvPr/>
        </p:nvSpPr>
        <p:spPr>
          <a:xfrm>
            <a:off x="5847348" y="2724670"/>
            <a:ext cx="23812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Graph analytics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07F6538-DC11-2124-DC66-22EA5ABC0C3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7320" t="40123" r="27440" b="34403"/>
          <a:stretch>
            <a:fillRect/>
          </a:stretch>
        </p:blipFill>
        <p:spPr>
          <a:xfrm>
            <a:off x="680356" y="4990780"/>
            <a:ext cx="1578210" cy="49912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C7B22CB-DEEB-B6A8-9093-05F6E2CE8B5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0079" t="26864" r="15363" b="30102"/>
          <a:stretch>
            <a:fillRect/>
          </a:stretch>
        </p:blipFill>
        <p:spPr>
          <a:xfrm>
            <a:off x="680358" y="4382207"/>
            <a:ext cx="1578210" cy="57119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0C94652-BC37-E477-D636-769D4F32F262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10299" t="20440" r="10282" b="26229"/>
          <a:stretch>
            <a:fillRect/>
          </a:stretch>
        </p:blipFill>
        <p:spPr>
          <a:xfrm>
            <a:off x="2462904" y="4184895"/>
            <a:ext cx="1728216" cy="64922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408CFB4-2310-679A-EF63-B67472E3A7C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03414" y="4869356"/>
            <a:ext cx="1240550" cy="78944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2464DF0-D735-0D54-4F28-FFA60D8C39B4}"/>
              </a:ext>
            </a:extLst>
          </p:cNvPr>
          <p:cNvSpPr txBox="1"/>
          <p:nvPr/>
        </p:nvSpPr>
        <p:spPr>
          <a:xfrm>
            <a:off x="254407" y="5897878"/>
            <a:ext cx="47541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Large-scale artificial intelligence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1DA416A-83A5-FB56-DAFD-28BBC2D2AE7D}"/>
              </a:ext>
            </a:extLst>
          </p:cNvPr>
          <p:cNvSpPr txBox="1"/>
          <p:nvPr/>
        </p:nvSpPr>
        <p:spPr>
          <a:xfrm>
            <a:off x="5248191" y="5897877"/>
            <a:ext cx="35795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Genome analysis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38817B1-D858-6E3A-CF94-A73D1923E061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b="11846"/>
          <a:stretch/>
        </p:blipFill>
        <p:spPr>
          <a:xfrm>
            <a:off x="5820312" y="3758184"/>
            <a:ext cx="2435302" cy="2053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955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9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4" grpId="0"/>
      <p:bldP spid="1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E88F21-74D4-5084-7472-9C84CEB2E8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4EFF439-557D-C2D3-732F-1EE1C58E7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20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B36A0AD-46BD-FAF5-FC42-79F5387330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Results</a:t>
            </a:r>
          </a:p>
        </p:txBody>
      </p:sp>
      <p:sp>
        <p:nvSpPr>
          <p:cNvPr id="5" name="Notched Right Arrow 4">
            <a:extLst>
              <a:ext uri="{FF2B5EF4-FFF2-40B4-BE49-F238E27FC236}">
                <a16:creationId xmlns:a16="http://schemas.microsoft.com/office/drawing/2014/main" id="{964FAC81-C406-4007-1C0E-0D1F0EC2DA45}"/>
              </a:ext>
            </a:extLst>
          </p:cNvPr>
          <p:cNvSpPr/>
          <p:nvPr/>
        </p:nvSpPr>
        <p:spPr>
          <a:xfrm>
            <a:off x="4867708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Athena [under </a:t>
            </a:r>
            <a:r>
              <a:rPr lang="en-US" sz="800"/>
              <a:t>review]</a:t>
            </a:r>
            <a:endParaRPr lang="en-US" sz="800" dirty="0"/>
          </a:p>
        </p:txBody>
      </p:sp>
      <p:sp>
        <p:nvSpPr>
          <p:cNvPr id="6" name="Notched Right Arrow 5">
            <a:extLst>
              <a:ext uri="{FF2B5EF4-FFF2-40B4-BE49-F238E27FC236}">
                <a16:creationId xmlns:a16="http://schemas.microsoft.com/office/drawing/2014/main" id="{096F2833-8D86-CD34-544C-50065EFDD90C}"/>
              </a:ext>
            </a:extLst>
          </p:cNvPr>
          <p:cNvSpPr/>
          <p:nvPr/>
        </p:nvSpPr>
        <p:spPr>
          <a:xfrm>
            <a:off x="2109994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6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/>
              <a:t>Pythia [MICRO’21]</a:t>
            </a:r>
          </a:p>
        </p:txBody>
      </p:sp>
      <p:sp>
        <p:nvSpPr>
          <p:cNvPr id="7" name="Notched Right Arrow 6">
            <a:extLst>
              <a:ext uri="{FF2B5EF4-FFF2-40B4-BE49-F238E27FC236}">
                <a16:creationId xmlns:a16="http://schemas.microsoft.com/office/drawing/2014/main" id="{21D62E10-EE4B-FD7B-DC46-6152AB8F5A40}"/>
              </a:ext>
            </a:extLst>
          </p:cNvPr>
          <p:cNvSpPr/>
          <p:nvPr/>
        </p:nvSpPr>
        <p:spPr>
          <a:xfrm>
            <a:off x="3488851" y="6611706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Hermes [MICRO’22]</a:t>
            </a:r>
          </a:p>
        </p:txBody>
      </p:sp>
      <p:sp>
        <p:nvSpPr>
          <p:cNvPr id="9" name="Notched Right Arrow 8">
            <a:extLst>
              <a:ext uri="{FF2B5EF4-FFF2-40B4-BE49-F238E27FC236}">
                <a16:creationId xmlns:a16="http://schemas.microsoft.com/office/drawing/2014/main" id="{60BAA9EE-787E-B283-48E1-E80E196C1CEF}"/>
              </a:ext>
            </a:extLst>
          </p:cNvPr>
          <p:cNvSpPr/>
          <p:nvPr/>
        </p:nvSpPr>
        <p:spPr>
          <a:xfrm>
            <a:off x="6246565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Constable [</a:t>
            </a:r>
            <a:r>
              <a:rPr lang="en-US" sz="800"/>
              <a:t>ISCA’24]</a:t>
            </a:r>
            <a:endParaRPr lang="en-US" sz="800" dirty="0"/>
          </a:p>
        </p:txBody>
      </p:sp>
      <p:graphicFrame>
        <p:nvGraphicFramePr>
          <p:cNvPr id="51" name="Content Placeholder 5">
            <a:extLst>
              <a:ext uri="{FF2B5EF4-FFF2-40B4-BE49-F238E27FC236}">
                <a16:creationId xmlns:a16="http://schemas.microsoft.com/office/drawing/2014/main" id="{96AA2ECA-B25E-A59C-D50E-908D62112CA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0758165"/>
              </p:ext>
            </p:extLst>
          </p:nvPr>
        </p:nvGraphicFramePr>
        <p:xfrm>
          <a:off x="864394" y="709306"/>
          <a:ext cx="6929438" cy="4848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2" name="TextBox 51">
            <a:extLst>
              <a:ext uri="{FF2B5EF4-FFF2-40B4-BE49-F238E27FC236}">
                <a16:creationId xmlns:a16="http://schemas.microsoft.com/office/drawing/2014/main" id="{C4410CAA-0104-9A60-B8BB-1062BDFDE3F6}"/>
              </a:ext>
            </a:extLst>
          </p:cNvPr>
          <p:cNvSpPr txBox="1"/>
          <p:nvPr/>
        </p:nvSpPr>
        <p:spPr>
          <a:xfrm>
            <a:off x="7289210" y="3133416"/>
            <a:ext cx="6014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SPP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D772F363-4B12-2731-CAE6-159C4221ECED}"/>
              </a:ext>
            </a:extLst>
          </p:cNvPr>
          <p:cNvSpPr txBox="1"/>
          <p:nvPr/>
        </p:nvSpPr>
        <p:spPr>
          <a:xfrm>
            <a:off x="7289210" y="3384757"/>
            <a:ext cx="7965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929000"/>
                </a:solidFill>
              </a:rPr>
              <a:t>MLOP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21CEBBF-17AF-C892-51C7-29C908376671}"/>
              </a:ext>
            </a:extLst>
          </p:cNvPr>
          <p:cNvSpPr txBox="1"/>
          <p:nvPr/>
        </p:nvSpPr>
        <p:spPr>
          <a:xfrm>
            <a:off x="7287773" y="3648136"/>
            <a:ext cx="771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>Bingo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95509881-5A5A-B901-11AE-42C31F71A4DC}"/>
              </a:ext>
            </a:extLst>
          </p:cNvPr>
          <p:cNvSpPr txBox="1"/>
          <p:nvPr/>
        </p:nvSpPr>
        <p:spPr>
          <a:xfrm>
            <a:off x="7249937" y="2079799"/>
            <a:ext cx="12134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Pythia</a:t>
            </a:r>
          </a:p>
        </p:txBody>
      </p:sp>
      <p:sp>
        <p:nvSpPr>
          <p:cNvPr id="56" name="Google Shape;664;p5">
            <a:extLst>
              <a:ext uri="{FF2B5EF4-FFF2-40B4-BE49-F238E27FC236}">
                <a16:creationId xmlns:a16="http://schemas.microsoft.com/office/drawing/2014/main" id="{714F8431-99A1-775F-CAAF-C7632723D345}"/>
              </a:ext>
            </a:extLst>
          </p:cNvPr>
          <p:cNvSpPr/>
          <p:nvPr/>
        </p:nvSpPr>
        <p:spPr>
          <a:xfrm>
            <a:off x="-210312" y="5557837"/>
            <a:ext cx="9564624" cy="906818"/>
          </a:xfrm>
          <a:prstGeom prst="rect">
            <a:avLst/>
          </a:prstGeom>
          <a:solidFill>
            <a:srgbClr val="E5F3DF"/>
          </a:solidFill>
          <a:ln w="28575">
            <a:solidFill>
              <a:srgbClr val="11813C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3200"/>
              <a:defRPr/>
            </a:pPr>
            <a:r>
              <a:rPr lang="en-US" sz="2800" b="1" kern="0" dirty="0">
                <a:cs typeface="Poppins Medium"/>
                <a:sym typeface="Poppins Medium"/>
              </a:rPr>
              <a:t>Outperforms prior prefetchers </a:t>
            </a:r>
          </a:p>
          <a:p>
            <a:pPr algn="ctr">
              <a:buClr>
                <a:srgbClr val="FFFFFF"/>
              </a:buClr>
              <a:buSzPts val="3200"/>
              <a:defRPr/>
            </a:pPr>
            <a:r>
              <a:rPr lang="en-US" sz="2800" b="1" kern="0" dirty="0">
                <a:cs typeface="Poppins Medium"/>
                <a:sym typeface="Poppins Medium"/>
              </a:rPr>
              <a:t>in </a:t>
            </a:r>
            <a:r>
              <a:rPr lang="en-US" sz="2800" b="1" kern="0" dirty="0">
                <a:solidFill>
                  <a:srgbClr val="11813C"/>
                </a:solidFill>
                <a:cs typeface="Poppins Medium"/>
                <a:sym typeface="Poppins Medium"/>
              </a:rPr>
              <a:t>wide range of configurations varying core count</a:t>
            </a:r>
            <a:endParaRPr lang="en-US" sz="2800" b="1" kern="0" dirty="0">
              <a:solidFill>
                <a:srgbClr val="11813C"/>
              </a:solidFill>
              <a:cs typeface="Poppins Medium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41380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1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51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1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1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3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1" grpId="0" uiExpand="1">
        <p:bldSub>
          <a:bldChart bld="series"/>
        </p:bldSub>
      </p:bldGraphic>
      <p:bldP spid="52" grpId="0"/>
      <p:bldP spid="53" grpId="0"/>
      <p:bldP spid="54" grpId="0"/>
      <p:bldP spid="55" grpId="0"/>
      <p:bldP spid="56" grpId="0" animBg="1"/>
    </p:bldLst>
  </p:timing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85A4EDE-E7F7-91E3-AA5D-F9618EF52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Reduction in Dynamic Power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7CB90D76-BF66-F4A6-DC89-B5F103FFF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2190" y="1147428"/>
            <a:ext cx="8799620" cy="3793847"/>
          </a:xfrm>
          <a:prstGeom prst="rect">
            <a:avLst/>
          </a:prstGeom>
        </p:spPr>
      </p:pic>
      <p:pic>
        <p:nvPicPr>
          <p:cNvPr id="3" name="Graphic 2" descr="House with solid fill">
            <a:hlinkClick r:id="rId4" action="ppaction://hlinksldjump"/>
            <a:extLst>
              <a:ext uri="{FF2B5EF4-FFF2-40B4-BE49-F238E27FC236}">
                <a16:creationId xmlns:a16="http://schemas.microsoft.com/office/drawing/2014/main" id="{E200980E-50D5-FAC2-F95A-FE85451232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40192" y="6251916"/>
            <a:ext cx="606084" cy="60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603937"/>
      </p:ext>
    </p:extLst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497CE4E-0E2B-1862-5A21-C194D3CD6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Performance Sensitivity to Load Execution Width Scaling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C1897699-2A6B-99D4-6CA1-909959A66E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1240" y="954024"/>
            <a:ext cx="6751320" cy="5640464"/>
          </a:xfrm>
          <a:prstGeom prst="rect">
            <a:avLst/>
          </a:prstGeom>
        </p:spPr>
      </p:pic>
      <p:pic>
        <p:nvPicPr>
          <p:cNvPr id="3" name="Graphic 2" descr="House with solid fill">
            <a:hlinkClick r:id="rId4" action="ppaction://hlinksldjump"/>
            <a:extLst>
              <a:ext uri="{FF2B5EF4-FFF2-40B4-BE49-F238E27FC236}">
                <a16:creationId xmlns:a16="http://schemas.microsoft.com/office/drawing/2014/main" id="{9D984846-13E9-6709-D464-B2C4738D80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40192" y="6251916"/>
            <a:ext cx="606084" cy="60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126562"/>
      </p:ext>
    </p:extLst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497CE4E-0E2B-1862-5A21-C194D3CD6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Performance Sensitivity to Pipeline Depth Scaling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8DA96CB6-C0C5-0639-C8F9-152B9C7209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77620" y="1021209"/>
            <a:ext cx="6588760" cy="5523343"/>
          </a:xfrm>
          <a:prstGeom prst="rect">
            <a:avLst/>
          </a:prstGeom>
        </p:spPr>
      </p:pic>
      <p:pic>
        <p:nvPicPr>
          <p:cNvPr id="5" name="Graphic 4" descr="House with solid fill">
            <a:hlinkClick r:id="rId4" action="ppaction://hlinksldjump"/>
            <a:extLst>
              <a:ext uri="{FF2B5EF4-FFF2-40B4-BE49-F238E27FC236}">
                <a16:creationId xmlns:a16="http://schemas.microsoft.com/office/drawing/2014/main" id="{81A73024-6DF4-940F-D7C2-47B0E3ED3A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40192" y="6251916"/>
            <a:ext cx="606084" cy="60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10983"/>
      </p:ext>
    </p:extLst>
  </p:cSld>
  <p:clrMapOvr>
    <a:masterClrMapping/>
  </p:clrMapOvr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14EBAA2-500B-D989-96B8-B08D86CF6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Eliminated Loads that Violates Memory Ordering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9BC2DD0C-B6FD-A73D-2249-F3EE5FFD4B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50000"/>
          <a:stretch/>
        </p:blipFill>
        <p:spPr>
          <a:xfrm>
            <a:off x="2180861" y="1069727"/>
            <a:ext cx="4431973" cy="380837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0561F2E-16EC-01F1-E97A-6D43CA4804F1}"/>
              </a:ext>
            </a:extLst>
          </p:cNvPr>
          <p:cNvSpPr/>
          <p:nvPr/>
        </p:nvSpPr>
        <p:spPr>
          <a:xfrm>
            <a:off x="-311500" y="4988560"/>
            <a:ext cx="9766998" cy="123996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79488" marR="0" lvl="0" indent="-350838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Only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venir Next" panose="020B0503020202020204" pitchFamily="34" charset="0"/>
                <a:ea typeface="+mn-ea"/>
                <a:cs typeface="+mn-cs"/>
              </a:rPr>
              <a:t>0.09%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 of all eliminated loads </a:t>
            </a:r>
          </a:p>
          <a:p>
            <a:pPr marL="979488" marR="0" lvl="0" indent="-350838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violate memory ordering</a:t>
            </a:r>
          </a:p>
        </p:txBody>
      </p:sp>
      <p:pic>
        <p:nvPicPr>
          <p:cNvPr id="5" name="Graphic 4" descr="House with solid fill">
            <a:hlinkClick r:id="rId4" action="ppaction://hlinksldjump"/>
            <a:extLst>
              <a:ext uri="{FF2B5EF4-FFF2-40B4-BE49-F238E27FC236}">
                <a16:creationId xmlns:a16="http://schemas.microsoft.com/office/drawing/2014/main" id="{7F691B5F-F3DE-CCC3-16B9-8FA5FDB31D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40192" y="6251916"/>
            <a:ext cx="606084" cy="60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029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14EBAA2-500B-D989-96B8-B08D86CF6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Eliminated Loads that Violates Memory Ordering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9BC2DD0C-B6FD-A73D-2249-F3EE5FFD4B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1645"/>
          <a:stretch/>
        </p:blipFill>
        <p:spPr>
          <a:xfrm>
            <a:off x="2428899" y="1069727"/>
            <a:ext cx="4286199" cy="380837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0561F2E-16EC-01F1-E97A-6D43CA4804F1}"/>
              </a:ext>
            </a:extLst>
          </p:cNvPr>
          <p:cNvSpPr/>
          <p:nvPr/>
        </p:nvSpPr>
        <p:spPr>
          <a:xfrm>
            <a:off x="-311500" y="4988560"/>
            <a:ext cx="9766998" cy="127971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Eliminated loads that violate memory ordering</a:t>
            </a:r>
          </a:p>
          <a:p>
            <a:pPr marL="1270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increase number of allocated instructions only by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venir Next" panose="020B0503020202020204" pitchFamily="34" charset="0"/>
                <a:ea typeface="+mn-ea"/>
                <a:cs typeface="+mn-cs"/>
              </a:rPr>
              <a:t>0.3%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venir Next" panose="020B0503020202020204" pitchFamily="34" charset="0"/>
              <a:ea typeface="+mn-ea"/>
              <a:cs typeface="+mn-cs"/>
            </a:endParaRPr>
          </a:p>
        </p:txBody>
      </p:sp>
      <p:pic>
        <p:nvPicPr>
          <p:cNvPr id="5" name="Graphic 4" descr="House with solid fill">
            <a:hlinkClick r:id="rId4" action="ppaction://hlinksldjump"/>
            <a:extLst>
              <a:ext uri="{FF2B5EF4-FFF2-40B4-BE49-F238E27FC236}">
                <a16:creationId xmlns:a16="http://schemas.microsoft.com/office/drawing/2014/main" id="{83CF88DB-CB8F-E7AF-1E9F-A89713025C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40192" y="6251916"/>
            <a:ext cx="606084" cy="60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537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DF3B93-341A-3954-321D-43096BE092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68E1E6-D7F8-892B-9B3E-5CE719A3A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21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4A35D50-AFA5-5C55-9744-BF83BF269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Results</a:t>
            </a:r>
          </a:p>
        </p:txBody>
      </p:sp>
      <p:sp>
        <p:nvSpPr>
          <p:cNvPr id="5" name="Notched Right Arrow 4">
            <a:extLst>
              <a:ext uri="{FF2B5EF4-FFF2-40B4-BE49-F238E27FC236}">
                <a16:creationId xmlns:a16="http://schemas.microsoft.com/office/drawing/2014/main" id="{4EB6D189-7838-75BE-1D3C-914EF73F9353}"/>
              </a:ext>
            </a:extLst>
          </p:cNvPr>
          <p:cNvSpPr/>
          <p:nvPr/>
        </p:nvSpPr>
        <p:spPr>
          <a:xfrm>
            <a:off x="4867708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Athena [under </a:t>
            </a:r>
            <a:r>
              <a:rPr lang="en-US" sz="800"/>
              <a:t>review]</a:t>
            </a:r>
            <a:endParaRPr lang="en-US" sz="800" dirty="0"/>
          </a:p>
        </p:txBody>
      </p:sp>
      <p:sp>
        <p:nvSpPr>
          <p:cNvPr id="6" name="Notched Right Arrow 5">
            <a:extLst>
              <a:ext uri="{FF2B5EF4-FFF2-40B4-BE49-F238E27FC236}">
                <a16:creationId xmlns:a16="http://schemas.microsoft.com/office/drawing/2014/main" id="{198BAC38-7C7A-227A-747C-9F7B4D13029D}"/>
              </a:ext>
            </a:extLst>
          </p:cNvPr>
          <p:cNvSpPr/>
          <p:nvPr/>
        </p:nvSpPr>
        <p:spPr>
          <a:xfrm>
            <a:off x="2109994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6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/>
              <a:t>Pythia [MICRO’21]</a:t>
            </a:r>
          </a:p>
        </p:txBody>
      </p:sp>
      <p:sp>
        <p:nvSpPr>
          <p:cNvPr id="7" name="Notched Right Arrow 6">
            <a:extLst>
              <a:ext uri="{FF2B5EF4-FFF2-40B4-BE49-F238E27FC236}">
                <a16:creationId xmlns:a16="http://schemas.microsoft.com/office/drawing/2014/main" id="{91406102-34E1-F9B9-C5B1-CAEA27152166}"/>
              </a:ext>
            </a:extLst>
          </p:cNvPr>
          <p:cNvSpPr/>
          <p:nvPr/>
        </p:nvSpPr>
        <p:spPr>
          <a:xfrm>
            <a:off x="3488851" y="6611706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Hermes [MICRO’22]</a:t>
            </a:r>
          </a:p>
        </p:txBody>
      </p:sp>
      <p:sp>
        <p:nvSpPr>
          <p:cNvPr id="9" name="Notched Right Arrow 8">
            <a:extLst>
              <a:ext uri="{FF2B5EF4-FFF2-40B4-BE49-F238E27FC236}">
                <a16:creationId xmlns:a16="http://schemas.microsoft.com/office/drawing/2014/main" id="{959DE577-B3B0-B0F4-DCDE-9DB083FEB32F}"/>
              </a:ext>
            </a:extLst>
          </p:cNvPr>
          <p:cNvSpPr/>
          <p:nvPr/>
        </p:nvSpPr>
        <p:spPr>
          <a:xfrm>
            <a:off x="6246565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Constable [</a:t>
            </a:r>
            <a:r>
              <a:rPr lang="en-US" sz="800"/>
              <a:t>ISCA’24]</a:t>
            </a:r>
            <a:endParaRPr lang="en-US" sz="800" dirty="0"/>
          </a:p>
        </p:txBody>
      </p:sp>
      <p:sp>
        <p:nvSpPr>
          <p:cNvPr id="56" name="Google Shape;664;p5">
            <a:extLst>
              <a:ext uri="{FF2B5EF4-FFF2-40B4-BE49-F238E27FC236}">
                <a16:creationId xmlns:a16="http://schemas.microsoft.com/office/drawing/2014/main" id="{501F7A0C-524C-C26A-06E2-8A45041689A8}"/>
              </a:ext>
            </a:extLst>
          </p:cNvPr>
          <p:cNvSpPr/>
          <p:nvPr/>
        </p:nvSpPr>
        <p:spPr>
          <a:xfrm>
            <a:off x="-210312" y="5557837"/>
            <a:ext cx="9564624" cy="906818"/>
          </a:xfrm>
          <a:prstGeom prst="rect">
            <a:avLst/>
          </a:prstGeom>
          <a:solidFill>
            <a:srgbClr val="E5F3DF"/>
          </a:solidFill>
          <a:ln w="28575">
            <a:solidFill>
              <a:srgbClr val="11813C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3200"/>
              <a:defRPr/>
            </a:pPr>
            <a:r>
              <a:rPr lang="en-US" sz="2800" b="1" kern="0" dirty="0">
                <a:cs typeface="Poppins Medium"/>
                <a:sym typeface="Poppins Medium"/>
              </a:rPr>
              <a:t>Outperforms prior prefetchers </a:t>
            </a:r>
          </a:p>
          <a:p>
            <a:pPr algn="ctr">
              <a:buClr>
                <a:srgbClr val="FFFFFF"/>
              </a:buClr>
              <a:buSzPts val="3200"/>
              <a:defRPr/>
            </a:pPr>
            <a:r>
              <a:rPr lang="en-US" sz="2800" b="1" kern="0" dirty="0">
                <a:cs typeface="Poppins Medium"/>
                <a:sym typeface="Poppins Medium"/>
              </a:rPr>
              <a:t>in </a:t>
            </a:r>
            <a:r>
              <a:rPr lang="en-US" sz="2800" b="1" kern="0" dirty="0">
                <a:solidFill>
                  <a:srgbClr val="11813C"/>
                </a:solidFill>
                <a:cs typeface="Poppins Medium"/>
                <a:sym typeface="Poppins Medium"/>
              </a:rPr>
              <a:t>wide range of memory bandwidth configurations</a:t>
            </a:r>
            <a:endParaRPr lang="en-US" sz="2800" b="1" kern="0" dirty="0">
              <a:solidFill>
                <a:srgbClr val="11813C"/>
              </a:solidFill>
              <a:cs typeface="Poppins Medium"/>
              <a:sym typeface="Arial"/>
            </a:endParaRPr>
          </a:p>
        </p:txBody>
      </p:sp>
      <p:graphicFrame>
        <p:nvGraphicFramePr>
          <p:cNvPr id="10" name="Content Placeholder 5">
            <a:extLst>
              <a:ext uri="{FF2B5EF4-FFF2-40B4-BE49-F238E27FC236}">
                <a16:creationId xmlns:a16="http://schemas.microsoft.com/office/drawing/2014/main" id="{E22A3B36-F092-A5F6-5505-540A7CD806C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0193256"/>
              </p:ext>
            </p:extLst>
          </p:nvPr>
        </p:nvGraphicFramePr>
        <p:xfrm>
          <a:off x="1185863" y="685800"/>
          <a:ext cx="6872287" cy="48720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D656AE6E-29BF-5ED0-DA3C-43F6D365AA5A}"/>
              </a:ext>
            </a:extLst>
          </p:cNvPr>
          <p:cNvSpPr txBox="1"/>
          <p:nvPr/>
        </p:nvSpPr>
        <p:spPr>
          <a:xfrm>
            <a:off x="7507257" y="1443649"/>
            <a:ext cx="6014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SPP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DAA4E7A-92EA-24F4-5581-47466E5B78AF}"/>
              </a:ext>
            </a:extLst>
          </p:cNvPr>
          <p:cNvSpPr txBox="1"/>
          <p:nvPr/>
        </p:nvSpPr>
        <p:spPr>
          <a:xfrm>
            <a:off x="7491669" y="1232056"/>
            <a:ext cx="7965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929000"/>
                </a:solidFill>
              </a:rPr>
              <a:t>MLOP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AE1F396-8276-50B7-4FF7-70BD0CD4E750}"/>
              </a:ext>
            </a:extLst>
          </p:cNvPr>
          <p:cNvSpPr txBox="1"/>
          <p:nvPr/>
        </p:nvSpPr>
        <p:spPr>
          <a:xfrm>
            <a:off x="7491669" y="1024354"/>
            <a:ext cx="771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>Bingo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557C82C-70C9-F082-02BC-598EBBA2D34B}"/>
              </a:ext>
            </a:extLst>
          </p:cNvPr>
          <p:cNvSpPr txBox="1"/>
          <p:nvPr/>
        </p:nvSpPr>
        <p:spPr>
          <a:xfrm>
            <a:off x="7502000" y="606323"/>
            <a:ext cx="12134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Pythia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2CF74C7-1536-BB7F-D9D4-774C79939141}"/>
              </a:ext>
            </a:extLst>
          </p:cNvPr>
          <p:cNvCxnSpPr/>
          <p:nvPr/>
        </p:nvCxnSpPr>
        <p:spPr>
          <a:xfrm>
            <a:off x="2699406" y="2786063"/>
            <a:ext cx="5008558" cy="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7457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300"/>
                                        <p:tgtEl>
                                          <p:spTgt spid="10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0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10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0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10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Graphic spid="10" grpId="0" uiExpand="1">
        <p:bldSub>
          <a:bldChart bld="series"/>
        </p:bldSub>
      </p:bldGraphic>
      <p:bldP spid="11" grpId="0"/>
      <p:bldP spid="12" grpId="0"/>
      <p:bldP spid="13" grpId="0"/>
      <p:bldP spid="1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5B585A2-9956-ED46-1DAF-2B3B16F21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22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D189934-8590-EB9A-451D-942AE1E4D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Results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B618DDAA-8D29-A7C3-78B2-41DAA94DA194}"/>
              </a:ext>
            </a:extLst>
          </p:cNvPr>
          <p:cNvSpPr/>
          <p:nvPr/>
        </p:nvSpPr>
        <p:spPr>
          <a:xfrm>
            <a:off x="1501921" y="948358"/>
            <a:ext cx="7441846" cy="2515280"/>
          </a:xfrm>
          <a:prstGeom prst="roundRect">
            <a:avLst>
              <a:gd name="adj" fmla="val 8403"/>
            </a:avLst>
          </a:prstGeom>
          <a:solidFill>
            <a:srgbClr val="F8F5E3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rgbClr val="C04F15"/>
                </a:solidFill>
              </a:rPr>
              <a:t>More performance gains</a:t>
            </a:r>
          </a:p>
          <a:p>
            <a:r>
              <a:rPr lang="en-US" sz="3600" b="1" dirty="0">
                <a:solidFill>
                  <a:srgbClr val="C04F15"/>
                </a:solidFill>
              </a:rPr>
              <a:t>with customization</a:t>
            </a:r>
          </a:p>
          <a:p>
            <a:endParaRPr lang="en-US" sz="800" b="1" dirty="0">
              <a:solidFill>
                <a:srgbClr val="C04F15"/>
              </a:solidFill>
            </a:endParaRPr>
          </a:p>
          <a:p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Uto 7.8%  perf. gain than baseline Pythia in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Ligra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</a:p>
          <a:p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by reward customization</a:t>
            </a: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40197839-4982-511D-60AA-4E77FAFD5D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0553" t="8579" r="10808" b="28406"/>
          <a:stretch>
            <a:fillRect/>
          </a:stretch>
        </p:blipFill>
        <p:spPr>
          <a:xfrm>
            <a:off x="259681" y="1688843"/>
            <a:ext cx="1029854" cy="1034309"/>
          </a:xfrm>
          <a:prstGeom prst="rect">
            <a:avLst/>
          </a:prstGeom>
        </p:spPr>
      </p:pic>
      <p:pic>
        <p:nvPicPr>
          <p:cNvPr id="2" name="Content Placeholder 5">
            <a:extLst>
              <a:ext uri="{FF2B5EF4-FFF2-40B4-BE49-F238E27FC236}">
                <a16:creationId xmlns:a16="http://schemas.microsoft.com/office/drawing/2014/main" id="{85787AC3-3184-CD1E-41ED-E723633431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9782" t="16623" r="9760" b="27479"/>
          <a:stretch>
            <a:fillRect/>
          </a:stretch>
        </p:blipFill>
        <p:spPr>
          <a:xfrm>
            <a:off x="189557" y="4488239"/>
            <a:ext cx="1099978" cy="941294"/>
          </a:xfrm>
        </p:spPr>
      </p:pic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ACE83523-701C-1390-DE75-81501B7E09A0}"/>
              </a:ext>
            </a:extLst>
          </p:cNvPr>
          <p:cNvSpPr/>
          <p:nvPr/>
        </p:nvSpPr>
        <p:spPr>
          <a:xfrm>
            <a:off x="1501921" y="3701246"/>
            <a:ext cx="7354145" cy="2515281"/>
          </a:xfrm>
          <a:prstGeom prst="roundRect">
            <a:avLst>
              <a:gd name="adj" fmla="val 9229"/>
            </a:avLst>
          </a:prstGeom>
          <a:solidFill>
            <a:srgbClr val="F1EEFD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rgbClr val="7030A0"/>
                </a:solidFill>
              </a:rPr>
              <a:t>Low-overhead, low-latency, and high-throughput predictions</a:t>
            </a:r>
          </a:p>
          <a:p>
            <a:endParaRPr lang="en-US" sz="800" b="1" dirty="0">
              <a:solidFill>
                <a:schemeClr val="tx1"/>
              </a:solidFill>
            </a:endParaRPr>
          </a:p>
          <a:p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1.03% area and 0.4% power overhead</a:t>
            </a:r>
          </a:p>
          <a:p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Meets latency and throughput of an L2 prefetcher</a:t>
            </a:r>
          </a:p>
        </p:txBody>
      </p:sp>
      <p:sp>
        <p:nvSpPr>
          <p:cNvPr id="5" name="Notched Right Arrow 4">
            <a:extLst>
              <a:ext uri="{FF2B5EF4-FFF2-40B4-BE49-F238E27FC236}">
                <a16:creationId xmlns:a16="http://schemas.microsoft.com/office/drawing/2014/main" id="{69920494-7B8E-FBE2-B3E4-262DFB1D14EE}"/>
              </a:ext>
            </a:extLst>
          </p:cNvPr>
          <p:cNvSpPr/>
          <p:nvPr/>
        </p:nvSpPr>
        <p:spPr>
          <a:xfrm>
            <a:off x="4867708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Athena [under </a:t>
            </a:r>
            <a:r>
              <a:rPr lang="en-US" sz="800"/>
              <a:t>review]</a:t>
            </a:r>
            <a:endParaRPr lang="en-US" sz="800" dirty="0"/>
          </a:p>
        </p:txBody>
      </p:sp>
      <p:sp>
        <p:nvSpPr>
          <p:cNvPr id="6" name="Notched Right Arrow 5">
            <a:extLst>
              <a:ext uri="{FF2B5EF4-FFF2-40B4-BE49-F238E27FC236}">
                <a16:creationId xmlns:a16="http://schemas.microsoft.com/office/drawing/2014/main" id="{816DE116-1D56-9DE4-B302-9935A797A437}"/>
              </a:ext>
            </a:extLst>
          </p:cNvPr>
          <p:cNvSpPr/>
          <p:nvPr/>
        </p:nvSpPr>
        <p:spPr>
          <a:xfrm>
            <a:off x="2109994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6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/>
              <a:t>Pythia [MICRO’21]</a:t>
            </a:r>
          </a:p>
        </p:txBody>
      </p:sp>
      <p:sp>
        <p:nvSpPr>
          <p:cNvPr id="7" name="Notched Right Arrow 6">
            <a:extLst>
              <a:ext uri="{FF2B5EF4-FFF2-40B4-BE49-F238E27FC236}">
                <a16:creationId xmlns:a16="http://schemas.microsoft.com/office/drawing/2014/main" id="{3733D056-102C-6AAB-97B0-F37B226B2792}"/>
              </a:ext>
            </a:extLst>
          </p:cNvPr>
          <p:cNvSpPr/>
          <p:nvPr/>
        </p:nvSpPr>
        <p:spPr>
          <a:xfrm>
            <a:off x="3488851" y="6611706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Hermes [MICRO’22]</a:t>
            </a:r>
          </a:p>
        </p:txBody>
      </p:sp>
      <p:sp>
        <p:nvSpPr>
          <p:cNvPr id="9" name="Notched Right Arrow 8">
            <a:extLst>
              <a:ext uri="{FF2B5EF4-FFF2-40B4-BE49-F238E27FC236}">
                <a16:creationId xmlns:a16="http://schemas.microsoft.com/office/drawing/2014/main" id="{1FEA9EEB-485B-05E3-410E-11DEF5B1F46F}"/>
              </a:ext>
            </a:extLst>
          </p:cNvPr>
          <p:cNvSpPr/>
          <p:nvPr/>
        </p:nvSpPr>
        <p:spPr>
          <a:xfrm>
            <a:off x="6246565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Constable [</a:t>
            </a:r>
            <a:r>
              <a:rPr lang="en-US" sz="800"/>
              <a:t>ISCA’24]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356147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4BFCA12-2AF6-547C-CF01-AA7F4790E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23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9F2FEB0-DAEA-EBC3-0FDE-5486CDD5D6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Does Pythia Solve the Memory Bottleneck?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FBF526C-B63E-BA4E-302A-3598B643068B}"/>
              </a:ext>
            </a:extLst>
          </p:cNvPr>
          <p:cNvSpPr/>
          <p:nvPr/>
        </p:nvSpPr>
        <p:spPr>
          <a:xfrm>
            <a:off x="1041719" y="1111170"/>
            <a:ext cx="7060557" cy="29399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4228BD-1E20-EE68-0BB6-97C9F328ADF3}"/>
              </a:ext>
            </a:extLst>
          </p:cNvPr>
          <p:cNvSpPr txBox="1"/>
          <p:nvPr/>
        </p:nvSpPr>
        <p:spPr>
          <a:xfrm>
            <a:off x="2150212" y="4296146"/>
            <a:ext cx="4843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# demand loads going to off-chip without Pythia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941A422-07F0-376F-2D2C-54F013DD1711}"/>
              </a:ext>
            </a:extLst>
          </p:cNvPr>
          <p:cNvSpPr/>
          <p:nvPr/>
        </p:nvSpPr>
        <p:spPr>
          <a:xfrm>
            <a:off x="1041718" y="1111170"/>
            <a:ext cx="3611305" cy="2939970"/>
          </a:xfrm>
          <a:prstGeom prst="rect">
            <a:avLst/>
          </a:prstGeom>
          <a:solidFill>
            <a:srgbClr val="E5F3D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11813C"/>
                </a:solidFill>
              </a:rPr>
              <a:t>~50%</a:t>
            </a:r>
          </a:p>
          <a:p>
            <a:pPr algn="ctr"/>
            <a:r>
              <a:rPr lang="en-US" sz="2400" b="1" dirty="0">
                <a:solidFill>
                  <a:srgbClr val="11813C"/>
                </a:solidFill>
              </a:rPr>
              <a:t>successfully prefetched</a:t>
            </a:r>
          </a:p>
          <a:p>
            <a:pPr algn="ctr"/>
            <a:r>
              <a:rPr lang="en-US" sz="2400" b="1" dirty="0">
                <a:solidFill>
                  <a:srgbClr val="11813C"/>
                </a:solidFill>
              </a:rPr>
              <a:t>by Pythia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4292CE3-9748-E19F-6762-D5155B14A68F}"/>
              </a:ext>
            </a:extLst>
          </p:cNvPr>
          <p:cNvSpPr/>
          <p:nvPr/>
        </p:nvSpPr>
        <p:spPr>
          <a:xfrm>
            <a:off x="4653023" y="1111170"/>
            <a:ext cx="3449251" cy="2939970"/>
          </a:xfrm>
          <a:prstGeom prst="rect">
            <a:avLst/>
          </a:prstGeom>
          <a:solidFill>
            <a:srgbClr val="FFE0D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C00600"/>
                </a:solidFill>
              </a:rPr>
              <a:t>~50%</a:t>
            </a:r>
          </a:p>
          <a:p>
            <a:pPr algn="ctr"/>
            <a:r>
              <a:rPr lang="en-US" sz="2400" b="1" dirty="0">
                <a:solidFill>
                  <a:srgbClr val="C00600"/>
                </a:solidFill>
              </a:rPr>
              <a:t>still going off-chip</a:t>
            </a:r>
          </a:p>
          <a:p>
            <a:pPr algn="ctr"/>
            <a:r>
              <a:rPr lang="en-US" sz="2400" b="1" dirty="0">
                <a:solidFill>
                  <a:srgbClr val="C00600"/>
                </a:solidFill>
              </a:rPr>
              <a:t>even with Pythia</a:t>
            </a:r>
          </a:p>
        </p:txBody>
      </p:sp>
      <p:sp>
        <p:nvSpPr>
          <p:cNvPr id="10" name="Google Shape;664;p5">
            <a:extLst>
              <a:ext uri="{FF2B5EF4-FFF2-40B4-BE49-F238E27FC236}">
                <a16:creationId xmlns:a16="http://schemas.microsoft.com/office/drawing/2014/main" id="{36FCB21A-7E6D-4F9E-FED7-A7207D1728DC}"/>
              </a:ext>
            </a:extLst>
          </p:cNvPr>
          <p:cNvSpPr/>
          <p:nvPr/>
        </p:nvSpPr>
        <p:spPr>
          <a:xfrm>
            <a:off x="-219459" y="4910484"/>
            <a:ext cx="9582912" cy="1391660"/>
          </a:xfrm>
          <a:prstGeom prst="rect">
            <a:avLst/>
          </a:prstGeom>
          <a:solidFill>
            <a:srgbClr val="FFE699"/>
          </a:solidFill>
          <a:ln w="28575">
            <a:solidFill>
              <a:schemeClr val="tx2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3200"/>
              <a:defRPr/>
            </a:pPr>
            <a:r>
              <a:rPr lang="en-US" sz="3200" b="1" kern="0" dirty="0">
                <a:solidFill>
                  <a:schemeClr val="tx2"/>
                </a:solidFill>
                <a:cs typeface="Poppins Medium"/>
                <a:sym typeface="Poppins Medium"/>
              </a:rPr>
              <a:t>What to do with these loads </a:t>
            </a:r>
          </a:p>
          <a:p>
            <a:pPr algn="ctr">
              <a:buClr>
                <a:srgbClr val="FFFFFF"/>
              </a:buClr>
              <a:buSzPts val="3200"/>
              <a:defRPr/>
            </a:pPr>
            <a:r>
              <a:rPr lang="en-US" sz="3200" b="1" kern="0" dirty="0">
                <a:solidFill>
                  <a:schemeClr val="tx2"/>
                </a:solidFill>
                <a:cs typeface="Poppins Medium"/>
                <a:sym typeface="Poppins Medium"/>
              </a:rPr>
              <a:t>that are </a:t>
            </a:r>
            <a:r>
              <a:rPr lang="en-US" sz="3200" b="1" kern="0" dirty="0">
                <a:solidFill>
                  <a:srgbClr val="C00000"/>
                </a:solidFill>
                <a:cs typeface="Poppins Medium"/>
                <a:sym typeface="Poppins Medium"/>
              </a:rPr>
              <a:t>still going off-chip</a:t>
            </a:r>
            <a:r>
              <a:rPr lang="en-US" sz="3200" b="1" kern="0" dirty="0">
                <a:solidFill>
                  <a:schemeClr val="tx2"/>
                </a:solidFill>
                <a:cs typeface="Poppins Medium"/>
                <a:sym typeface="Poppins Medium"/>
              </a:rPr>
              <a:t>?</a:t>
            </a:r>
            <a:endParaRPr lang="en-US" sz="3200" b="1" kern="0" dirty="0">
              <a:solidFill>
                <a:schemeClr val="tx2"/>
              </a:solidFill>
              <a:cs typeface="Poppins Medium"/>
              <a:sym typeface="Arial"/>
            </a:endParaRPr>
          </a:p>
        </p:txBody>
      </p:sp>
      <p:sp>
        <p:nvSpPr>
          <p:cNvPr id="2" name="Notched Right Arrow 1">
            <a:extLst>
              <a:ext uri="{FF2B5EF4-FFF2-40B4-BE49-F238E27FC236}">
                <a16:creationId xmlns:a16="http://schemas.microsoft.com/office/drawing/2014/main" id="{EA79C581-B69C-7860-6D53-D5B78F44A786}"/>
              </a:ext>
            </a:extLst>
          </p:cNvPr>
          <p:cNvSpPr/>
          <p:nvPr/>
        </p:nvSpPr>
        <p:spPr>
          <a:xfrm>
            <a:off x="4867708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Athena [under </a:t>
            </a:r>
            <a:r>
              <a:rPr lang="en-US" sz="800"/>
              <a:t>review]</a:t>
            </a:r>
            <a:endParaRPr lang="en-US" sz="800" dirty="0"/>
          </a:p>
        </p:txBody>
      </p:sp>
      <p:sp>
        <p:nvSpPr>
          <p:cNvPr id="9" name="Notched Right Arrow 8">
            <a:extLst>
              <a:ext uri="{FF2B5EF4-FFF2-40B4-BE49-F238E27FC236}">
                <a16:creationId xmlns:a16="http://schemas.microsoft.com/office/drawing/2014/main" id="{165730F8-1E03-0A1B-A1F5-906C5D4A6799}"/>
              </a:ext>
            </a:extLst>
          </p:cNvPr>
          <p:cNvSpPr/>
          <p:nvPr/>
        </p:nvSpPr>
        <p:spPr>
          <a:xfrm>
            <a:off x="2109994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6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/>
              <a:t>Pythia [MICRO’21]</a:t>
            </a:r>
          </a:p>
        </p:txBody>
      </p:sp>
      <p:sp>
        <p:nvSpPr>
          <p:cNvPr id="11" name="Notched Right Arrow 10">
            <a:extLst>
              <a:ext uri="{FF2B5EF4-FFF2-40B4-BE49-F238E27FC236}">
                <a16:creationId xmlns:a16="http://schemas.microsoft.com/office/drawing/2014/main" id="{0FFE75B8-2325-E73E-074D-F6D3794F7CDB}"/>
              </a:ext>
            </a:extLst>
          </p:cNvPr>
          <p:cNvSpPr/>
          <p:nvPr/>
        </p:nvSpPr>
        <p:spPr>
          <a:xfrm>
            <a:off x="3488851" y="6611706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Hermes [MICRO’22]</a:t>
            </a:r>
          </a:p>
        </p:txBody>
      </p:sp>
      <p:sp>
        <p:nvSpPr>
          <p:cNvPr id="12" name="Notched Right Arrow 11">
            <a:extLst>
              <a:ext uri="{FF2B5EF4-FFF2-40B4-BE49-F238E27FC236}">
                <a16:creationId xmlns:a16="http://schemas.microsoft.com/office/drawing/2014/main" id="{9435D8AC-5C82-7138-9363-D6EB14762966}"/>
              </a:ext>
            </a:extLst>
          </p:cNvPr>
          <p:cNvSpPr/>
          <p:nvPr/>
        </p:nvSpPr>
        <p:spPr>
          <a:xfrm>
            <a:off x="6246565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Constable [</a:t>
            </a:r>
            <a:r>
              <a:rPr lang="en-US" sz="800"/>
              <a:t>ISCA’24]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989065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 animBg="1"/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16C162-75AE-1E00-1057-2DB8D0CFB9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8700B35-62CF-8032-077F-3C6909595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24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5AB24C2-9DD1-19A3-E730-4E93651C8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Contributions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B42809B9-AFD1-BBEC-1069-C78EEF6D947F}"/>
              </a:ext>
            </a:extLst>
          </p:cNvPr>
          <p:cNvGraphicFramePr/>
          <p:nvPr/>
        </p:nvGraphicFramePr>
        <p:xfrm>
          <a:off x="1524000" y="990997"/>
          <a:ext cx="6096000" cy="1127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9EF622A-2536-8EF4-B783-763F52C47908}"/>
              </a:ext>
            </a:extLst>
          </p:cNvPr>
          <p:cNvCxnSpPr>
            <a:cxnSpLocks/>
          </p:cNvCxnSpPr>
          <p:nvPr/>
        </p:nvCxnSpPr>
        <p:spPr>
          <a:xfrm>
            <a:off x="5994400" y="1905000"/>
            <a:ext cx="652584" cy="738805"/>
          </a:xfrm>
          <a:prstGeom prst="line">
            <a:avLst/>
          </a:prstGeom>
          <a:noFill/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3C4D40B-5F3D-70FD-72CF-7890FB8A79C0}"/>
              </a:ext>
            </a:extLst>
          </p:cNvPr>
          <p:cNvCxnSpPr>
            <a:cxnSpLocks/>
          </p:cNvCxnSpPr>
          <p:nvPr/>
        </p:nvCxnSpPr>
        <p:spPr>
          <a:xfrm>
            <a:off x="4876800" y="1932694"/>
            <a:ext cx="1770184" cy="4232664"/>
          </a:xfrm>
          <a:prstGeom prst="line">
            <a:avLst/>
          </a:prstGeom>
          <a:noFill/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A81B4290-BB76-C30C-6BE5-F909EF54410B}"/>
              </a:ext>
            </a:extLst>
          </p:cNvPr>
          <p:cNvCxnSpPr>
            <a:cxnSpLocks/>
          </p:cNvCxnSpPr>
          <p:nvPr/>
        </p:nvCxnSpPr>
        <p:spPr>
          <a:xfrm flipH="1">
            <a:off x="3265104" y="1946190"/>
            <a:ext cx="1020445" cy="690327"/>
          </a:xfrm>
          <a:prstGeom prst="line">
            <a:avLst/>
          </a:prstGeom>
          <a:noFill/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61E9600C-2A54-FB76-C3B7-E282608CE657}"/>
              </a:ext>
            </a:extLst>
          </p:cNvPr>
          <p:cNvCxnSpPr>
            <a:cxnSpLocks/>
          </p:cNvCxnSpPr>
          <p:nvPr/>
        </p:nvCxnSpPr>
        <p:spPr>
          <a:xfrm flipH="1">
            <a:off x="241163" y="1905000"/>
            <a:ext cx="2967621" cy="706452"/>
          </a:xfrm>
          <a:prstGeom prst="line">
            <a:avLst/>
          </a:prstGeom>
          <a:noFill/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65" name="Rounded Rectangle 64">
            <a:extLst>
              <a:ext uri="{FF2B5EF4-FFF2-40B4-BE49-F238E27FC236}">
                <a16:creationId xmlns:a16="http://schemas.microsoft.com/office/drawing/2014/main" id="{6B663B46-1D9B-FCAA-1BD3-7E114DA34CE1}"/>
              </a:ext>
            </a:extLst>
          </p:cNvPr>
          <p:cNvSpPr/>
          <p:nvPr/>
        </p:nvSpPr>
        <p:spPr>
          <a:xfrm>
            <a:off x="213003" y="2640271"/>
            <a:ext cx="3052101" cy="1554012"/>
          </a:xfrm>
          <a:prstGeom prst="roundRect">
            <a:avLst>
              <a:gd name="adj" fmla="val 3059"/>
            </a:avLst>
          </a:prstGeom>
          <a:noFill/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6" name="Rounded Rectangle 65">
            <a:extLst>
              <a:ext uri="{FF2B5EF4-FFF2-40B4-BE49-F238E27FC236}">
                <a16:creationId xmlns:a16="http://schemas.microsoft.com/office/drawing/2014/main" id="{19A63389-B08F-D3B0-C4BE-D406CA8FDC2A}"/>
              </a:ext>
            </a:extLst>
          </p:cNvPr>
          <p:cNvSpPr/>
          <p:nvPr/>
        </p:nvSpPr>
        <p:spPr>
          <a:xfrm>
            <a:off x="6646984" y="2643805"/>
            <a:ext cx="2399249" cy="3616317"/>
          </a:xfrm>
          <a:prstGeom prst="roundRect">
            <a:avLst>
              <a:gd name="adj" fmla="val 3059"/>
            </a:avLst>
          </a:prstGeom>
          <a:noFill/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8" name="Bent Up Arrow 7">
            <a:extLst>
              <a:ext uri="{FF2B5EF4-FFF2-40B4-BE49-F238E27FC236}">
                <a16:creationId xmlns:a16="http://schemas.microsoft.com/office/drawing/2014/main" id="{CDCB3C74-16E3-5013-1D4B-0229188E916B}"/>
              </a:ext>
            </a:extLst>
          </p:cNvPr>
          <p:cNvSpPr/>
          <p:nvPr/>
        </p:nvSpPr>
        <p:spPr>
          <a:xfrm rot="16200000" flipV="1">
            <a:off x="6499669" y="4280297"/>
            <a:ext cx="1199886" cy="506670"/>
          </a:xfrm>
          <a:prstGeom prst="bentUpArrow">
            <a:avLst>
              <a:gd name="adj1" fmla="val 9792"/>
              <a:gd name="adj2" fmla="val 12874"/>
              <a:gd name="adj3" fmla="val 14727"/>
            </a:avLst>
          </a:prstGeom>
          <a:solidFill>
            <a:srgbClr val="7A62E7">
              <a:alpha val="7843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Bent Up Arrow 8">
            <a:extLst>
              <a:ext uri="{FF2B5EF4-FFF2-40B4-BE49-F238E27FC236}">
                <a16:creationId xmlns:a16="http://schemas.microsoft.com/office/drawing/2014/main" id="{0A2B5907-FE35-3FDE-2A25-D469714133AE}"/>
              </a:ext>
            </a:extLst>
          </p:cNvPr>
          <p:cNvSpPr/>
          <p:nvPr/>
        </p:nvSpPr>
        <p:spPr>
          <a:xfrm rot="10800000">
            <a:off x="7032991" y="2611452"/>
            <a:ext cx="283836" cy="2522123"/>
          </a:xfrm>
          <a:prstGeom prst="bentUpArrow">
            <a:avLst>
              <a:gd name="adj1" fmla="val 22212"/>
              <a:gd name="adj2" fmla="val 17019"/>
              <a:gd name="adj3" fmla="val 18857"/>
            </a:avLst>
          </a:prstGeom>
          <a:solidFill>
            <a:srgbClr val="F9860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Up Arrow 9">
            <a:extLst>
              <a:ext uri="{FF2B5EF4-FFF2-40B4-BE49-F238E27FC236}">
                <a16:creationId xmlns:a16="http://schemas.microsoft.com/office/drawing/2014/main" id="{D11BDB6D-71CD-C74C-3FA8-F9C60FEF7471}"/>
              </a:ext>
            </a:extLst>
          </p:cNvPr>
          <p:cNvSpPr/>
          <p:nvPr/>
        </p:nvSpPr>
        <p:spPr>
          <a:xfrm>
            <a:off x="5005754" y="3590624"/>
            <a:ext cx="199292" cy="229302"/>
          </a:xfrm>
          <a:prstGeom prst="upArrow">
            <a:avLst/>
          </a:prstGeom>
          <a:solidFill>
            <a:srgbClr val="E2247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Up Arrow 10">
            <a:extLst>
              <a:ext uri="{FF2B5EF4-FFF2-40B4-BE49-F238E27FC236}">
                <a16:creationId xmlns:a16="http://schemas.microsoft.com/office/drawing/2014/main" id="{B31AB72A-29CE-5CD7-C831-DC3D071829D6}"/>
              </a:ext>
            </a:extLst>
          </p:cNvPr>
          <p:cNvSpPr/>
          <p:nvPr/>
        </p:nvSpPr>
        <p:spPr>
          <a:xfrm rot="10800000">
            <a:off x="5005753" y="4748103"/>
            <a:ext cx="199291" cy="229302"/>
          </a:xfrm>
          <a:prstGeom prst="upArrow">
            <a:avLst/>
          </a:prstGeom>
          <a:solidFill>
            <a:srgbClr val="E2247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Bent Arrow 11">
            <a:extLst>
              <a:ext uri="{FF2B5EF4-FFF2-40B4-BE49-F238E27FC236}">
                <a16:creationId xmlns:a16="http://schemas.microsoft.com/office/drawing/2014/main" id="{35C05247-F872-13DB-F3E0-B2878FAE22CC}"/>
              </a:ext>
            </a:extLst>
          </p:cNvPr>
          <p:cNvSpPr/>
          <p:nvPr/>
        </p:nvSpPr>
        <p:spPr>
          <a:xfrm flipV="1">
            <a:off x="52008" y="3472692"/>
            <a:ext cx="3359408" cy="937932"/>
          </a:xfrm>
          <a:prstGeom prst="bentArrow">
            <a:avLst>
              <a:gd name="adj1" fmla="val 8699"/>
              <a:gd name="adj2" fmla="val 9634"/>
              <a:gd name="adj3" fmla="val 14798"/>
              <a:gd name="adj4" fmla="val 37288"/>
            </a:avLst>
          </a:prstGeom>
          <a:solidFill>
            <a:srgbClr val="11813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69471CF2-D517-998D-F94C-A852FA5B00D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761210" y="2457340"/>
            <a:ext cx="2195212" cy="3708018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E375E4E-869C-956B-D897-54AAFD18551D}"/>
              </a:ext>
            </a:extLst>
          </p:cNvPr>
          <p:cNvSpPr/>
          <p:nvPr/>
        </p:nvSpPr>
        <p:spPr>
          <a:xfrm>
            <a:off x="243560" y="1905000"/>
            <a:ext cx="4044703" cy="731517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otched Right Arrow 1">
            <a:extLst>
              <a:ext uri="{FF2B5EF4-FFF2-40B4-BE49-F238E27FC236}">
                <a16:creationId xmlns:a16="http://schemas.microsoft.com/office/drawing/2014/main" id="{729E4DCC-11C6-30F9-F5B1-ABACB0AB3B9B}"/>
              </a:ext>
            </a:extLst>
          </p:cNvPr>
          <p:cNvSpPr/>
          <p:nvPr/>
        </p:nvSpPr>
        <p:spPr>
          <a:xfrm>
            <a:off x="4867708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Athena [under </a:t>
            </a:r>
            <a:r>
              <a:rPr lang="en-US" sz="800"/>
              <a:t>review]</a:t>
            </a:r>
            <a:endParaRPr lang="en-US" sz="800" dirty="0"/>
          </a:p>
        </p:txBody>
      </p:sp>
      <p:sp>
        <p:nvSpPr>
          <p:cNvPr id="15" name="Notched Right Arrow 14">
            <a:extLst>
              <a:ext uri="{FF2B5EF4-FFF2-40B4-BE49-F238E27FC236}">
                <a16:creationId xmlns:a16="http://schemas.microsoft.com/office/drawing/2014/main" id="{CA35A438-E504-CCD4-C74F-41BA79BEEE98}"/>
              </a:ext>
            </a:extLst>
          </p:cNvPr>
          <p:cNvSpPr/>
          <p:nvPr/>
        </p:nvSpPr>
        <p:spPr>
          <a:xfrm>
            <a:off x="2109994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Pythia [</a:t>
            </a:r>
            <a:r>
              <a:rPr lang="en-US" sz="800"/>
              <a:t>MICRO’21]</a:t>
            </a:r>
            <a:endParaRPr lang="en-US" sz="800" dirty="0"/>
          </a:p>
        </p:txBody>
      </p:sp>
      <p:sp>
        <p:nvSpPr>
          <p:cNvPr id="27" name="Notched Right Arrow 26">
            <a:extLst>
              <a:ext uri="{FF2B5EF4-FFF2-40B4-BE49-F238E27FC236}">
                <a16:creationId xmlns:a16="http://schemas.microsoft.com/office/drawing/2014/main" id="{21B705E8-7590-AF4F-28CF-F07463815028}"/>
              </a:ext>
            </a:extLst>
          </p:cNvPr>
          <p:cNvSpPr/>
          <p:nvPr/>
        </p:nvSpPr>
        <p:spPr>
          <a:xfrm>
            <a:off x="3488851" y="6611706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6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/>
              <a:t>Hermes [</a:t>
            </a:r>
            <a:r>
              <a:rPr lang="en-US" sz="800" b="1"/>
              <a:t>MICRO’22]</a:t>
            </a:r>
            <a:endParaRPr lang="en-US" sz="800" b="1" dirty="0"/>
          </a:p>
        </p:txBody>
      </p:sp>
      <p:sp>
        <p:nvSpPr>
          <p:cNvPr id="29" name="Notched Right Arrow 28">
            <a:extLst>
              <a:ext uri="{FF2B5EF4-FFF2-40B4-BE49-F238E27FC236}">
                <a16:creationId xmlns:a16="http://schemas.microsoft.com/office/drawing/2014/main" id="{20FEDAA1-833A-46EB-58A5-62BF7C34B248}"/>
              </a:ext>
            </a:extLst>
          </p:cNvPr>
          <p:cNvSpPr/>
          <p:nvPr/>
        </p:nvSpPr>
        <p:spPr>
          <a:xfrm>
            <a:off x="6246565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Constable [</a:t>
            </a:r>
            <a:r>
              <a:rPr lang="en-US" sz="800"/>
              <a:t>ISCA’24]</a:t>
            </a:r>
            <a:endParaRPr lang="en-US" sz="800" dirty="0"/>
          </a:p>
        </p:txBody>
      </p:sp>
      <p:pic>
        <p:nvPicPr>
          <p:cNvPr id="30" name="Graphic 29">
            <a:extLst>
              <a:ext uri="{FF2B5EF4-FFF2-40B4-BE49-F238E27FC236}">
                <a16:creationId xmlns:a16="http://schemas.microsoft.com/office/drawing/2014/main" id="{25D4D866-D1C0-3500-EF86-6B782245930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9150" y="2737105"/>
            <a:ext cx="3159709" cy="1409811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018237F5-13A8-FD56-686E-3EAF74F38707}"/>
              </a:ext>
            </a:extLst>
          </p:cNvPr>
          <p:cNvSpPr txBox="1"/>
          <p:nvPr/>
        </p:nvSpPr>
        <p:spPr>
          <a:xfrm>
            <a:off x="4234506" y="2636517"/>
            <a:ext cx="2238370" cy="89255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r"/>
            <a:r>
              <a:rPr lang="en-US" sz="2400" b="1" dirty="0">
                <a:solidFill>
                  <a:srgbClr val="F98609"/>
                </a:solidFill>
              </a:rPr>
              <a:t>Hermes</a:t>
            </a:r>
            <a:r>
              <a:rPr lang="en-US" dirty="0"/>
              <a:t> </a:t>
            </a:r>
            <a:r>
              <a:rPr lang="en-US" sz="2000" b="1" baseline="30000" dirty="0"/>
              <a:t>[MICRO’22]</a:t>
            </a:r>
          </a:p>
          <a:p>
            <a:pPr algn="r"/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Off-chip prediction (OCP)</a:t>
            </a:r>
          </a:p>
          <a:p>
            <a:pPr algn="r"/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using </a:t>
            </a:r>
            <a:r>
              <a:rPr lang="en-US" sz="1400" dirty="0">
                <a:solidFill>
                  <a:srgbClr val="F59312"/>
                </a:solidFill>
              </a:rPr>
              <a:t>perceptron learning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BDCC07B-C6EF-4002-B03D-5DE026DF9E6F}"/>
              </a:ext>
            </a:extLst>
          </p:cNvPr>
          <p:cNvSpPr txBox="1"/>
          <p:nvPr/>
        </p:nvSpPr>
        <p:spPr>
          <a:xfrm>
            <a:off x="3966036" y="3819926"/>
            <a:ext cx="2506840" cy="89255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r"/>
            <a:r>
              <a:rPr lang="en-US" sz="2400" b="1" dirty="0">
                <a:solidFill>
                  <a:srgbClr val="E2247C"/>
                </a:solidFill>
              </a:rPr>
              <a:t>Athena</a:t>
            </a:r>
            <a:r>
              <a:rPr lang="en-US" dirty="0"/>
              <a:t> </a:t>
            </a:r>
            <a:r>
              <a:rPr lang="en-US" sz="2000" b="1" baseline="30000" dirty="0"/>
              <a:t>[under review]</a:t>
            </a:r>
          </a:p>
          <a:p>
            <a:pPr algn="r"/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Prefetcher-OCP coordination</a:t>
            </a:r>
          </a:p>
          <a:p>
            <a:pPr algn="r"/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using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400" dirty="0">
                <a:solidFill>
                  <a:srgbClr val="E2247C"/>
                </a:solidFill>
              </a:rPr>
              <a:t>reinforcement learning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DD30440-31FF-418E-F92A-BD34056C8D9B}"/>
              </a:ext>
            </a:extLst>
          </p:cNvPr>
          <p:cNvSpPr txBox="1"/>
          <p:nvPr/>
        </p:nvSpPr>
        <p:spPr>
          <a:xfrm>
            <a:off x="113250" y="4488017"/>
            <a:ext cx="409195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11813C"/>
                </a:solidFill>
              </a:rPr>
              <a:t>Constable</a:t>
            </a:r>
            <a:r>
              <a:rPr lang="en-US" dirty="0"/>
              <a:t> </a:t>
            </a:r>
            <a:r>
              <a:rPr lang="en-US" sz="2000" b="1" baseline="30000" dirty="0"/>
              <a:t>[ISCA’24]</a:t>
            </a:r>
          </a:p>
          <a:p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Safely eliminating load instruction execution</a:t>
            </a:r>
          </a:p>
          <a:p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by exploiting </a:t>
            </a:r>
            <a:r>
              <a:rPr lang="en-US" sz="1400" dirty="0">
                <a:solidFill>
                  <a:srgbClr val="11813C"/>
                </a:solidFill>
              </a:rPr>
              <a:t>load address-value stability</a:t>
            </a:r>
          </a:p>
        </p:txBody>
      </p:sp>
      <p:pic>
        <p:nvPicPr>
          <p:cNvPr id="32" name="Graphic 31" descr="Badge with solid fill">
            <a:extLst>
              <a:ext uri="{FF2B5EF4-FFF2-40B4-BE49-F238E27FC236}">
                <a16:creationId xmlns:a16="http://schemas.microsoft.com/office/drawing/2014/main" id="{17BA7B36-19B0-0358-7731-5E54D7D166F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848039" y="2654055"/>
            <a:ext cx="479041" cy="479041"/>
          </a:xfrm>
          <a:prstGeom prst="rect">
            <a:avLst/>
          </a:prstGeom>
        </p:spPr>
      </p:pic>
      <p:pic>
        <p:nvPicPr>
          <p:cNvPr id="33" name="Graphic 32" descr="Badge 4 with solid fill">
            <a:extLst>
              <a:ext uri="{FF2B5EF4-FFF2-40B4-BE49-F238E27FC236}">
                <a16:creationId xmlns:a16="http://schemas.microsoft.com/office/drawing/2014/main" id="{0D43813E-5059-5BD4-D7BB-F3FC2DEA4D4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415098" y="4451963"/>
            <a:ext cx="479041" cy="479041"/>
          </a:xfrm>
          <a:prstGeom prst="rect">
            <a:avLst/>
          </a:prstGeom>
        </p:spPr>
      </p:pic>
      <p:pic>
        <p:nvPicPr>
          <p:cNvPr id="34" name="Graphic 33" descr="Badge 3 with solid fill">
            <a:extLst>
              <a:ext uri="{FF2B5EF4-FFF2-40B4-BE49-F238E27FC236}">
                <a16:creationId xmlns:a16="http://schemas.microsoft.com/office/drawing/2014/main" id="{371E7E2C-A3C7-2241-919E-F3045184F80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3728537" y="3811349"/>
            <a:ext cx="479042" cy="479042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53BF2C45-9A48-6D69-0F1C-D73F0CBD2224}"/>
              </a:ext>
            </a:extLst>
          </p:cNvPr>
          <p:cNvSpPr txBox="1"/>
          <p:nvPr/>
        </p:nvSpPr>
        <p:spPr>
          <a:xfrm>
            <a:off x="4075232" y="5003336"/>
            <a:ext cx="2397644" cy="92333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r"/>
            <a:r>
              <a:rPr lang="en-US" sz="2400" b="1" dirty="0">
                <a:solidFill>
                  <a:srgbClr val="7A62E7"/>
                </a:solidFill>
              </a:rPr>
              <a:t>Pythia</a:t>
            </a:r>
            <a:r>
              <a:rPr lang="en-US" dirty="0"/>
              <a:t> </a:t>
            </a:r>
            <a:r>
              <a:rPr lang="en-US" sz="2000" b="1" baseline="30000" dirty="0"/>
              <a:t>[MICRO’21]</a:t>
            </a:r>
          </a:p>
          <a:p>
            <a:pPr algn="r"/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Hardware data prefetching</a:t>
            </a:r>
          </a:p>
          <a:p>
            <a:pPr algn="r"/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using </a:t>
            </a:r>
            <a:r>
              <a:rPr lang="en-US" sz="1400" dirty="0">
                <a:solidFill>
                  <a:srgbClr val="7A62E7"/>
                </a:solidFill>
              </a:rPr>
              <a:t>reinforcement learning</a:t>
            </a:r>
          </a:p>
        </p:txBody>
      </p:sp>
      <p:pic>
        <p:nvPicPr>
          <p:cNvPr id="37" name="Graphic 36" descr="Badge 1 with solid fill">
            <a:extLst>
              <a:ext uri="{FF2B5EF4-FFF2-40B4-BE49-F238E27FC236}">
                <a16:creationId xmlns:a16="http://schemas.microsoft.com/office/drawing/2014/main" id="{710F3162-9B5F-F094-2A5D-C38E7BB1044C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4070700" y="4977221"/>
            <a:ext cx="479041" cy="479041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BB7A0BE-CA93-370C-B8A1-4CDF4FE4F4EB}"/>
              </a:ext>
            </a:extLst>
          </p:cNvPr>
          <p:cNvSpPr/>
          <p:nvPr/>
        </p:nvSpPr>
        <p:spPr>
          <a:xfrm>
            <a:off x="3728537" y="3578214"/>
            <a:ext cx="2771680" cy="2312003"/>
          </a:xfrm>
          <a:prstGeom prst="rect">
            <a:avLst/>
          </a:prstGeom>
          <a:solidFill>
            <a:srgbClr val="FFFFFF">
              <a:alpha val="921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5A1526B-A61A-E67E-9E0F-6698FF77894F}"/>
              </a:ext>
            </a:extLst>
          </p:cNvPr>
          <p:cNvSpPr/>
          <p:nvPr/>
        </p:nvSpPr>
        <p:spPr>
          <a:xfrm>
            <a:off x="23439" y="2587412"/>
            <a:ext cx="3574630" cy="2923228"/>
          </a:xfrm>
          <a:prstGeom prst="rect">
            <a:avLst/>
          </a:prstGeom>
          <a:solidFill>
            <a:srgbClr val="FFFFFF">
              <a:alpha val="921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5109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18F20AC-DA30-8C61-4D1E-0EAC48ED0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25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A54168D-0486-BA96-D376-D6F2D860B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Observation for Off-Chip Loads</a:t>
            </a:r>
          </a:p>
        </p:txBody>
      </p:sp>
      <p:sp>
        <p:nvSpPr>
          <p:cNvPr id="8" name="Google Shape;664;p5">
            <a:extLst>
              <a:ext uri="{FF2B5EF4-FFF2-40B4-BE49-F238E27FC236}">
                <a16:creationId xmlns:a16="http://schemas.microsoft.com/office/drawing/2014/main" id="{CB83319A-62E4-B3D0-9D3B-6EA64D298EF9}"/>
              </a:ext>
            </a:extLst>
          </p:cNvPr>
          <p:cNvSpPr/>
          <p:nvPr/>
        </p:nvSpPr>
        <p:spPr>
          <a:xfrm>
            <a:off x="-219456" y="1054949"/>
            <a:ext cx="9582912" cy="1245606"/>
          </a:xfrm>
          <a:prstGeom prst="rect">
            <a:avLst/>
          </a:prstGeom>
          <a:solidFill>
            <a:srgbClr val="FFE699"/>
          </a:solidFill>
          <a:ln w="28575">
            <a:solidFill>
              <a:schemeClr val="tx2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-US" sz="2800" b="1" dirty="0">
                <a:solidFill>
                  <a:srgbClr val="C00600"/>
                </a:solidFill>
              </a:rPr>
              <a:t>On-chip cache access latency</a:t>
            </a:r>
            <a:r>
              <a:rPr lang="en-US" sz="2800" dirty="0">
                <a:solidFill>
                  <a:srgbClr val="C00600"/>
                </a:solidFill>
              </a:rPr>
              <a:t> </a:t>
            </a:r>
          </a:p>
          <a:p>
            <a:pPr algn="ctr"/>
            <a:r>
              <a:rPr lang="en-US" sz="2800" dirty="0"/>
              <a:t>significantly contributes to the off-chip load latency</a:t>
            </a:r>
            <a:endParaRPr lang="en-US"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7DCA527-81D7-3DF4-F93A-24C2BBA38868}"/>
              </a:ext>
            </a:extLst>
          </p:cNvPr>
          <p:cNvSpPr txBox="1"/>
          <p:nvPr/>
        </p:nvSpPr>
        <p:spPr>
          <a:xfrm>
            <a:off x="-439835" y="5084328"/>
            <a:ext cx="9993898" cy="1160800"/>
          </a:xfrm>
          <a:prstGeom prst="roundRect">
            <a:avLst>
              <a:gd name="adj" fmla="val 4065"/>
            </a:avLst>
          </a:prstGeom>
          <a:solidFill>
            <a:srgbClr val="104862"/>
          </a:solidFill>
          <a:ln w="28575">
            <a:solidFill>
              <a:schemeClr val="accent1">
                <a:lumMod val="50000"/>
              </a:schemeClr>
            </a:solidFill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FF00"/>
                </a:solidFill>
              </a:rPr>
              <a:t>40% </a:t>
            </a:r>
            <a:r>
              <a:rPr lang="en-US" sz="2800" dirty="0">
                <a:solidFill>
                  <a:schemeClr val="bg1"/>
                </a:solidFill>
              </a:rPr>
              <a:t>of the </a:t>
            </a:r>
            <a:r>
              <a:rPr lang="en-US" sz="2800" b="1" dirty="0">
                <a:solidFill>
                  <a:srgbClr val="FFFF00"/>
                </a:solidFill>
              </a:rPr>
              <a:t>stalls</a:t>
            </a:r>
            <a:r>
              <a:rPr lang="en-US" sz="2800" dirty="0">
                <a:solidFill>
                  <a:schemeClr val="bg1"/>
                </a:solidFill>
              </a:rPr>
              <a:t> can be eliminated by </a:t>
            </a:r>
            <a:r>
              <a:rPr lang="en-US" sz="2800" b="1" dirty="0">
                <a:solidFill>
                  <a:srgbClr val="FFFF00"/>
                </a:solidFill>
              </a:rPr>
              <a:t>removing </a:t>
            </a:r>
          </a:p>
          <a:p>
            <a:pPr algn="ctr"/>
            <a:r>
              <a:rPr lang="en-US" sz="2800" b="1" dirty="0">
                <a:solidFill>
                  <a:srgbClr val="FFFF00"/>
                </a:solidFill>
              </a:rPr>
              <a:t>on-chip cache access latency from critical path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061E65A6-EDD4-4446-BF0E-50DDB92731EC}"/>
              </a:ext>
            </a:extLst>
          </p:cNvPr>
          <p:cNvSpPr/>
          <p:nvPr/>
        </p:nvSpPr>
        <p:spPr>
          <a:xfrm>
            <a:off x="1813615" y="2762566"/>
            <a:ext cx="459707" cy="367645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L1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18853A92-3558-ABD0-EDC6-1053A47E7D76}"/>
              </a:ext>
            </a:extLst>
          </p:cNvPr>
          <p:cNvSpPr/>
          <p:nvPr/>
        </p:nvSpPr>
        <p:spPr>
          <a:xfrm>
            <a:off x="2273322" y="2762566"/>
            <a:ext cx="669303" cy="367645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L2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8D58D759-5143-5DF7-E073-3D0992CD635F}"/>
              </a:ext>
            </a:extLst>
          </p:cNvPr>
          <p:cNvSpPr/>
          <p:nvPr/>
        </p:nvSpPr>
        <p:spPr>
          <a:xfrm>
            <a:off x="2951416" y="2762566"/>
            <a:ext cx="1055336" cy="367645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LLC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00EA14DB-C7C2-D954-F277-AD30EDA95747}"/>
              </a:ext>
            </a:extLst>
          </p:cNvPr>
          <p:cNvSpPr/>
          <p:nvPr/>
        </p:nvSpPr>
        <p:spPr>
          <a:xfrm>
            <a:off x="4015543" y="2762565"/>
            <a:ext cx="3344562" cy="367645"/>
          </a:xfrm>
          <a:prstGeom prst="roundRect">
            <a:avLst>
              <a:gd name="adj" fmla="val 0"/>
            </a:avLst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Main Memory</a:t>
            </a:r>
          </a:p>
        </p:txBody>
      </p:sp>
      <p:sp>
        <p:nvSpPr>
          <p:cNvPr id="14" name="Down Arrow 13">
            <a:extLst>
              <a:ext uri="{FF2B5EF4-FFF2-40B4-BE49-F238E27FC236}">
                <a16:creationId xmlns:a16="http://schemas.microsoft.com/office/drawing/2014/main" id="{37B417FF-25DF-3B72-02B8-477F97C7FEAE}"/>
              </a:ext>
            </a:extLst>
          </p:cNvPr>
          <p:cNvSpPr/>
          <p:nvPr/>
        </p:nvSpPr>
        <p:spPr>
          <a:xfrm>
            <a:off x="3964091" y="3267052"/>
            <a:ext cx="642721" cy="308113"/>
          </a:xfrm>
          <a:prstGeom prst="downArrow">
            <a:avLst/>
          </a:prstGeom>
          <a:solidFill>
            <a:srgbClr val="00B050"/>
          </a:solidFill>
          <a:ln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FC3F623-3CDC-BBCE-D29E-3AB00EE4019A}"/>
              </a:ext>
            </a:extLst>
          </p:cNvPr>
          <p:cNvCxnSpPr>
            <a:cxnSpLocks/>
          </p:cNvCxnSpPr>
          <p:nvPr/>
        </p:nvCxnSpPr>
        <p:spPr>
          <a:xfrm>
            <a:off x="7372520" y="4212546"/>
            <a:ext cx="0" cy="367645"/>
          </a:xfrm>
          <a:prstGeom prst="line">
            <a:avLst/>
          </a:prstGeom>
          <a:ln w="12700">
            <a:solidFill>
              <a:srgbClr val="54823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2C88A2E-72EB-4F2C-C04E-52C1332E92E8}"/>
              </a:ext>
            </a:extLst>
          </p:cNvPr>
          <p:cNvCxnSpPr>
            <a:cxnSpLocks/>
          </p:cNvCxnSpPr>
          <p:nvPr/>
        </p:nvCxnSpPr>
        <p:spPr>
          <a:xfrm flipV="1">
            <a:off x="5170592" y="4396368"/>
            <a:ext cx="2201928" cy="1"/>
          </a:xfrm>
          <a:prstGeom prst="line">
            <a:avLst/>
          </a:prstGeom>
          <a:ln w="12700">
            <a:solidFill>
              <a:srgbClr val="548235"/>
            </a:solidFill>
            <a:prstDash val="dash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92F9A888-B40E-9F2C-348F-D0339B4FCA38}"/>
              </a:ext>
            </a:extLst>
          </p:cNvPr>
          <p:cNvSpPr txBox="1"/>
          <p:nvPr/>
        </p:nvSpPr>
        <p:spPr>
          <a:xfrm>
            <a:off x="5531621" y="4012491"/>
            <a:ext cx="17161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>
                <a:solidFill>
                  <a:srgbClr val="548235"/>
                </a:solidFill>
              </a:rPr>
              <a:t>Saved cycles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CC37B0C9-75EE-E629-D2A9-779110F5B821}"/>
              </a:ext>
            </a:extLst>
          </p:cNvPr>
          <p:cNvSpPr/>
          <p:nvPr/>
        </p:nvSpPr>
        <p:spPr>
          <a:xfrm>
            <a:off x="1813615" y="2765721"/>
            <a:ext cx="459707" cy="367645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L1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CC27401A-52DE-4992-35C1-11A236649361}"/>
              </a:ext>
            </a:extLst>
          </p:cNvPr>
          <p:cNvSpPr/>
          <p:nvPr/>
        </p:nvSpPr>
        <p:spPr>
          <a:xfrm>
            <a:off x="2273322" y="2765721"/>
            <a:ext cx="669303" cy="367645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L2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624A7180-133D-C95D-42E8-3E3A59D5A9DE}"/>
              </a:ext>
            </a:extLst>
          </p:cNvPr>
          <p:cNvSpPr/>
          <p:nvPr/>
        </p:nvSpPr>
        <p:spPr>
          <a:xfrm>
            <a:off x="2951416" y="2765721"/>
            <a:ext cx="1055336" cy="367645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LLC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2214C868-0733-7396-0B21-A98A3D8BE4AA}"/>
              </a:ext>
            </a:extLst>
          </p:cNvPr>
          <p:cNvSpPr/>
          <p:nvPr/>
        </p:nvSpPr>
        <p:spPr>
          <a:xfrm>
            <a:off x="4015543" y="2765720"/>
            <a:ext cx="3344562" cy="367645"/>
          </a:xfrm>
          <a:prstGeom prst="roundRect">
            <a:avLst>
              <a:gd name="adj" fmla="val 0"/>
            </a:avLst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Main Memory</a:t>
            </a:r>
          </a:p>
        </p:txBody>
      </p:sp>
      <p:sp>
        <p:nvSpPr>
          <p:cNvPr id="2" name="Notched Right Arrow 1">
            <a:extLst>
              <a:ext uri="{FF2B5EF4-FFF2-40B4-BE49-F238E27FC236}">
                <a16:creationId xmlns:a16="http://schemas.microsoft.com/office/drawing/2014/main" id="{D042417D-9F66-94CC-D522-2AFB7A18426A}"/>
              </a:ext>
            </a:extLst>
          </p:cNvPr>
          <p:cNvSpPr/>
          <p:nvPr/>
        </p:nvSpPr>
        <p:spPr>
          <a:xfrm>
            <a:off x="4867708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Athena [under </a:t>
            </a:r>
            <a:r>
              <a:rPr lang="en-US" sz="800"/>
              <a:t>review]</a:t>
            </a:r>
            <a:endParaRPr lang="en-US" sz="800" dirty="0"/>
          </a:p>
        </p:txBody>
      </p:sp>
      <p:sp>
        <p:nvSpPr>
          <p:cNvPr id="5" name="Notched Right Arrow 4">
            <a:extLst>
              <a:ext uri="{FF2B5EF4-FFF2-40B4-BE49-F238E27FC236}">
                <a16:creationId xmlns:a16="http://schemas.microsoft.com/office/drawing/2014/main" id="{678C472F-9195-0BBD-FDB2-C7983A9A4A9C}"/>
              </a:ext>
            </a:extLst>
          </p:cNvPr>
          <p:cNvSpPr/>
          <p:nvPr/>
        </p:nvSpPr>
        <p:spPr>
          <a:xfrm>
            <a:off x="2109994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Pythia [</a:t>
            </a:r>
            <a:r>
              <a:rPr lang="en-US" sz="800"/>
              <a:t>MICRO’21]</a:t>
            </a:r>
            <a:endParaRPr lang="en-US" sz="800" dirty="0"/>
          </a:p>
        </p:txBody>
      </p:sp>
      <p:sp>
        <p:nvSpPr>
          <p:cNvPr id="6" name="Notched Right Arrow 5">
            <a:extLst>
              <a:ext uri="{FF2B5EF4-FFF2-40B4-BE49-F238E27FC236}">
                <a16:creationId xmlns:a16="http://schemas.microsoft.com/office/drawing/2014/main" id="{6D89BE17-37F3-9261-085C-3B905307F53A}"/>
              </a:ext>
            </a:extLst>
          </p:cNvPr>
          <p:cNvSpPr/>
          <p:nvPr/>
        </p:nvSpPr>
        <p:spPr>
          <a:xfrm>
            <a:off x="3488851" y="6611706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6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/>
              <a:t>Hermes [</a:t>
            </a:r>
            <a:r>
              <a:rPr lang="en-US" sz="800" b="1"/>
              <a:t>MICRO’22]</a:t>
            </a:r>
            <a:endParaRPr lang="en-US" sz="800" b="1" dirty="0"/>
          </a:p>
        </p:txBody>
      </p:sp>
      <p:sp>
        <p:nvSpPr>
          <p:cNvPr id="7" name="Notched Right Arrow 6">
            <a:extLst>
              <a:ext uri="{FF2B5EF4-FFF2-40B4-BE49-F238E27FC236}">
                <a16:creationId xmlns:a16="http://schemas.microsoft.com/office/drawing/2014/main" id="{CC7245DB-69E5-A957-BAED-3320E9A31980}"/>
              </a:ext>
            </a:extLst>
          </p:cNvPr>
          <p:cNvSpPr/>
          <p:nvPr/>
        </p:nvSpPr>
        <p:spPr>
          <a:xfrm>
            <a:off x="6246565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Constable [</a:t>
            </a:r>
            <a:r>
              <a:rPr lang="en-US" sz="800"/>
              <a:t>ISCA’24]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656622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59259E-6 L 2.5E-6 0.14213 " pathEditMode="relative" rAng="0" ptsTypes="AA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106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2.59259E-6 L -3.05556E-6 0.14213 " pathEditMode="relative" rAng="0" ptsTypes="AA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106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2.59259E-6 L -1.94444E-6 0.14213 " pathEditMode="relative" rAng="0" ptsTypes="AA">
                                      <p:cBhvr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106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59259E-6 L -0.2408 0.21343 " pathEditMode="relative" rAng="0" ptsTypes="AA">
                                      <p:cBhvr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49" y="106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7" grpId="0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908192E-BE9D-7030-66EA-A697A2B88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26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4DFC680-BC06-1FF3-BE74-2F99CF5D1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Goal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122B3816-E2D9-08F7-82ED-01CC6BE5109E}"/>
              </a:ext>
            </a:extLst>
          </p:cNvPr>
          <p:cNvSpPr/>
          <p:nvPr/>
        </p:nvSpPr>
        <p:spPr>
          <a:xfrm>
            <a:off x="-92597" y="2525579"/>
            <a:ext cx="9328524" cy="1923873"/>
          </a:xfrm>
          <a:prstGeom prst="roundRect">
            <a:avLst>
              <a:gd name="adj" fmla="val 0"/>
            </a:avLst>
          </a:prstGeom>
          <a:solidFill>
            <a:srgbClr val="E5F3DF"/>
          </a:solidFill>
          <a:ln w="28575">
            <a:solidFill>
              <a:schemeClr val="accent6">
                <a:lumMod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ysClr val="windowText" lastClr="000000"/>
                </a:solidFill>
              </a:rPr>
              <a:t>Improve processor performance </a:t>
            </a:r>
          </a:p>
          <a:p>
            <a:pPr algn="ctr"/>
            <a:r>
              <a:rPr lang="en-US" sz="3200" dirty="0">
                <a:solidFill>
                  <a:sysClr val="windowText" lastClr="000000"/>
                </a:solidFill>
              </a:rPr>
              <a:t>by </a:t>
            </a:r>
            <a:r>
              <a:rPr lang="en-US" sz="3200" b="1" dirty="0">
                <a:solidFill>
                  <a:srgbClr val="C00000"/>
                </a:solidFill>
              </a:rPr>
              <a:t>removing on-chip cache access latency</a:t>
            </a:r>
            <a:r>
              <a:rPr lang="en-US" sz="3200" dirty="0">
                <a:solidFill>
                  <a:sysClr val="windowText" lastClr="000000"/>
                </a:solidFill>
              </a:rPr>
              <a:t> </a:t>
            </a:r>
          </a:p>
          <a:p>
            <a:pPr algn="ctr"/>
            <a:r>
              <a:rPr lang="en-US" sz="3200" dirty="0">
                <a:solidFill>
                  <a:sysClr val="windowText" lastClr="000000"/>
                </a:solidFill>
              </a:rPr>
              <a:t>from the </a:t>
            </a:r>
            <a:r>
              <a:rPr lang="en-US" sz="3200" b="1" dirty="0">
                <a:solidFill>
                  <a:srgbClr val="C00000"/>
                </a:solidFill>
              </a:rPr>
              <a:t>critical path of off-chip loads</a:t>
            </a:r>
          </a:p>
        </p:txBody>
      </p:sp>
      <p:sp>
        <p:nvSpPr>
          <p:cNvPr id="2" name="Notched Right Arrow 1">
            <a:extLst>
              <a:ext uri="{FF2B5EF4-FFF2-40B4-BE49-F238E27FC236}">
                <a16:creationId xmlns:a16="http://schemas.microsoft.com/office/drawing/2014/main" id="{9E3C6260-AC16-E340-54DC-890E4BC4A2EF}"/>
              </a:ext>
            </a:extLst>
          </p:cNvPr>
          <p:cNvSpPr/>
          <p:nvPr/>
        </p:nvSpPr>
        <p:spPr>
          <a:xfrm>
            <a:off x="4867708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Athena [under </a:t>
            </a:r>
            <a:r>
              <a:rPr lang="en-US" sz="800"/>
              <a:t>review]</a:t>
            </a:r>
            <a:endParaRPr lang="en-US" sz="800" dirty="0"/>
          </a:p>
        </p:txBody>
      </p:sp>
      <p:sp>
        <p:nvSpPr>
          <p:cNvPr id="6" name="Notched Right Arrow 5">
            <a:extLst>
              <a:ext uri="{FF2B5EF4-FFF2-40B4-BE49-F238E27FC236}">
                <a16:creationId xmlns:a16="http://schemas.microsoft.com/office/drawing/2014/main" id="{904B73E8-C2DD-8768-8D1C-B703B1F9941C}"/>
              </a:ext>
            </a:extLst>
          </p:cNvPr>
          <p:cNvSpPr/>
          <p:nvPr/>
        </p:nvSpPr>
        <p:spPr>
          <a:xfrm>
            <a:off x="2109994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Pythia [</a:t>
            </a:r>
            <a:r>
              <a:rPr lang="en-US" sz="800"/>
              <a:t>MICRO’21]</a:t>
            </a:r>
            <a:endParaRPr lang="en-US" sz="800" dirty="0"/>
          </a:p>
        </p:txBody>
      </p:sp>
      <p:sp>
        <p:nvSpPr>
          <p:cNvPr id="7" name="Notched Right Arrow 6">
            <a:extLst>
              <a:ext uri="{FF2B5EF4-FFF2-40B4-BE49-F238E27FC236}">
                <a16:creationId xmlns:a16="http://schemas.microsoft.com/office/drawing/2014/main" id="{7E929197-9E3F-6DD4-F8A3-4F6B79B98425}"/>
              </a:ext>
            </a:extLst>
          </p:cNvPr>
          <p:cNvSpPr/>
          <p:nvPr/>
        </p:nvSpPr>
        <p:spPr>
          <a:xfrm>
            <a:off x="3488851" y="6611706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6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/>
              <a:t>Hermes [</a:t>
            </a:r>
            <a:r>
              <a:rPr lang="en-US" sz="800" b="1"/>
              <a:t>MICRO’22]</a:t>
            </a:r>
            <a:endParaRPr lang="en-US" sz="800" b="1" dirty="0"/>
          </a:p>
        </p:txBody>
      </p:sp>
      <p:sp>
        <p:nvSpPr>
          <p:cNvPr id="8" name="Notched Right Arrow 7">
            <a:extLst>
              <a:ext uri="{FF2B5EF4-FFF2-40B4-BE49-F238E27FC236}">
                <a16:creationId xmlns:a16="http://schemas.microsoft.com/office/drawing/2014/main" id="{8D8C345F-FCAF-9EB0-132B-A3F714D80825}"/>
              </a:ext>
            </a:extLst>
          </p:cNvPr>
          <p:cNvSpPr/>
          <p:nvPr/>
        </p:nvSpPr>
        <p:spPr>
          <a:xfrm>
            <a:off x="6246565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Constable [</a:t>
            </a:r>
            <a:r>
              <a:rPr lang="en-US" sz="800"/>
              <a:t>ISCA’24]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21891009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26AF6551-A1CC-1C04-3D5A-E155C708E847}"/>
              </a:ext>
            </a:extLst>
          </p:cNvPr>
          <p:cNvSpPr/>
          <p:nvPr/>
        </p:nvSpPr>
        <p:spPr>
          <a:xfrm>
            <a:off x="636202" y="3326446"/>
            <a:ext cx="781979" cy="488137"/>
          </a:xfrm>
          <a:prstGeom prst="roundRect">
            <a:avLst>
              <a:gd name="adj" fmla="val 0"/>
            </a:avLst>
          </a:prstGeom>
          <a:solidFill>
            <a:srgbClr val="C1E5F5">
              <a:alpha val="40000"/>
            </a:srgbClr>
          </a:solidFill>
          <a:ln w="28575">
            <a:solidFill>
              <a:srgbClr val="156082">
                <a:alpha val="40000"/>
              </a:srgb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BCBCBC"/>
                </a:solidFill>
              </a:rPr>
              <a:t>L1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BE49EB14-6106-2B36-BFC6-11236E4EDE67}"/>
              </a:ext>
            </a:extLst>
          </p:cNvPr>
          <p:cNvSpPr/>
          <p:nvPr/>
        </p:nvSpPr>
        <p:spPr>
          <a:xfrm>
            <a:off x="1418181" y="3326446"/>
            <a:ext cx="992392" cy="488137"/>
          </a:xfrm>
          <a:prstGeom prst="roundRect">
            <a:avLst>
              <a:gd name="adj" fmla="val 0"/>
            </a:avLst>
          </a:prstGeom>
          <a:solidFill>
            <a:srgbClr val="C1E5F5">
              <a:alpha val="40000"/>
            </a:srgbClr>
          </a:solidFill>
          <a:ln w="28575">
            <a:solidFill>
              <a:srgbClr val="156082">
                <a:alpha val="40000"/>
              </a:srgb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BCBCBC"/>
                </a:solidFill>
              </a:rPr>
              <a:t>L2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686B1977-1FEC-C3D3-1589-D1B85DEC6CF9}"/>
              </a:ext>
            </a:extLst>
          </p:cNvPr>
          <p:cNvSpPr/>
          <p:nvPr/>
        </p:nvSpPr>
        <p:spPr>
          <a:xfrm>
            <a:off x="2410572" y="3326446"/>
            <a:ext cx="2046515" cy="488137"/>
          </a:xfrm>
          <a:prstGeom prst="roundRect">
            <a:avLst>
              <a:gd name="adj" fmla="val 0"/>
            </a:avLst>
          </a:prstGeom>
          <a:solidFill>
            <a:srgbClr val="C1E5F5">
              <a:alpha val="40000"/>
            </a:srgbClr>
          </a:solidFill>
          <a:ln w="28575">
            <a:solidFill>
              <a:srgbClr val="156082">
                <a:alpha val="40000"/>
              </a:srgb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BCBCBC"/>
                </a:solidFill>
              </a:rPr>
              <a:t>LLC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7B7F3632-7A4A-CCBB-BE50-85FBDD3C6FF9}"/>
              </a:ext>
            </a:extLst>
          </p:cNvPr>
          <p:cNvSpPr/>
          <p:nvPr/>
        </p:nvSpPr>
        <p:spPr>
          <a:xfrm>
            <a:off x="4457087" y="3326446"/>
            <a:ext cx="4212771" cy="488137"/>
          </a:xfrm>
          <a:prstGeom prst="roundRect">
            <a:avLst>
              <a:gd name="adj" fmla="val 0"/>
            </a:avLst>
          </a:prstGeom>
          <a:solidFill>
            <a:srgbClr val="FBE3D6">
              <a:alpha val="40000"/>
            </a:srgbClr>
          </a:solidFill>
          <a:ln w="28575">
            <a:solidFill>
              <a:srgbClr val="80350E">
                <a:alpha val="40000"/>
              </a:srgb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BCBCBC"/>
                </a:solidFill>
              </a:rPr>
              <a:t>Main Memory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1977725-9053-7CA7-A439-6DBE51715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27</a:t>
            </a:fld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7080DD9-86A5-3A1A-FC79-C81C0FB7B1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6209" y="136784"/>
            <a:ext cx="4871582" cy="1495564"/>
          </a:xfrm>
          <a:prstGeom prst="rect">
            <a:avLst/>
          </a:prstGeom>
        </p:spPr>
      </p:pic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8787B18E-8509-59CC-F591-EA47FB713F01}"/>
              </a:ext>
            </a:extLst>
          </p:cNvPr>
          <p:cNvSpPr/>
          <p:nvPr/>
        </p:nvSpPr>
        <p:spPr>
          <a:xfrm>
            <a:off x="636202" y="3326446"/>
            <a:ext cx="781979" cy="488137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L1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F93C087E-52BD-6F0E-8C71-D88358C3598C}"/>
              </a:ext>
            </a:extLst>
          </p:cNvPr>
          <p:cNvSpPr/>
          <p:nvPr/>
        </p:nvSpPr>
        <p:spPr>
          <a:xfrm>
            <a:off x="1418181" y="3326446"/>
            <a:ext cx="992392" cy="488137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L2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A671B4AB-E0CE-5DCA-FAD0-63D0569F462C}"/>
              </a:ext>
            </a:extLst>
          </p:cNvPr>
          <p:cNvSpPr/>
          <p:nvPr/>
        </p:nvSpPr>
        <p:spPr>
          <a:xfrm>
            <a:off x="2410572" y="3326446"/>
            <a:ext cx="2046515" cy="488137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LLC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2064C8CD-B9DC-8F34-087C-8FC8413AF8C5}"/>
              </a:ext>
            </a:extLst>
          </p:cNvPr>
          <p:cNvSpPr/>
          <p:nvPr/>
        </p:nvSpPr>
        <p:spPr>
          <a:xfrm>
            <a:off x="1453725" y="3892503"/>
            <a:ext cx="4212771" cy="488137"/>
          </a:xfrm>
          <a:prstGeom prst="roundRect">
            <a:avLst>
              <a:gd name="adj" fmla="val 0"/>
            </a:avLst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Main Memory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2DED488-A96F-6EC0-9D4E-2479AF827836}"/>
              </a:ext>
            </a:extLst>
          </p:cNvPr>
          <p:cNvSpPr txBox="1"/>
          <p:nvPr/>
        </p:nvSpPr>
        <p:spPr>
          <a:xfrm>
            <a:off x="1378242" y="1805363"/>
            <a:ext cx="6387516" cy="510778"/>
          </a:xfrm>
          <a:prstGeom prst="roundRect">
            <a:avLst/>
          </a:prstGeom>
          <a:solidFill>
            <a:srgbClr val="E5F3DF"/>
          </a:solidFill>
          <a:ln w="28575">
            <a:solidFill>
              <a:srgbClr val="11813C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400" b="1"/>
            </a:lvl1pPr>
          </a:lstStyle>
          <a:p>
            <a:r>
              <a:rPr lang="en-US" dirty="0">
                <a:solidFill>
                  <a:srgbClr val="1658FF"/>
                </a:solidFill>
              </a:rPr>
              <a:t>Predicts</a:t>
            </a:r>
            <a:r>
              <a:rPr lang="en-US" dirty="0"/>
              <a:t> which loads are likely to go off-chip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3224A73B-FBF0-6CF1-0402-79FBDC0868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11176" t="8787" r="9911" b="20226"/>
          <a:stretch>
            <a:fillRect/>
          </a:stretch>
        </p:blipFill>
        <p:spPr>
          <a:xfrm>
            <a:off x="1125677" y="1447603"/>
            <a:ext cx="505130" cy="55968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39B77194-8B79-7139-0E86-B29818649C39}"/>
              </a:ext>
            </a:extLst>
          </p:cNvPr>
          <p:cNvSpPr txBox="1"/>
          <p:nvPr/>
        </p:nvSpPr>
        <p:spPr>
          <a:xfrm>
            <a:off x="1027191" y="5244794"/>
            <a:ext cx="7168530" cy="919401"/>
          </a:xfrm>
          <a:prstGeom prst="roundRect">
            <a:avLst/>
          </a:prstGeom>
          <a:solidFill>
            <a:srgbClr val="E5F3DF"/>
          </a:solidFill>
          <a:ln w="28575">
            <a:solidFill>
              <a:srgbClr val="11813C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400" b="1"/>
            </a:lvl1pPr>
          </a:lstStyle>
          <a:p>
            <a:r>
              <a:rPr lang="en-US" dirty="0"/>
              <a:t>Starts </a:t>
            </a:r>
            <a:r>
              <a:rPr lang="en-US" dirty="0">
                <a:solidFill>
                  <a:srgbClr val="11813C"/>
                </a:solidFill>
              </a:rPr>
              <a:t>fetching</a:t>
            </a:r>
            <a:r>
              <a:rPr lang="en-US" dirty="0"/>
              <a:t> data </a:t>
            </a:r>
            <a:r>
              <a:rPr lang="en-US" dirty="0">
                <a:solidFill>
                  <a:srgbClr val="11813C"/>
                </a:solidFill>
              </a:rPr>
              <a:t>directly</a:t>
            </a:r>
            <a:r>
              <a:rPr lang="en-US" dirty="0"/>
              <a:t> from main memory </a:t>
            </a:r>
          </a:p>
          <a:p>
            <a:r>
              <a:rPr lang="en-US" dirty="0"/>
              <a:t>while </a:t>
            </a:r>
            <a:r>
              <a:rPr lang="en-US" dirty="0">
                <a:solidFill>
                  <a:srgbClr val="11813C"/>
                </a:solidFill>
              </a:rPr>
              <a:t>concurrently accessing </a:t>
            </a:r>
            <a:r>
              <a:rPr lang="en-US" dirty="0"/>
              <a:t>the cache hierarchy</a:t>
            </a: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2DF265D2-CF0A-0976-A5BD-727968509A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11176" t="8787" r="9911" b="20226"/>
          <a:stretch>
            <a:fillRect/>
          </a:stretch>
        </p:blipFill>
        <p:spPr>
          <a:xfrm>
            <a:off x="774626" y="4964954"/>
            <a:ext cx="505130" cy="559680"/>
          </a:xfrm>
          <a:prstGeom prst="rect">
            <a:avLst/>
          </a:prstGeom>
        </p:spPr>
      </p:pic>
      <p:sp>
        <p:nvSpPr>
          <p:cNvPr id="28" name="Freeform 27">
            <a:extLst>
              <a:ext uri="{FF2B5EF4-FFF2-40B4-BE49-F238E27FC236}">
                <a16:creationId xmlns:a16="http://schemas.microsoft.com/office/drawing/2014/main" id="{B4DCC9FF-2FED-C437-D745-EE9E37311C7E}"/>
              </a:ext>
            </a:extLst>
          </p:cNvPr>
          <p:cNvSpPr/>
          <p:nvPr/>
        </p:nvSpPr>
        <p:spPr>
          <a:xfrm>
            <a:off x="642258" y="2133600"/>
            <a:ext cx="667254" cy="1110343"/>
          </a:xfrm>
          <a:custGeom>
            <a:avLst/>
            <a:gdLst>
              <a:gd name="connsiteX0" fmla="*/ 1306286 w 1306286"/>
              <a:gd name="connsiteY0" fmla="*/ 0 h 751114"/>
              <a:gd name="connsiteX1" fmla="*/ 402772 w 1306286"/>
              <a:gd name="connsiteY1" fmla="*/ 152400 h 751114"/>
              <a:gd name="connsiteX2" fmla="*/ 0 w 1306286"/>
              <a:gd name="connsiteY2" fmla="*/ 751114 h 751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06286" h="751114">
                <a:moveTo>
                  <a:pt x="1306286" y="0"/>
                </a:moveTo>
                <a:cubicBezTo>
                  <a:pt x="963386" y="13607"/>
                  <a:pt x="620486" y="27214"/>
                  <a:pt x="402772" y="152400"/>
                </a:cubicBezTo>
                <a:cubicBezTo>
                  <a:pt x="185058" y="277586"/>
                  <a:pt x="92529" y="514350"/>
                  <a:pt x="0" y="751114"/>
                </a:cubicBezTo>
              </a:path>
            </a:pathLst>
          </a:custGeom>
          <a:noFill/>
          <a:ln w="28575">
            <a:solidFill>
              <a:srgbClr val="11813C"/>
            </a:solidFill>
            <a:headEnd type="none" w="med" len="med"/>
            <a:tailEnd type="triangle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638843D4-332E-DB23-EC19-3268E57339E7}"/>
              </a:ext>
            </a:extLst>
          </p:cNvPr>
          <p:cNvSpPr/>
          <p:nvPr/>
        </p:nvSpPr>
        <p:spPr>
          <a:xfrm>
            <a:off x="543886" y="3917244"/>
            <a:ext cx="765625" cy="1512712"/>
          </a:xfrm>
          <a:custGeom>
            <a:avLst/>
            <a:gdLst>
              <a:gd name="connsiteX0" fmla="*/ 201181 w 765625"/>
              <a:gd name="connsiteY0" fmla="*/ 1512712 h 1512712"/>
              <a:gd name="connsiteX1" fmla="*/ 31847 w 765625"/>
              <a:gd name="connsiteY1" fmla="*/ 846667 h 1512712"/>
              <a:gd name="connsiteX2" fmla="*/ 765625 w 765625"/>
              <a:gd name="connsiteY2" fmla="*/ 0 h 1512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65625" h="1512712">
                <a:moveTo>
                  <a:pt x="201181" y="1512712"/>
                </a:moveTo>
                <a:cubicBezTo>
                  <a:pt x="69477" y="1305749"/>
                  <a:pt x="-62227" y="1098786"/>
                  <a:pt x="31847" y="846667"/>
                </a:cubicBezTo>
                <a:cubicBezTo>
                  <a:pt x="125921" y="594548"/>
                  <a:pt x="445773" y="297274"/>
                  <a:pt x="765625" y="0"/>
                </a:cubicBezTo>
              </a:path>
            </a:pathLst>
          </a:custGeom>
          <a:noFill/>
          <a:ln w="28575">
            <a:solidFill>
              <a:srgbClr val="11813C"/>
            </a:solidFill>
            <a:headEnd type="none" w="med" len="med"/>
            <a:tailEnd type="triangle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10AB759-CB48-89BD-8138-EDFDDC72E83E}"/>
              </a:ext>
            </a:extLst>
          </p:cNvPr>
          <p:cNvSpPr/>
          <p:nvPr/>
        </p:nvSpPr>
        <p:spPr>
          <a:xfrm>
            <a:off x="1142847" y="5731019"/>
            <a:ext cx="6937218" cy="359228"/>
          </a:xfrm>
          <a:prstGeom prst="rect">
            <a:avLst/>
          </a:prstGeom>
          <a:solidFill>
            <a:srgbClr val="E5F4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2091C65F-4724-D79E-32C5-286F07E97D7D}"/>
              </a:ext>
            </a:extLst>
          </p:cNvPr>
          <p:cNvCxnSpPr>
            <a:cxnSpLocks/>
          </p:cNvCxnSpPr>
          <p:nvPr/>
        </p:nvCxnSpPr>
        <p:spPr>
          <a:xfrm>
            <a:off x="5712390" y="4147457"/>
            <a:ext cx="2957468" cy="0"/>
          </a:xfrm>
          <a:prstGeom prst="straightConnector1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6" name="Graphic 35">
            <a:extLst>
              <a:ext uri="{FF2B5EF4-FFF2-40B4-BE49-F238E27FC236}">
                <a16:creationId xmlns:a16="http://schemas.microsoft.com/office/drawing/2014/main" id="{484BD081-647E-4D3F-5DE5-447B0005D0E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3988" t="3820" r="3988" b="23648"/>
          <a:stretch>
            <a:fillRect/>
          </a:stretch>
        </p:blipFill>
        <p:spPr>
          <a:xfrm>
            <a:off x="6516918" y="4274283"/>
            <a:ext cx="630116" cy="607014"/>
          </a:xfrm>
          <a:prstGeom prst="rect">
            <a:avLst/>
          </a:prstGeom>
        </p:spPr>
      </p:pic>
      <p:sp>
        <p:nvSpPr>
          <p:cNvPr id="37" name="Right Arrow 36">
            <a:extLst>
              <a:ext uri="{FF2B5EF4-FFF2-40B4-BE49-F238E27FC236}">
                <a16:creationId xmlns:a16="http://schemas.microsoft.com/office/drawing/2014/main" id="{94188188-B53D-7057-33C4-E551CA26A430}"/>
              </a:ext>
            </a:extLst>
          </p:cNvPr>
          <p:cNvSpPr/>
          <p:nvPr/>
        </p:nvSpPr>
        <p:spPr>
          <a:xfrm>
            <a:off x="7336165" y="4418471"/>
            <a:ext cx="214489" cy="292960"/>
          </a:xfrm>
          <a:prstGeom prst="right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Graphic 37">
            <a:extLst>
              <a:ext uri="{FF2B5EF4-FFF2-40B4-BE49-F238E27FC236}">
                <a16:creationId xmlns:a16="http://schemas.microsoft.com/office/drawing/2014/main" id="{E1D03F4E-F203-91DC-0AD2-F911EBC8CAF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8465" t="10695" r="8467" b="21863"/>
          <a:stretch>
            <a:fillRect/>
          </a:stretch>
        </p:blipFill>
        <p:spPr>
          <a:xfrm>
            <a:off x="7738403" y="4305898"/>
            <a:ext cx="518106" cy="518106"/>
          </a:xfrm>
          <a:prstGeom prst="rect">
            <a:avLst/>
          </a:prstGeom>
        </p:spPr>
      </p:pic>
      <p:sp>
        <p:nvSpPr>
          <p:cNvPr id="4" name="Notched Right Arrow 3">
            <a:extLst>
              <a:ext uri="{FF2B5EF4-FFF2-40B4-BE49-F238E27FC236}">
                <a16:creationId xmlns:a16="http://schemas.microsoft.com/office/drawing/2014/main" id="{D83C1E20-EFE2-1786-DD39-691D57664D1D}"/>
              </a:ext>
            </a:extLst>
          </p:cNvPr>
          <p:cNvSpPr/>
          <p:nvPr/>
        </p:nvSpPr>
        <p:spPr>
          <a:xfrm>
            <a:off x="4867708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Athena [under </a:t>
            </a:r>
            <a:r>
              <a:rPr lang="en-US" sz="800"/>
              <a:t>review]</a:t>
            </a:r>
            <a:endParaRPr lang="en-US" sz="800" dirty="0"/>
          </a:p>
        </p:txBody>
      </p:sp>
      <p:sp>
        <p:nvSpPr>
          <p:cNvPr id="5" name="Notched Right Arrow 4">
            <a:extLst>
              <a:ext uri="{FF2B5EF4-FFF2-40B4-BE49-F238E27FC236}">
                <a16:creationId xmlns:a16="http://schemas.microsoft.com/office/drawing/2014/main" id="{09025F90-0AD6-7746-78E7-A5F45696927C}"/>
              </a:ext>
            </a:extLst>
          </p:cNvPr>
          <p:cNvSpPr/>
          <p:nvPr/>
        </p:nvSpPr>
        <p:spPr>
          <a:xfrm>
            <a:off x="2109994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Pythia [</a:t>
            </a:r>
            <a:r>
              <a:rPr lang="en-US" sz="800"/>
              <a:t>MICRO’21]</a:t>
            </a:r>
            <a:endParaRPr lang="en-US" sz="800" dirty="0"/>
          </a:p>
        </p:txBody>
      </p:sp>
      <p:sp>
        <p:nvSpPr>
          <p:cNvPr id="6" name="Notched Right Arrow 5">
            <a:extLst>
              <a:ext uri="{FF2B5EF4-FFF2-40B4-BE49-F238E27FC236}">
                <a16:creationId xmlns:a16="http://schemas.microsoft.com/office/drawing/2014/main" id="{782CA09F-2262-ABC1-2EFA-4D86FB8A6D3C}"/>
              </a:ext>
            </a:extLst>
          </p:cNvPr>
          <p:cNvSpPr/>
          <p:nvPr/>
        </p:nvSpPr>
        <p:spPr>
          <a:xfrm>
            <a:off x="3488851" y="6611706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6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/>
              <a:t>Hermes [</a:t>
            </a:r>
            <a:r>
              <a:rPr lang="en-US" sz="800" b="1"/>
              <a:t>MICRO’22]</a:t>
            </a:r>
            <a:endParaRPr lang="en-US" sz="800" b="1" dirty="0"/>
          </a:p>
        </p:txBody>
      </p:sp>
      <p:sp>
        <p:nvSpPr>
          <p:cNvPr id="7" name="Notched Right Arrow 6">
            <a:extLst>
              <a:ext uri="{FF2B5EF4-FFF2-40B4-BE49-F238E27FC236}">
                <a16:creationId xmlns:a16="http://schemas.microsoft.com/office/drawing/2014/main" id="{FB07AA77-02B9-C2FF-F28E-9E2040F1515F}"/>
              </a:ext>
            </a:extLst>
          </p:cNvPr>
          <p:cNvSpPr/>
          <p:nvPr/>
        </p:nvSpPr>
        <p:spPr>
          <a:xfrm>
            <a:off x="6246565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Constable [</a:t>
            </a:r>
            <a:r>
              <a:rPr lang="en-US" sz="800"/>
              <a:t>ISCA’24]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410222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8" grpId="0" animBg="1"/>
      <p:bldP spid="28" grpId="0" animBg="1"/>
      <p:bldP spid="29" grpId="0" animBg="1"/>
      <p:bldP spid="30" grpId="0" animBg="1"/>
      <p:bldP spid="30" grpId="1" animBg="1"/>
      <p:bldP spid="3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6DDE30-C368-B309-0E2A-D553B60369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F8733B6-A9BD-E96E-DD65-1ECE000DB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28</a:t>
            </a:fld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E10A5CB-0A9A-3601-F1C0-CD88B41E02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6209" y="136784"/>
            <a:ext cx="4871582" cy="149556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F6A73F6-2601-3A72-89C9-F7C6AE1B471B}"/>
              </a:ext>
            </a:extLst>
          </p:cNvPr>
          <p:cNvSpPr txBox="1"/>
          <p:nvPr/>
        </p:nvSpPr>
        <p:spPr>
          <a:xfrm>
            <a:off x="1378242" y="1805363"/>
            <a:ext cx="6387516" cy="510778"/>
          </a:xfrm>
          <a:prstGeom prst="roundRect">
            <a:avLst/>
          </a:prstGeom>
          <a:solidFill>
            <a:srgbClr val="E5F3DF"/>
          </a:solidFill>
          <a:ln w="28575">
            <a:solidFill>
              <a:srgbClr val="11813C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400" b="1"/>
            </a:lvl1pPr>
          </a:lstStyle>
          <a:p>
            <a:r>
              <a:rPr lang="en-US" dirty="0">
                <a:solidFill>
                  <a:srgbClr val="1658FF"/>
                </a:solidFill>
              </a:rPr>
              <a:t>Predicts</a:t>
            </a:r>
            <a:r>
              <a:rPr lang="en-US" dirty="0"/>
              <a:t> which loads are likely to go off-chip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AB723156-629A-230F-913D-F773C9B8A6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11176" t="8787" r="9911" b="20226"/>
          <a:stretch>
            <a:fillRect/>
          </a:stretch>
        </p:blipFill>
        <p:spPr>
          <a:xfrm>
            <a:off x="1125677" y="1447603"/>
            <a:ext cx="505130" cy="559680"/>
          </a:xfrm>
          <a:prstGeom prst="rect">
            <a:avLst/>
          </a:prstGeom>
        </p:spPr>
      </p:pic>
      <p:sp>
        <p:nvSpPr>
          <p:cNvPr id="4" name="Rounded Rectangular Callout 3">
            <a:extLst>
              <a:ext uri="{FF2B5EF4-FFF2-40B4-BE49-F238E27FC236}">
                <a16:creationId xmlns:a16="http://schemas.microsoft.com/office/drawing/2014/main" id="{7F7727BB-918D-92D7-91BF-30398B58C2C4}"/>
              </a:ext>
            </a:extLst>
          </p:cNvPr>
          <p:cNvSpPr/>
          <p:nvPr/>
        </p:nvSpPr>
        <p:spPr>
          <a:xfrm>
            <a:off x="791901" y="2454393"/>
            <a:ext cx="7560198" cy="831474"/>
          </a:xfrm>
          <a:prstGeom prst="wedgeRoundRectCallout">
            <a:avLst>
              <a:gd name="adj1" fmla="val -33877"/>
              <a:gd name="adj2" fmla="val -76260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The </a:t>
            </a:r>
            <a:r>
              <a:rPr lang="en-US" sz="2400" b="1" dirty="0">
                <a:solidFill>
                  <a:srgbClr val="FFFF00"/>
                </a:solidFill>
              </a:rPr>
              <a:t>first</a:t>
            </a:r>
            <a:r>
              <a:rPr lang="en-US" sz="2400" b="1" dirty="0"/>
              <a:t> perceptron-based off-chip load predictor</a:t>
            </a:r>
          </a:p>
          <a:p>
            <a:pPr algn="ctr"/>
            <a:r>
              <a:rPr lang="en-US" dirty="0">
                <a:solidFill>
                  <a:srgbClr val="FFFF00"/>
                </a:solidFill>
              </a:rPr>
              <a:t>Adaptively learns </a:t>
            </a:r>
            <a:r>
              <a:rPr lang="en-US" dirty="0"/>
              <a:t>to identify off-chip loads from multiple program features</a:t>
            </a:r>
          </a:p>
        </p:txBody>
      </p:sp>
      <p:sp>
        <p:nvSpPr>
          <p:cNvPr id="5" name="Triangle 4">
            <a:extLst>
              <a:ext uri="{FF2B5EF4-FFF2-40B4-BE49-F238E27FC236}">
                <a16:creationId xmlns:a16="http://schemas.microsoft.com/office/drawing/2014/main" id="{E2817BEF-C842-54B6-EA84-D3A577A69BEE}"/>
              </a:ext>
            </a:extLst>
          </p:cNvPr>
          <p:cNvSpPr/>
          <p:nvPr/>
        </p:nvSpPr>
        <p:spPr>
          <a:xfrm>
            <a:off x="2194696" y="3564976"/>
            <a:ext cx="505130" cy="435429"/>
          </a:xfrm>
          <a:prstGeom prst="triangle">
            <a:avLst/>
          </a:prstGeom>
          <a:solidFill>
            <a:srgbClr val="FFE0D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arallelogram 5">
            <a:extLst>
              <a:ext uri="{FF2B5EF4-FFF2-40B4-BE49-F238E27FC236}">
                <a16:creationId xmlns:a16="http://schemas.microsoft.com/office/drawing/2014/main" id="{13793827-1CB8-B772-B428-0705A63B054C}"/>
              </a:ext>
            </a:extLst>
          </p:cNvPr>
          <p:cNvSpPr/>
          <p:nvPr/>
        </p:nvSpPr>
        <p:spPr>
          <a:xfrm>
            <a:off x="2194696" y="4835758"/>
            <a:ext cx="505130" cy="398461"/>
          </a:xfrm>
          <a:prstGeom prst="parallelogram">
            <a:avLst/>
          </a:prstGeom>
          <a:solidFill>
            <a:srgbClr val="FFF3C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gular Pentagon 7">
            <a:extLst>
              <a:ext uri="{FF2B5EF4-FFF2-40B4-BE49-F238E27FC236}">
                <a16:creationId xmlns:a16="http://schemas.microsoft.com/office/drawing/2014/main" id="{59CA7DB1-09DE-4A9A-B526-1B20763DD5C5}"/>
              </a:ext>
            </a:extLst>
          </p:cNvPr>
          <p:cNvSpPr/>
          <p:nvPr/>
        </p:nvSpPr>
        <p:spPr>
          <a:xfrm>
            <a:off x="2194696" y="5976328"/>
            <a:ext cx="505130" cy="448769"/>
          </a:xfrm>
          <a:prstGeom prst="pentagon">
            <a:avLst/>
          </a:prstGeom>
          <a:solidFill>
            <a:srgbClr val="FAD3E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7F41CA08-DDCB-E158-5436-EE8CCE9227A8}"/>
              </a:ext>
            </a:extLst>
          </p:cNvPr>
          <p:cNvSpPr/>
          <p:nvPr/>
        </p:nvSpPr>
        <p:spPr>
          <a:xfrm rot="16200000">
            <a:off x="-61923" y="4837377"/>
            <a:ext cx="2558143" cy="44876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Load Request</a:t>
            </a:r>
          </a:p>
        </p:txBody>
      </p:sp>
      <p:cxnSp>
        <p:nvCxnSpPr>
          <p:cNvPr id="24" name="Elbow Connector 23">
            <a:extLst>
              <a:ext uri="{FF2B5EF4-FFF2-40B4-BE49-F238E27FC236}">
                <a16:creationId xmlns:a16="http://schemas.microsoft.com/office/drawing/2014/main" id="{3E2DE3B9-64FC-95FC-9BF0-09E85DBD1B0A}"/>
              </a:ext>
            </a:extLst>
          </p:cNvPr>
          <p:cNvCxnSpPr>
            <a:stCxn id="16" idx="2"/>
            <a:endCxn id="5" idx="1"/>
          </p:cNvCxnSpPr>
          <p:nvPr/>
        </p:nvCxnSpPr>
        <p:spPr>
          <a:xfrm flipV="1">
            <a:off x="1441533" y="3782691"/>
            <a:ext cx="879446" cy="1279070"/>
          </a:xfrm>
          <a:prstGeom prst="bentConnector5">
            <a:avLst>
              <a:gd name="adj1" fmla="val 25994"/>
              <a:gd name="adj2" fmla="val 100119"/>
              <a:gd name="adj3" fmla="val 74006"/>
            </a:avLst>
          </a:prstGeom>
          <a:ln>
            <a:solidFill>
              <a:schemeClr val="tx1">
                <a:lumMod val="75000"/>
                <a:lumOff val="2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Elbow Connector 34">
            <a:extLst>
              <a:ext uri="{FF2B5EF4-FFF2-40B4-BE49-F238E27FC236}">
                <a16:creationId xmlns:a16="http://schemas.microsoft.com/office/drawing/2014/main" id="{6DA7E0EC-25CE-313A-8C98-C36F33E74C59}"/>
              </a:ext>
            </a:extLst>
          </p:cNvPr>
          <p:cNvCxnSpPr>
            <a:cxnSpLocks/>
            <a:stCxn id="16" idx="2"/>
            <a:endCxn id="8" idx="1"/>
          </p:cNvCxnSpPr>
          <p:nvPr/>
        </p:nvCxnSpPr>
        <p:spPr>
          <a:xfrm>
            <a:off x="1441533" y="5061761"/>
            <a:ext cx="753164" cy="1085981"/>
          </a:xfrm>
          <a:prstGeom prst="bentConnector5">
            <a:avLst>
              <a:gd name="adj1" fmla="val 30352"/>
              <a:gd name="adj2" fmla="val 99969"/>
              <a:gd name="adj3" fmla="val 69648"/>
            </a:avLst>
          </a:prstGeom>
          <a:ln>
            <a:solidFill>
              <a:schemeClr val="tx1">
                <a:lumMod val="75000"/>
                <a:lumOff val="2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Internal Storage 48">
            <a:extLst>
              <a:ext uri="{FF2B5EF4-FFF2-40B4-BE49-F238E27FC236}">
                <a16:creationId xmlns:a16="http://schemas.microsoft.com/office/drawing/2014/main" id="{1E2DA562-9859-90CD-7D20-3E49AF07FF60}"/>
              </a:ext>
            </a:extLst>
          </p:cNvPr>
          <p:cNvSpPr/>
          <p:nvPr/>
        </p:nvSpPr>
        <p:spPr>
          <a:xfrm>
            <a:off x="3545565" y="3497120"/>
            <a:ext cx="776063" cy="571140"/>
          </a:xfrm>
          <a:prstGeom prst="flowChartInternalStorage">
            <a:avLst/>
          </a:prstGeom>
          <a:solidFill>
            <a:srgbClr val="FFE0D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Internal Storage 56">
            <a:extLst>
              <a:ext uri="{FF2B5EF4-FFF2-40B4-BE49-F238E27FC236}">
                <a16:creationId xmlns:a16="http://schemas.microsoft.com/office/drawing/2014/main" id="{DCBE149A-487D-E5FF-540B-EC457B9DA68C}"/>
              </a:ext>
            </a:extLst>
          </p:cNvPr>
          <p:cNvSpPr/>
          <p:nvPr/>
        </p:nvSpPr>
        <p:spPr>
          <a:xfrm>
            <a:off x="3545565" y="4749418"/>
            <a:ext cx="776063" cy="571140"/>
          </a:xfrm>
          <a:prstGeom prst="flowChartInternalStorage">
            <a:avLst/>
          </a:prstGeom>
          <a:solidFill>
            <a:srgbClr val="FFF3C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Internal Storage 57">
            <a:extLst>
              <a:ext uri="{FF2B5EF4-FFF2-40B4-BE49-F238E27FC236}">
                <a16:creationId xmlns:a16="http://schemas.microsoft.com/office/drawing/2014/main" id="{A86A6B62-E45E-CCDF-5F4B-E01E3F5205C1}"/>
              </a:ext>
            </a:extLst>
          </p:cNvPr>
          <p:cNvSpPr/>
          <p:nvPr/>
        </p:nvSpPr>
        <p:spPr>
          <a:xfrm>
            <a:off x="3545565" y="5862172"/>
            <a:ext cx="776063" cy="571140"/>
          </a:xfrm>
          <a:prstGeom prst="flowChartInternalStorage">
            <a:avLst/>
          </a:prstGeom>
          <a:solidFill>
            <a:srgbClr val="FAD3E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5CBB7BEE-D937-0DFC-083A-75B7DA31F44B}"/>
              </a:ext>
            </a:extLst>
          </p:cNvPr>
          <p:cNvSpPr/>
          <p:nvPr/>
        </p:nvSpPr>
        <p:spPr>
          <a:xfrm>
            <a:off x="5171753" y="4784616"/>
            <a:ext cx="500743" cy="500743"/>
          </a:xfrm>
          <a:prstGeom prst="ellipse">
            <a:avLst/>
          </a:prstGeom>
          <a:solidFill>
            <a:srgbClr val="F2F2F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Σ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A7EF43C7-473E-1D86-DB0B-A61DE6EA878A}"/>
              </a:ext>
            </a:extLst>
          </p:cNvPr>
          <p:cNvSpPr/>
          <p:nvPr/>
        </p:nvSpPr>
        <p:spPr>
          <a:xfrm>
            <a:off x="6106882" y="4784615"/>
            <a:ext cx="500743" cy="500743"/>
          </a:xfrm>
          <a:prstGeom prst="ellipse">
            <a:avLst/>
          </a:prstGeom>
          <a:solidFill>
            <a:srgbClr val="F2F2F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A5ECF566-B65B-CE00-2018-4CE98195FFDA}"/>
              </a:ext>
            </a:extLst>
          </p:cNvPr>
          <p:cNvSpPr txBox="1"/>
          <p:nvPr/>
        </p:nvSpPr>
        <p:spPr>
          <a:xfrm>
            <a:off x="1893338" y="3989177"/>
            <a:ext cx="116660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Feature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(e.g., PC)</a:t>
            </a:r>
          </a:p>
        </p:txBody>
      </p: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1D18C146-280B-32E5-B772-5FA3D4B9D611}"/>
              </a:ext>
            </a:extLst>
          </p:cNvPr>
          <p:cNvCxnSpPr/>
          <p:nvPr/>
        </p:nvCxnSpPr>
        <p:spPr>
          <a:xfrm>
            <a:off x="2862942" y="3771804"/>
            <a:ext cx="526963" cy="0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BA71CE18-B5E0-22EE-D483-4A518DE61046}"/>
              </a:ext>
            </a:extLst>
          </p:cNvPr>
          <p:cNvCxnSpPr/>
          <p:nvPr/>
        </p:nvCxnSpPr>
        <p:spPr>
          <a:xfrm>
            <a:off x="2862939" y="5034988"/>
            <a:ext cx="526963" cy="0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A1C05C1A-5D70-B251-2FA8-B596867C8E5B}"/>
              </a:ext>
            </a:extLst>
          </p:cNvPr>
          <p:cNvCxnSpPr/>
          <p:nvPr/>
        </p:nvCxnSpPr>
        <p:spPr>
          <a:xfrm>
            <a:off x="2862940" y="6195348"/>
            <a:ext cx="526963" cy="0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72141E50-BB0E-22C7-6744-0BCA878B74E5}"/>
              </a:ext>
            </a:extLst>
          </p:cNvPr>
          <p:cNvCxnSpPr>
            <a:cxnSpLocks/>
          </p:cNvCxnSpPr>
          <p:nvPr/>
        </p:nvCxnSpPr>
        <p:spPr>
          <a:xfrm>
            <a:off x="4434871" y="3904227"/>
            <a:ext cx="732496" cy="845191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4EEE8273-5253-8CD9-0DA3-E24CDA364BC2}"/>
              </a:ext>
            </a:extLst>
          </p:cNvPr>
          <p:cNvCxnSpPr>
            <a:cxnSpLocks/>
          </p:cNvCxnSpPr>
          <p:nvPr/>
        </p:nvCxnSpPr>
        <p:spPr>
          <a:xfrm>
            <a:off x="4434871" y="5034988"/>
            <a:ext cx="637871" cy="0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29185079-3B05-C33E-5D71-9BABB8510CF9}"/>
              </a:ext>
            </a:extLst>
          </p:cNvPr>
          <p:cNvCxnSpPr>
            <a:cxnSpLocks/>
          </p:cNvCxnSpPr>
          <p:nvPr/>
        </p:nvCxnSpPr>
        <p:spPr>
          <a:xfrm flipV="1">
            <a:off x="4434871" y="5285359"/>
            <a:ext cx="732496" cy="862383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88ECF9EB-6187-BF07-3707-882C32ABE9DC}"/>
              </a:ext>
            </a:extLst>
          </p:cNvPr>
          <p:cNvCxnSpPr>
            <a:cxnSpLocks/>
          </p:cNvCxnSpPr>
          <p:nvPr/>
        </p:nvCxnSpPr>
        <p:spPr>
          <a:xfrm>
            <a:off x="5759581" y="5047435"/>
            <a:ext cx="271104" cy="0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5" name="Rounded Rectangular Callout 84">
            <a:extLst>
              <a:ext uri="{FF2B5EF4-FFF2-40B4-BE49-F238E27FC236}">
                <a16:creationId xmlns:a16="http://schemas.microsoft.com/office/drawing/2014/main" id="{774247C3-1FD8-E7C9-412C-F18F0A067D79}"/>
              </a:ext>
            </a:extLst>
          </p:cNvPr>
          <p:cNvSpPr/>
          <p:nvPr/>
        </p:nvSpPr>
        <p:spPr>
          <a:xfrm>
            <a:off x="4696662" y="3501145"/>
            <a:ext cx="2286000" cy="378354"/>
          </a:xfrm>
          <a:prstGeom prst="wedgeRoundRectCallout">
            <a:avLst>
              <a:gd name="adj1" fmla="val -64127"/>
              <a:gd name="adj2" fmla="val 15640"/>
              <a:gd name="adj3" fmla="val 16667"/>
            </a:avLst>
          </a:prstGeom>
          <a:solidFill>
            <a:srgbClr val="F8F5E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C04F15"/>
                </a:solidFill>
              </a:rPr>
              <a:t>Trainable weights</a:t>
            </a:r>
          </a:p>
        </p:txBody>
      </p: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653E5F2B-180D-5B13-0AD3-D8BD891EE873}"/>
              </a:ext>
            </a:extLst>
          </p:cNvPr>
          <p:cNvCxnSpPr/>
          <p:nvPr/>
        </p:nvCxnSpPr>
        <p:spPr>
          <a:xfrm>
            <a:off x="1667733" y="5061761"/>
            <a:ext cx="526963" cy="0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7" name="Graphic 86">
            <a:extLst>
              <a:ext uri="{FF2B5EF4-FFF2-40B4-BE49-F238E27FC236}">
                <a16:creationId xmlns:a16="http://schemas.microsoft.com/office/drawing/2014/main" id="{1D59DE06-DBC7-01FD-4F4C-E5BF0460727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46126" y="4874833"/>
            <a:ext cx="248758" cy="295038"/>
          </a:xfrm>
          <a:prstGeom prst="rect">
            <a:avLst/>
          </a:prstGeom>
        </p:spPr>
      </p:pic>
      <p:pic>
        <p:nvPicPr>
          <p:cNvPr id="88" name="Graphic 87">
            <a:extLst>
              <a:ext uri="{FF2B5EF4-FFF2-40B4-BE49-F238E27FC236}">
                <a16:creationId xmlns:a16="http://schemas.microsoft.com/office/drawing/2014/main" id="{82C09D7B-2EF6-3186-33E0-8983EF526E1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0249" t="8016" r="9992" b="27870"/>
          <a:stretch>
            <a:fillRect/>
          </a:stretch>
        </p:blipFill>
        <p:spPr>
          <a:xfrm>
            <a:off x="7286470" y="4266625"/>
            <a:ext cx="470650" cy="469136"/>
          </a:xfrm>
          <a:prstGeom prst="rect">
            <a:avLst/>
          </a:prstGeom>
        </p:spPr>
      </p:pic>
      <p:sp>
        <p:nvSpPr>
          <p:cNvPr id="89" name="TextBox 88">
            <a:extLst>
              <a:ext uri="{FF2B5EF4-FFF2-40B4-BE49-F238E27FC236}">
                <a16:creationId xmlns:a16="http://schemas.microsoft.com/office/drawing/2014/main" id="{ACA54102-7FCF-0AB3-3910-E6F793988CC4}"/>
              </a:ext>
            </a:extLst>
          </p:cNvPr>
          <p:cNvSpPr txBox="1"/>
          <p:nvPr/>
        </p:nvSpPr>
        <p:spPr>
          <a:xfrm>
            <a:off x="6911381" y="4724269"/>
            <a:ext cx="12641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Off-chip </a:t>
            </a:r>
          </a:p>
          <a:p>
            <a:pPr algn="ctr"/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prediction</a:t>
            </a:r>
          </a:p>
        </p:txBody>
      </p: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91351B04-7248-5028-9C33-28C098B38342}"/>
              </a:ext>
            </a:extLst>
          </p:cNvPr>
          <p:cNvCxnSpPr>
            <a:cxnSpLocks/>
          </p:cNvCxnSpPr>
          <p:nvPr/>
        </p:nvCxnSpPr>
        <p:spPr>
          <a:xfrm>
            <a:off x="6689790" y="5036549"/>
            <a:ext cx="271104" cy="0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Notched Right Arrow 6">
            <a:extLst>
              <a:ext uri="{FF2B5EF4-FFF2-40B4-BE49-F238E27FC236}">
                <a16:creationId xmlns:a16="http://schemas.microsoft.com/office/drawing/2014/main" id="{DF639A30-469F-839A-E1C2-FBEAF3AB7B03}"/>
              </a:ext>
            </a:extLst>
          </p:cNvPr>
          <p:cNvSpPr/>
          <p:nvPr/>
        </p:nvSpPr>
        <p:spPr>
          <a:xfrm>
            <a:off x="4867708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Athena [under </a:t>
            </a:r>
            <a:r>
              <a:rPr lang="en-US" sz="800"/>
              <a:t>review]</a:t>
            </a:r>
            <a:endParaRPr lang="en-US" sz="800" dirty="0"/>
          </a:p>
        </p:txBody>
      </p:sp>
      <p:sp>
        <p:nvSpPr>
          <p:cNvPr id="9" name="Notched Right Arrow 8">
            <a:extLst>
              <a:ext uri="{FF2B5EF4-FFF2-40B4-BE49-F238E27FC236}">
                <a16:creationId xmlns:a16="http://schemas.microsoft.com/office/drawing/2014/main" id="{8DEF9642-D551-56D8-A9CA-16BE69543DB5}"/>
              </a:ext>
            </a:extLst>
          </p:cNvPr>
          <p:cNvSpPr/>
          <p:nvPr/>
        </p:nvSpPr>
        <p:spPr>
          <a:xfrm>
            <a:off x="2109994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Pythia [</a:t>
            </a:r>
            <a:r>
              <a:rPr lang="en-US" sz="800"/>
              <a:t>MICRO’21]</a:t>
            </a:r>
            <a:endParaRPr lang="en-US" sz="800" dirty="0"/>
          </a:p>
        </p:txBody>
      </p:sp>
      <p:sp>
        <p:nvSpPr>
          <p:cNvPr id="10" name="Notched Right Arrow 9">
            <a:extLst>
              <a:ext uri="{FF2B5EF4-FFF2-40B4-BE49-F238E27FC236}">
                <a16:creationId xmlns:a16="http://schemas.microsoft.com/office/drawing/2014/main" id="{53C92AC0-B661-5DD0-340F-94A6AB112A67}"/>
              </a:ext>
            </a:extLst>
          </p:cNvPr>
          <p:cNvSpPr/>
          <p:nvPr/>
        </p:nvSpPr>
        <p:spPr>
          <a:xfrm>
            <a:off x="3488851" y="6611706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6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/>
              <a:t>Hermes [</a:t>
            </a:r>
            <a:r>
              <a:rPr lang="en-US" sz="800" b="1"/>
              <a:t>MICRO’22]</a:t>
            </a:r>
            <a:endParaRPr lang="en-US" sz="800" b="1" dirty="0"/>
          </a:p>
        </p:txBody>
      </p:sp>
      <p:sp>
        <p:nvSpPr>
          <p:cNvPr id="11" name="Notched Right Arrow 10">
            <a:extLst>
              <a:ext uri="{FF2B5EF4-FFF2-40B4-BE49-F238E27FC236}">
                <a16:creationId xmlns:a16="http://schemas.microsoft.com/office/drawing/2014/main" id="{C927C718-9CC0-BB59-C714-17CD2A91872C}"/>
              </a:ext>
            </a:extLst>
          </p:cNvPr>
          <p:cNvSpPr/>
          <p:nvPr/>
        </p:nvSpPr>
        <p:spPr>
          <a:xfrm>
            <a:off x="6246565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Constable [</a:t>
            </a:r>
            <a:r>
              <a:rPr lang="en-US" sz="800"/>
              <a:t>ISCA’24]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760812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16" grpId="0" animBg="1"/>
      <p:bldP spid="49" grpId="0" animBg="1"/>
      <p:bldP spid="57" grpId="0" animBg="1"/>
      <p:bldP spid="58" grpId="0" animBg="1"/>
      <p:bldP spid="61" grpId="0" animBg="1"/>
      <p:bldP spid="62" grpId="0" animBg="1"/>
      <p:bldP spid="63" grpId="0"/>
      <p:bldP spid="85" grpId="0" animBg="1"/>
      <p:bldP spid="8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B9C3A75-9D23-379E-5154-832B0BAEE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29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3A337EB-B745-962F-ED96-80DEE8F35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Trace-Driven Simulation Methodology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AE5169F4-DD16-3896-9DA3-5C0FF53A2CB1}"/>
              </a:ext>
            </a:extLst>
          </p:cNvPr>
          <p:cNvSpPr/>
          <p:nvPr/>
        </p:nvSpPr>
        <p:spPr>
          <a:xfrm>
            <a:off x="106406" y="1243109"/>
            <a:ext cx="4355679" cy="2361023"/>
          </a:xfrm>
          <a:prstGeom prst="roundRect">
            <a:avLst>
              <a:gd name="adj" fmla="val 3835"/>
            </a:avLst>
          </a:prstGeom>
          <a:solidFill>
            <a:srgbClr val="FFF3CE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C04F15"/>
                </a:solidFill>
              </a:rPr>
              <a:t>Pythia</a:t>
            </a:r>
            <a:r>
              <a:rPr lang="en-US" sz="3200" b="1" dirty="0">
                <a:solidFill>
                  <a:srgbClr val="C04F15"/>
                </a:solidFill>
              </a:rPr>
              <a:t>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[Bera+, MICRO’21]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C04F15"/>
                </a:solidFill>
              </a:rPr>
              <a:t>Bingo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Bakshalipour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+, HPCA’19]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C04F15"/>
                </a:solidFill>
              </a:rPr>
              <a:t>MLOP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Shakerinava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+, DPC3’19]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C04F15"/>
                </a:solidFill>
              </a:rPr>
              <a:t>SPP+ PPF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[Bhatia+, ISCA’20]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C04F15"/>
                </a:solidFill>
              </a:rPr>
              <a:t>SMS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[Somogyi+, ISCA’06]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52B69F69-93D9-69D5-2EA0-E98B8B90018D}"/>
              </a:ext>
            </a:extLst>
          </p:cNvPr>
          <p:cNvSpPr/>
          <p:nvPr/>
        </p:nvSpPr>
        <p:spPr>
          <a:xfrm>
            <a:off x="1204306" y="930663"/>
            <a:ext cx="2159878" cy="466732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Prefetchers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36D304A-735C-7B97-EE02-902F1FD3726B}"/>
              </a:ext>
            </a:extLst>
          </p:cNvPr>
          <p:cNvSpPr/>
          <p:nvPr/>
        </p:nvSpPr>
        <p:spPr>
          <a:xfrm>
            <a:off x="106406" y="4155311"/>
            <a:ext cx="4355679" cy="2355415"/>
          </a:xfrm>
          <a:prstGeom prst="roundRect">
            <a:avLst>
              <a:gd name="adj" fmla="val 3835"/>
            </a:avLst>
          </a:prstGeom>
          <a:solidFill>
            <a:srgbClr val="E6F0FF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25FA0"/>
                </a:solidFill>
              </a:rPr>
              <a:t>110 single-core 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workloads from SPEC CPU 2006, 2017, PARSEC, and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Ligra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and more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25FA0"/>
                </a:solidFill>
              </a:rPr>
              <a:t>220 four-core and eight-core 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workload mixes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DFB65BDF-7FF3-9D14-3142-E1C67C529DE8}"/>
              </a:ext>
            </a:extLst>
          </p:cNvPr>
          <p:cNvSpPr/>
          <p:nvPr/>
        </p:nvSpPr>
        <p:spPr>
          <a:xfrm>
            <a:off x="1204306" y="3824696"/>
            <a:ext cx="2159880" cy="466732"/>
          </a:xfrm>
          <a:prstGeom prst="roundRect">
            <a:avLst/>
          </a:prstGeom>
          <a:solidFill>
            <a:srgbClr val="025FA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Workloads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847BC3F8-5526-1245-1D98-7394360067C8}"/>
              </a:ext>
            </a:extLst>
          </p:cNvPr>
          <p:cNvSpPr/>
          <p:nvPr/>
        </p:nvSpPr>
        <p:spPr>
          <a:xfrm>
            <a:off x="4681915" y="1243110"/>
            <a:ext cx="4355679" cy="2361023"/>
          </a:xfrm>
          <a:prstGeom prst="roundRect">
            <a:avLst>
              <a:gd name="adj" fmla="val 3835"/>
            </a:avLst>
          </a:prstGeom>
          <a:solidFill>
            <a:srgbClr val="F1EEFD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7030A0"/>
                </a:solidFill>
              </a:rPr>
              <a:t>History-based</a:t>
            </a:r>
            <a:r>
              <a:rPr lang="en-US" sz="2400" dirty="0">
                <a:solidFill>
                  <a:schemeClr val="tx1"/>
                </a:solidFill>
              </a:rPr>
              <a:t> predictor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Yoaz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+, ISCA’99]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7030A0"/>
                </a:solidFill>
              </a:rPr>
              <a:t>Address Tag-Tracking </a:t>
            </a:r>
            <a:r>
              <a:rPr lang="en-US" sz="2400" dirty="0">
                <a:solidFill>
                  <a:schemeClr val="tx1"/>
                </a:solidFill>
              </a:rPr>
              <a:t>based predictor</a:t>
            </a:r>
            <a:endParaRPr lang="en-US" sz="1000" dirty="0">
              <a:solidFill>
                <a:schemeClr val="tx1"/>
              </a:solidFill>
            </a:endParaRP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7030A0"/>
                </a:solidFill>
              </a:rPr>
              <a:t>Ideal</a:t>
            </a:r>
            <a:r>
              <a:rPr lang="en-US" sz="2400" dirty="0">
                <a:solidFill>
                  <a:schemeClr val="tx1"/>
                </a:solidFill>
              </a:rPr>
              <a:t> off-chip predictor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019D390F-1631-F3AE-B175-611B4206EFF8}"/>
              </a:ext>
            </a:extLst>
          </p:cNvPr>
          <p:cNvSpPr/>
          <p:nvPr/>
        </p:nvSpPr>
        <p:spPr>
          <a:xfrm>
            <a:off x="5212118" y="930663"/>
            <a:ext cx="3295274" cy="466732"/>
          </a:xfrm>
          <a:prstGeom prst="roundRect">
            <a:avLst/>
          </a:prstGeom>
          <a:solidFill>
            <a:srgbClr val="7030A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Off-chip Predictors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BF657567-2779-75AC-3469-34DB100F1142}"/>
              </a:ext>
            </a:extLst>
          </p:cNvPr>
          <p:cNvSpPr/>
          <p:nvPr/>
        </p:nvSpPr>
        <p:spPr>
          <a:xfrm>
            <a:off x="4681915" y="4155311"/>
            <a:ext cx="4355679" cy="2355415"/>
          </a:xfrm>
          <a:prstGeom prst="roundRect">
            <a:avLst>
              <a:gd name="adj" fmla="val 3835"/>
            </a:avLst>
          </a:prstGeom>
          <a:solidFill>
            <a:srgbClr val="E5F4E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11813C"/>
                </a:solidFill>
              </a:rPr>
              <a:t># cores</a:t>
            </a:r>
            <a:r>
              <a:rPr lang="en-US" sz="2200" dirty="0">
                <a:solidFill>
                  <a:schemeClr val="tx1"/>
                </a:solidFill>
              </a:rPr>
              <a:t>: 1- 8 cores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11813C"/>
                </a:solidFill>
              </a:rPr>
              <a:t>Main memory bandwidth</a:t>
            </a:r>
            <a:r>
              <a:rPr lang="en-US" sz="2200" dirty="0">
                <a:solidFill>
                  <a:schemeClr val="tx1"/>
                </a:solidFill>
              </a:rPr>
              <a:t>: 200-12800 MTPS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11813C"/>
                </a:solidFill>
              </a:rPr>
              <a:t>Cache access latency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11813C"/>
                </a:solidFill>
              </a:rPr>
              <a:t>Interconnect latency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</a:rPr>
              <a:t>...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60079D99-CE81-B93C-576B-AA33FC4E981E}"/>
              </a:ext>
            </a:extLst>
          </p:cNvPr>
          <p:cNvSpPr/>
          <p:nvPr/>
        </p:nvSpPr>
        <p:spPr>
          <a:xfrm>
            <a:off x="4980624" y="3824696"/>
            <a:ext cx="3758262" cy="466732"/>
          </a:xfrm>
          <a:prstGeom prst="roundRect">
            <a:avLst/>
          </a:prstGeom>
          <a:solidFill>
            <a:srgbClr val="11813C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/>
              <a:t>System Configurations</a:t>
            </a:r>
            <a:endParaRPr lang="en-US" sz="2400" b="1" dirty="0"/>
          </a:p>
        </p:txBody>
      </p:sp>
      <p:sp>
        <p:nvSpPr>
          <p:cNvPr id="4" name="Notched Right Arrow 3">
            <a:extLst>
              <a:ext uri="{FF2B5EF4-FFF2-40B4-BE49-F238E27FC236}">
                <a16:creationId xmlns:a16="http://schemas.microsoft.com/office/drawing/2014/main" id="{632B193C-E87D-3B9C-4DD0-AF5C48520993}"/>
              </a:ext>
            </a:extLst>
          </p:cNvPr>
          <p:cNvSpPr/>
          <p:nvPr/>
        </p:nvSpPr>
        <p:spPr>
          <a:xfrm>
            <a:off x="4867708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Athena [under </a:t>
            </a:r>
            <a:r>
              <a:rPr lang="en-US" sz="800"/>
              <a:t>review]</a:t>
            </a:r>
            <a:endParaRPr lang="en-US" sz="800" dirty="0"/>
          </a:p>
        </p:txBody>
      </p:sp>
      <p:sp>
        <p:nvSpPr>
          <p:cNvPr id="13" name="Notched Right Arrow 12">
            <a:extLst>
              <a:ext uri="{FF2B5EF4-FFF2-40B4-BE49-F238E27FC236}">
                <a16:creationId xmlns:a16="http://schemas.microsoft.com/office/drawing/2014/main" id="{D7AF1D8E-9898-57A1-63FA-CBFFD63E205E}"/>
              </a:ext>
            </a:extLst>
          </p:cNvPr>
          <p:cNvSpPr/>
          <p:nvPr/>
        </p:nvSpPr>
        <p:spPr>
          <a:xfrm>
            <a:off x="2109994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Pythia [</a:t>
            </a:r>
            <a:r>
              <a:rPr lang="en-US" sz="800"/>
              <a:t>MICRO’21]</a:t>
            </a:r>
            <a:endParaRPr lang="en-US" sz="800" dirty="0"/>
          </a:p>
        </p:txBody>
      </p:sp>
      <p:sp>
        <p:nvSpPr>
          <p:cNvPr id="14" name="Notched Right Arrow 13">
            <a:extLst>
              <a:ext uri="{FF2B5EF4-FFF2-40B4-BE49-F238E27FC236}">
                <a16:creationId xmlns:a16="http://schemas.microsoft.com/office/drawing/2014/main" id="{360431FB-95BF-67FA-52FE-3BD502C44367}"/>
              </a:ext>
            </a:extLst>
          </p:cNvPr>
          <p:cNvSpPr/>
          <p:nvPr/>
        </p:nvSpPr>
        <p:spPr>
          <a:xfrm>
            <a:off x="3488851" y="6611706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6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/>
              <a:t>Hermes [</a:t>
            </a:r>
            <a:r>
              <a:rPr lang="en-US" sz="800" b="1"/>
              <a:t>MICRO’22]</a:t>
            </a:r>
            <a:endParaRPr lang="en-US" sz="800" b="1" dirty="0"/>
          </a:p>
        </p:txBody>
      </p:sp>
      <p:sp>
        <p:nvSpPr>
          <p:cNvPr id="15" name="Notched Right Arrow 14">
            <a:extLst>
              <a:ext uri="{FF2B5EF4-FFF2-40B4-BE49-F238E27FC236}">
                <a16:creationId xmlns:a16="http://schemas.microsoft.com/office/drawing/2014/main" id="{64AF29EC-C15D-6DF7-AF84-C9508F20DDB1}"/>
              </a:ext>
            </a:extLst>
          </p:cNvPr>
          <p:cNvSpPr/>
          <p:nvPr/>
        </p:nvSpPr>
        <p:spPr>
          <a:xfrm>
            <a:off x="6246565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Constable [</a:t>
            </a:r>
            <a:r>
              <a:rPr lang="en-US" sz="800"/>
              <a:t>ISCA’24]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78852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0E8060-7D83-3681-9B56-7798038278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61A9A52-50F9-0297-EBD2-B29F0260F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3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B989187-52E1-A1D0-7A9B-1F2FF812A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100" dirty="0"/>
              <a:t>Modern Workloads Exhibit Massive Data Footprints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506B0A-7E29-A86F-CD31-34B4ADB7515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163" r="20588"/>
          <a:stretch>
            <a:fillRect/>
          </a:stretch>
        </p:blipFill>
        <p:spPr>
          <a:xfrm>
            <a:off x="521208" y="1234440"/>
            <a:ext cx="1517904" cy="139903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CC6DC8D-3B6C-FDEC-5828-2D48F2A1B24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62" r="20468"/>
          <a:stretch>
            <a:fillRect/>
          </a:stretch>
        </p:blipFill>
        <p:spPr>
          <a:xfrm>
            <a:off x="2258568" y="1234440"/>
            <a:ext cx="2176082" cy="13990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7F7346E-8FF6-DFD3-CCB5-D7E0CAE9DB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4880" y="1038044"/>
            <a:ext cx="2266170" cy="168662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54BF96D-2BB0-9073-F3FE-259978DE39B9}"/>
              </a:ext>
            </a:extLst>
          </p:cNvPr>
          <p:cNvSpPr txBox="1"/>
          <p:nvPr/>
        </p:nvSpPr>
        <p:spPr>
          <a:xfrm>
            <a:off x="372217" y="2724670"/>
            <a:ext cx="43174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High-performance computing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0AD6B46-F873-FFF7-66F5-E5137DC66C48}"/>
              </a:ext>
            </a:extLst>
          </p:cNvPr>
          <p:cNvSpPr txBox="1"/>
          <p:nvPr/>
        </p:nvSpPr>
        <p:spPr>
          <a:xfrm>
            <a:off x="5847348" y="2724670"/>
            <a:ext cx="23812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Graph analytics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CEECC0D-1D57-FA69-91F5-A797FD630DF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7320" t="40123" r="27440" b="34403"/>
          <a:stretch>
            <a:fillRect/>
          </a:stretch>
        </p:blipFill>
        <p:spPr>
          <a:xfrm>
            <a:off x="680356" y="4990780"/>
            <a:ext cx="1578210" cy="49912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C11E9AD-290D-96AB-233C-C04777D542CF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0079" t="26864" r="15363" b="30102"/>
          <a:stretch>
            <a:fillRect/>
          </a:stretch>
        </p:blipFill>
        <p:spPr>
          <a:xfrm>
            <a:off x="680358" y="4382207"/>
            <a:ext cx="1578210" cy="57119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BD7F02E-B239-9FDF-5CA8-BDDB066AF41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10299" t="20440" r="10282" b="26229"/>
          <a:stretch>
            <a:fillRect/>
          </a:stretch>
        </p:blipFill>
        <p:spPr>
          <a:xfrm>
            <a:off x="2462904" y="4184895"/>
            <a:ext cx="1728216" cy="64922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96B49DB-4E7E-76C7-C573-E77D4A8C490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03414" y="4869356"/>
            <a:ext cx="1240550" cy="78944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6E46316-3EA6-88A7-42A5-E8DBAA5CA343}"/>
              </a:ext>
            </a:extLst>
          </p:cNvPr>
          <p:cNvSpPr txBox="1"/>
          <p:nvPr/>
        </p:nvSpPr>
        <p:spPr>
          <a:xfrm>
            <a:off x="254407" y="5897878"/>
            <a:ext cx="47541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Large-scale artificial intelligence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1B689F1-A9EF-D531-E372-1B50B17064F6}"/>
              </a:ext>
            </a:extLst>
          </p:cNvPr>
          <p:cNvSpPr txBox="1"/>
          <p:nvPr/>
        </p:nvSpPr>
        <p:spPr>
          <a:xfrm>
            <a:off x="5248191" y="5897877"/>
            <a:ext cx="35795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Genome read mapping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2D27208-902A-69E1-4B0B-DAA3F0F4B8A4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b="11846"/>
          <a:stretch/>
        </p:blipFill>
        <p:spPr>
          <a:xfrm>
            <a:off x="5820312" y="3758184"/>
            <a:ext cx="2435302" cy="205391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0EDB177-26D0-D085-A458-07EF109AA566}"/>
              </a:ext>
            </a:extLst>
          </p:cNvPr>
          <p:cNvSpPr/>
          <p:nvPr/>
        </p:nvSpPr>
        <p:spPr>
          <a:xfrm>
            <a:off x="90435" y="936172"/>
            <a:ext cx="8973176" cy="5419543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Google Shape;664;p5">
            <a:extLst>
              <a:ext uri="{FF2B5EF4-FFF2-40B4-BE49-F238E27FC236}">
                <a16:creationId xmlns:a16="http://schemas.microsoft.com/office/drawing/2014/main" id="{506EBB63-EE5E-840B-A65A-1E80378DEB05}"/>
              </a:ext>
            </a:extLst>
          </p:cNvPr>
          <p:cNvSpPr/>
          <p:nvPr/>
        </p:nvSpPr>
        <p:spPr>
          <a:xfrm>
            <a:off x="-201168" y="3752870"/>
            <a:ext cx="9546336" cy="1511206"/>
          </a:xfrm>
          <a:prstGeom prst="rect">
            <a:avLst/>
          </a:prstGeom>
          <a:solidFill>
            <a:srgbClr val="FF4136"/>
          </a:solidFill>
          <a:ln w="28575"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Poppins Medium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Poppins Medium"/>
                <a:cs typeface="Poppins Medium"/>
                <a:sym typeface="Poppins Medium"/>
              </a:rPr>
              <a:t>Memory is </a:t>
            </a:r>
            <a:r>
              <a:rPr kumimoji="0" lang="en-US" sz="36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Poppins Medium"/>
                <a:cs typeface="Poppins Medium"/>
                <a:sym typeface="Poppins Medium"/>
              </a:rPr>
              <a:t>(and likely will be)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Poppins Medium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Poppins Medium"/>
                <a:cs typeface="Poppins Medium"/>
                <a:sym typeface="Poppins Medium"/>
              </a:rPr>
              <a:t>the key performance &amp; energy bottleneck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18" name="Google Shape;664;p5">
            <a:extLst>
              <a:ext uri="{FF2B5EF4-FFF2-40B4-BE49-F238E27FC236}">
                <a16:creationId xmlns:a16="http://schemas.microsoft.com/office/drawing/2014/main" id="{FA99EB16-B628-17E0-E7CF-1F31EB71C178}"/>
              </a:ext>
            </a:extLst>
          </p:cNvPr>
          <p:cNvSpPr/>
          <p:nvPr/>
        </p:nvSpPr>
        <p:spPr>
          <a:xfrm>
            <a:off x="-121090" y="1893424"/>
            <a:ext cx="9386180" cy="1271248"/>
          </a:xfrm>
          <a:prstGeom prst="rect">
            <a:avLst/>
          </a:prstGeom>
          <a:solidFill>
            <a:srgbClr val="FFE699"/>
          </a:solidFill>
          <a:ln w="28575">
            <a:solidFill>
              <a:schemeClr val="tx2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3200"/>
              <a:defRPr/>
            </a:pPr>
            <a:r>
              <a:rPr lang="en-US" sz="3200" b="1" kern="0" dirty="0">
                <a:solidFill>
                  <a:schemeClr val="tx2"/>
                </a:solidFill>
                <a:cs typeface="Poppins Medium"/>
                <a:sym typeface="Poppins Medium"/>
              </a:rPr>
              <a:t>Massive data footprints </a:t>
            </a:r>
          </a:p>
          <a:p>
            <a:pPr algn="ctr">
              <a:buClr>
                <a:srgbClr val="FFFFFF"/>
              </a:buClr>
              <a:buSzPts val="3200"/>
              <a:defRPr/>
            </a:pPr>
            <a:r>
              <a:rPr lang="en-US" sz="3200" b="1" kern="0" dirty="0">
                <a:solidFill>
                  <a:srgbClr val="C00000"/>
                </a:solidFill>
                <a:cs typeface="Poppins Medium"/>
                <a:sym typeface="Poppins Medium"/>
              </a:rPr>
              <a:t>overwhelm</a:t>
            </a:r>
            <a:r>
              <a:rPr lang="en-US" sz="3200" b="1" kern="0" dirty="0">
                <a:solidFill>
                  <a:schemeClr val="tx2"/>
                </a:solidFill>
                <a:cs typeface="Poppins Medium"/>
                <a:sym typeface="Poppins Medium"/>
              </a:rPr>
              <a:t> state-of-the-art memory systems</a:t>
            </a:r>
            <a:endParaRPr lang="en-US" sz="3200" b="1" kern="0" dirty="0">
              <a:solidFill>
                <a:schemeClr val="tx2"/>
              </a:solidFill>
              <a:cs typeface="Poppins Medium"/>
              <a:sym typeface="Arial"/>
            </a:endParaRPr>
          </a:p>
        </p:txBody>
      </p:sp>
      <p:sp>
        <p:nvSpPr>
          <p:cNvPr id="19" name="Down Arrow 18">
            <a:extLst>
              <a:ext uri="{FF2B5EF4-FFF2-40B4-BE49-F238E27FC236}">
                <a16:creationId xmlns:a16="http://schemas.microsoft.com/office/drawing/2014/main" id="{B817CB0B-9C17-943B-C6B0-D5917E99D389}"/>
              </a:ext>
            </a:extLst>
          </p:cNvPr>
          <p:cNvSpPr/>
          <p:nvPr/>
        </p:nvSpPr>
        <p:spPr>
          <a:xfrm>
            <a:off x="4322751" y="3292456"/>
            <a:ext cx="498497" cy="32918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706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F92E6E-FF93-2EB1-2E15-C560D358FA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2B0FAAB-E704-2049-C759-474C42B25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30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7D9DD61-2D24-9C48-B3B6-1E55E4AB7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Trace-Driven Simulation Methodology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278D9246-935C-D8A8-7D12-3AD44C2F0D29}"/>
              </a:ext>
            </a:extLst>
          </p:cNvPr>
          <p:cNvSpPr/>
          <p:nvPr/>
        </p:nvSpPr>
        <p:spPr>
          <a:xfrm>
            <a:off x="106406" y="1243109"/>
            <a:ext cx="4355679" cy="2361023"/>
          </a:xfrm>
          <a:prstGeom prst="roundRect">
            <a:avLst>
              <a:gd name="adj" fmla="val 3835"/>
            </a:avLst>
          </a:prstGeom>
          <a:solidFill>
            <a:srgbClr val="FFF3C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C04F15"/>
                </a:solidFill>
              </a:rPr>
              <a:t>Pythia</a:t>
            </a:r>
            <a:r>
              <a:rPr lang="en-US" sz="3200" b="1" dirty="0">
                <a:solidFill>
                  <a:srgbClr val="C04F15"/>
                </a:solidFill>
              </a:rPr>
              <a:t>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[Bera+, MICRO’21]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C04F15"/>
                </a:solidFill>
              </a:rPr>
              <a:t>Bingo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Bakshalipour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+, HPCA’19]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C04F15"/>
                </a:solidFill>
              </a:rPr>
              <a:t>MLOP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Shakerinava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+, DPC3’19]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C04F15"/>
                </a:solidFill>
              </a:rPr>
              <a:t>SPP+ PPF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[Bhatia+, ISCA’20]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C04F15"/>
                </a:solidFill>
              </a:rPr>
              <a:t>SMS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[Somogyi+, ISCA’06]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7E6936A7-A3D6-6DF0-3F05-D42382025CE1}"/>
              </a:ext>
            </a:extLst>
          </p:cNvPr>
          <p:cNvSpPr/>
          <p:nvPr/>
        </p:nvSpPr>
        <p:spPr>
          <a:xfrm>
            <a:off x="1204306" y="930663"/>
            <a:ext cx="2159878" cy="466732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Prefetchers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C8FC5D8-74B4-8992-C89B-74DDACE20267}"/>
              </a:ext>
            </a:extLst>
          </p:cNvPr>
          <p:cNvSpPr/>
          <p:nvPr/>
        </p:nvSpPr>
        <p:spPr>
          <a:xfrm>
            <a:off x="106406" y="4155311"/>
            <a:ext cx="4355679" cy="2355415"/>
          </a:xfrm>
          <a:prstGeom prst="roundRect">
            <a:avLst>
              <a:gd name="adj" fmla="val 3835"/>
            </a:avLst>
          </a:prstGeom>
          <a:solidFill>
            <a:srgbClr val="E6F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25FA0"/>
                </a:solidFill>
              </a:rPr>
              <a:t>110 single-core 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workloads from SPEC CPU 2006, 2017, PARSEC, and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Ligra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and more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25FA0"/>
                </a:solidFill>
              </a:rPr>
              <a:t>220 four-core and eight-core 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workload mixes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86EF1B87-0D44-2949-A1A6-F7FEFF9C1024}"/>
              </a:ext>
            </a:extLst>
          </p:cNvPr>
          <p:cNvSpPr/>
          <p:nvPr/>
        </p:nvSpPr>
        <p:spPr>
          <a:xfrm>
            <a:off x="1204306" y="3824696"/>
            <a:ext cx="2159880" cy="466732"/>
          </a:xfrm>
          <a:prstGeom prst="roundRect">
            <a:avLst/>
          </a:prstGeom>
          <a:solidFill>
            <a:srgbClr val="025FA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Workloads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BE7F2825-478D-7E4A-F684-01BB0A3371B3}"/>
              </a:ext>
            </a:extLst>
          </p:cNvPr>
          <p:cNvSpPr/>
          <p:nvPr/>
        </p:nvSpPr>
        <p:spPr>
          <a:xfrm>
            <a:off x="4681915" y="1243110"/>
            <a:ext cx="4355679" cy="2361023"/>
          </a:xfrm>
          <a:prstGeom prst="roundRect">
            <a:avLst>
              <a:gd name="adj" fmla="val 3835"/>
            </a:avLst>
          </a:prstGeom>
          <a:solidFill>
            <a:srgbClr val="F1EEF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7030A0"/>
                </a:solidFill>
              </a:rPr>
              <a:t>History-based</a:t>
            </a:r>
            <a:r>
              <a:rPr lang="en-US" sz="2400" dirty="0">
                <a:solidFill>
                  <a:schemeClr val="tx1"/>
                </a:solidFill>
              </a:rPr>
              <a:t> predictor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Yoaz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+, ISCA’99]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7030A0"/>
                </a:solidFill>
              </a:rPr>
              <a:t>Address Tag-Tracking </a:t>
            </a:r>
            <a:r>
              <a:rPr lang="en-US" sz="2400" dirty="0">
                <a:solidFill>
                  <a:schemeClr val="tx1"/>
                </a:solidFill>
              </a:rPr>
              <a:t>based predictor</a:t>
            </a:r>
            <a:endParaRPr lang="en-US" sz="1000" dirty="0">
              <a:solidFill>
                <a:schemeClr val="tx1"/>
              </a:solidFill>
            </a:endParaRP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7030A0"/>
                </a:solidFill>
              </a:rPr>
              <a:t>Ideal</a:t>
            </a:r>
            <a:r>
              <a:rPr lang="en-US" sz="2400" dirty="0">
                <a:solidFill>
                  <a:schemeClr val="tx1"/>
                </a:solidFill>
              </a:rPr>
              <a:t> off-chip predictor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98796C2A-99AD-0E2F-148F-A2437D18A8A2}"/>
              </a:ext>
            </a:extLst>
          </p:cNvPr>
          <p:cNvSpPr/>
          <p:nvPr/>
        </p:nvSpPr>
        <p:spPr>
          <a:xfrm>
            <a:off x="5212118" y="930663"/>
            <a:ext cx="3295274" cy="466732"/>
          </a:xfrm>
          <a:prstGeom prst="roundRect">
            <a:avLst/>
          </a:prstGeom>
          <a:solidFill>
            <a:srgbClr val="7030A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Off-chip Predictors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2E419219-9471-90F9-3380-893051316757}"/>
              </a:ext>
            </a:extLst>
          </p:cNvPr>
          <p:cNvSpPr/>
          <p:nvPr/>
        </p:nvSpPr>
        <p:spPr>
          <a:xfrm>
            <a:off x="4681915" y="4155311"/>
            <a:ext cx="4355679" cy="2355415"/>
          </a:xfrm>
          <a:prstGeom prst="roundRect">
            <a:avLst>
              <a:gd name="adj" fmla="val 3835"/>
            </a:avLst>
          </a:prstGeom>
          <a:solidFill>
            <a:srgbClr val="E5F4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11813C"/>
                </a:solidFill>
              </a:rPr>
              <a:t># cores</a:t>
            </a:r>
            <a:r>
              <a:rPr lang="en-US" sz="2200" dirty="0">
                <a:solidFill>
                  <a:schemeClr val="tx1"/>
                </a:solidFill>
              </a:rPr>
              <a:t>: 1- 8 cores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11813C"/>
                </a:solidFill>
              </a:rPr>
              <a:t>Main memory bandwidth</a:t>
            </a:r>
            <a:r>
              <a:rPr lang="en-US" sz="2200" dirty="0">
                <a:solidFill>
                  <a:schemeClr val="tx1"/>
                </a:solidFill>
              </a:rPr>
              <a:t>: 200-12800 MTPS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11813C"/>
                </a:solidFill>
              </a:rPr>
              <a:t>Cache access latency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11813C"/>
                </a:solidFill>
              </a:rPr>
              <a:t>Interconnect latency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</a:rPr>
              <a:t>...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437CF12B-2299-637F-9DE0-329162AE75B4}"/>
              </a:ext>
            </a:extLst>
          </p:cNvPr>
          <p:cNvSpPr/>
          <p:nvPr/>
        </p:nvSpPr>
        <p:spPr>
          <a:xfrm>
            <a:off x="4980624" y="3824696"/>
            <a:ext cx="3758262" cy="466732"/>
          </a:xfrm>
          <a:prstGeom prst="roundRect">
            <a:avLst/>
          </a:prstGeom>
          <a:solidFill>
            <a:srgbClr val="11813C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/>
              <a:t>System Configurations</a:t>
            </a:r>
            <a:endParaRPr lang="en-US" sz="2400" b="1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905191B-69A8-4F29-C28A-97C872F27693}"/>
              </a:ext>
            </a:extLst>
          </p:cNvPr>
          <p:cNvSpPr/>
          <p:nvPr/>
        </p:nvSpPr>
        <p:spPr>
          <a:xfrm>
            <a:off x="90435" y="90880"/>
            <a:ext cx="8973176" cy="6516229"/>
          </a:xfrm>
          <a:prstGeom prst="rect">
            <a:avLst/>
          </a:prstGeom>
          <a:solidFill>
            <a:srgbClr val="FFFFFF">
              <a:alpha val="9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Google Shape;664;p5">
            <a:extLst>
              <a:ext uri="{FF2B5EF4-FFF2-40B4-BE49-F238E27FC236}">
                <a16:creationId xmlns:a16="http://schemas.microsoft.com/office/drawing/2014/main" id="{78B2FAB8-6487-AD01-E917-E3F851EBB6A4}"/>
              </a:ext>
            </a:extLst>
          </p:cNvPr>
          <p:cNvSpPr/>
          <p:nvPr/>
        </p:nvSpPr>
        <p:spPr>
          <a:xfrm>
            <a:off x="-210313" y="5078010"/>
            <a:ext cx="9564624" cy="936724"/>
          </a:xfrm>
          <a:prstGeom prst="rect">
            <a:avLst/>
          </a:prstGeom>
          <a:solidFill>
            <a:srgbClr val="11813C"/>
          </a:solidFill>
          <a:ln w="28575"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3200"/>
              <a:defRPr/>
            </a:pPr>
            <a:r>
              <a:rPr lang="en-US" sz="2800" b="1" kern="0" dirty="0">
                <a:solidFill>
                  <a:schemeClr val="bg1"/>
                </a:solidFill>
                <a:cs typeface="Poppins Medium"/>
                <a:sym typeface="Poppins Medium"/>
              </a:rPr>
              <a:t>Open-sourced and artifact-evaluated </a:t>
            </a:r>
          </a:p>
          <a:p>
            <a:pPr algn="ctr">
              <a:buClr>
                <a:srgbClr val="FFFFFF"/>
              </a:buClr>
              <a:buSzPts val="3200"/>
              <a:defRPr/>
            </a:pPr>
            <a:r>
              <a:rPr lang="en-US" sz="2800" b="1" kern="0" dirty="0">
                <a:solidFill>
                  <a:schemeClr val="bg1"/>
                </a:solidFill>
                <a:cs typeface="Poppins Medium"/>
                <a:sym typeface="Poppins Medium"/>
              </a:rPr>
              <a:t>with all three ACM badges</a:t>
            </a:r>
            <a:endParaRPr lang="en-US" sz="2800" b="1" kern="0" dirty="0">
              <a:solidFill>
                <a:schemeClr val="bg1"/>
              </a:solidFill>
              <a:cs typeface="Poppins Medium"/>
              <a:sym typeface="Arial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B27CEBF-8010-3D41-DF65-E52B1FD8DA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4770" y="250583"/>
            <a:ext cx="1196911" cy="119029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B2AEA25-EBB9-6DA5-B91F-2A8A5D0CB2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6652" y="250891"/>
            <a:ext cx="1196911" cy="119029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4D8B8CC-5C9F-9745-0992-DF587037E0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8534" y="250890"/>
            <a:ext cx="1196911" cy="119029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201E2BD-60BC-2817-9636-8BC62528BC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55" y="1709841"/>
            <a:ext cx="7711090" cy="3099054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Notched Right Arrow 17">
            <a:extLst>
              <a:ext uri="{FF2B5EF4-FFF2-40B4-BE49-F238E27FC236}">
                <a16:creationId xmlns:a16="http://schemas.microsoft.com/office/drawing/2014/main" id="{CA1C7E15-214A-CC5A-2D52-52A813E1847C}"/>
              </a:ext>
            </a:extLst>
          </p:cNvPr>
          <p:cNvSpPr/>
          <p:nvPr/>
        </p:nvSpPr>
        <p:spPr>
          <a:xfrm>
            <a:off x="4867708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Athena [under </a:t>
            </a:r>
            <a:r>
              <a:rPr lang="en-US" sz="800"/>
              <a:t>review]</a:t>
            </a:r>
            <a:endParaRPr lang="en-US" sz="800" dirty="0"/>
          </a:p>
        </p:txBody>
      </p:sp>
      <p:sp>
        <p:nvSpPr>
          <p:cNvPr id="19" name="Notched Right Arrow 18">
            <a:extLst>
              <a:ext uri="{FF2B5EF4-FFF2-40B4-BE49-F238E27FC236}">
                <a16:creationId xmlns:a16="http://schemas.microsoft.com/office/drawing/2014/main" id="{474EF08B-5818-DABD-764A-53AF6574AD67}"/>
              </a:ext>
            </a:extLst>
          </p:cNvPr>
          <p:cNvSpPr/>
          <p:nvPr/>
        </p:nvSpPr>
        <p:spPr>
          <a:xfrm>
            <a:off x="2109994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Pythia [</a:t>
            </a:r>
            <a:r>
              <a:rPr lang="en-US" sz="800"/>
              <a:t>MICRO’21]</a:t>
            </a:r>
            <a:endParaRPr lang="en-US" sz="800" dirty="0"/>
          </a:p>
        </p:txBody>
      </p:sp>
      <p:sp>
        <p:nvSpPr>
          <p:cNvPr id="20" name="Notched Right Arrow 19">
            <a:extLst>
              <a:ext uri="{FF2B5EF4-FFF2-40B4-BE49-F238E27FC236}">
                <a16:creationId xmlns:a16="http://schemas.microsoft.com/office/drawing/2014/main" id="{9355A8A5-74B3-A8A7-135A-F3984A17CB00}"/>
              </a:ext>
            </a:extLst>
          </p:cNvPr>
          <p:cNvSpPr/>
          <p:nvPr/>
        </p:nvSpPr>
        <p:spPr>
          <a:xfrm>
            <a:off x="3488851" y="6611706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6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/>
              <a:t>Hermes [</a:t>
            </a:r>
            <a:r>
              <a:rPr lang="en-US" sz="800" b="1"/>
              <a:t>MICRO’22]</a:t>
            </a:r>
            <a:endParaRPr lang="en-US" sz="800" b="1" dirty="0"/>
          </a:p>
        </p:txBody>
      </p:sp>
      <p:sp>
        <p:nvSpPr>
          <p:cNvPr id="21" name="Notched Right Arrow 20">
            <a:extLst>
              <a:ext uri="{FF2B5EF4-FFF2-40B4-BE49-F238E27FC236}">
                <a16:creationId xmlns:a16="http://schemas.microsoft.com/office/drawing/2014/main" id="{19493B53-09C9-DF36-6A0D-DB2583875053}"/>
              </a:ext>
            </a:extLst>
          </p:cNvPr>
          <p:cNvSpPr/>
          <p:nvPr/>
        </p:nvSpPr>
        <p:spPr>
          <a:xfrm>
            <a:off x="6246565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Constable [</a:t>
            </a:r>
            <a:r>
              <a:rPr lang="en-US" sz="800"/>
              <a:t>ISCA’24]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0517026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DFEE236-7352-D484-9600-B4CC425BE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31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C5D4A7F-F33B-4F4C-6357-0044FEF294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Results</a:t>
            </a:r>
          </a:p>
        </p:txBody>
      </p:sp>
      <p:graphicFrame>
        <p:nvGraphicFramePr>
          <p:cNvPr id="5" name="Content Placeholder 5">
            <a:extLst>
              <a:ext uri="{FF2B5EF4-FFF2-40B4-BE49-F238E27FC236}">
                <a16:creationId xmlns:a16="http://schemas.microsoft.com/office/drawing/2014/main" id="{90339A9E-42E2-8090-EB71-2F904DD3E99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6600385"/>
              </p:ext>
            </p:extLst>
          </p:nvPr>
        </p:nvGraphicFramePr>
        <p:xfrm>
          <a:off x="188913" y="866776"/>
          <a:ext cx="8797925" cy="40624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Google Shape;664;p5">
            <a:extLst>
              <a:ext uri="{FF2B5EF4-FFF2-40B4-BE49-F238E27FC236}">
                <a16:creationId xmlns:a16="http://schemas.microsoft.com/office/drawing/2014/main" id="{A7AA37C8-A103-5F5C-A5D2-074167613BDE}"/>
              </a:ext>
            </a:extLst>
          </p:cNvPr>
          <p:cNvSpPr/>
          <p:nvPr/>
        </p:nvSpPr>
        <p:spPr>
          <a:xfrm>
            <a:off x="-210312" y="5272088"/>
            <a:ext cx="9564624" cy="1192567"/>
          </a:xfrm>
          <a:prstGeom prst="rect">
            <a:avLst/>
          </a:prstGeom>
          <a:solidFill>
            <a:srgbClr val="E5F3DF"/>
          </a:solidFill>
          <a:ln w="28575">
            <a:solidFill>
              <a:srgbClr val="11813C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3200"/>
              <a:defRPr/>
            </a:pPr>
            <a:r>
              <a:rPr lang="en-US" sz="2800" b="1" kern="0" dirty="0">
                <a:cs typeface="Poppins Medium"/>
                <a:sym typeface="Poppins Medium"/>
              </a:rPr>
              <a:t>Provides performance gains </a:t>
            </a:r>
            <a:r>
              <a:rPr lang="en-US" sz="2800" b="1" kern="0" dirty="0">
                <a:solidFill>
                  <a:srgbClr val="11813C"/>
                </a:solidFill>
                <a:cs typeface="Poppins Medium"/>
                <a:sym typeface="Poppins Medium"/>
              </a:rPr>
              <a:t>by itself</a:t>
            </a:r>
          </a:p>
          <a:p>
            <a:pPr algn="ctr">
              <a:buClr>
                <a:srgbClr val="FFFFFF"/>
              </a:buClr>
              <a:buSzPts val="3200"/>
              <a:defRPr/>
            </a:pPr>
            <a:r>
              <a:rPr lang="en-US" sz="2800" b="1" kern="0" dirty="0">
                <a:cs typeface="Poppins Medium"/>
                <a:sym typeface="Poppins Medium"/>
              </a:rPr>
              <a:t>and when </a:t>
            </a:r>
            <a:r>
              <a:rPr lang="en-US" sz="2800" b="1" kern="0" dirty="0">
                <a:solidFill>
                  <a:srgbClr val="11813C"/>
                </a:solidFill>
                <a:cs typeface="Poppins Medium"/>
                <a:sym typeface="Poppins Medium"/>
              </a:rPr>
              <a:t>added on top of sophisticated prefetchers</a:t>
            </a:r>
            <a:endParaRPr lang="en-US" sz="2800" b="1" kern="0" dirty="0">
              <a:solidFill>
                <a:srgbClr val="11813C"/>
              </a:solidFill>
              <a:cs typeface="Poppins Medium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B62322-13C2-12E0-5ED2-0F8577C0F2CA}"/>
              </a:ext>
            </a:extLst>
          </p:cNvPr>
          <p:cNvSpPr txBox="1"/>
          <p:nvPr/>
        </p:nvSpPr>
        <p:spPr>
          <a:xfrm>
            <a:off x="5915025" y="1785938"/>
            <a:ext cx="11608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11813C"/>
                </a:solidFill>
              </a:rPr>
              <a:t>11.5%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EFCD4BE-38EA-9D18-FA6A-34B8C85B29BE}"/>
              </a:ext>
            </a:extLst>
          </p:cNvPr>
          <p:cNvCxnSpPr>
            <a:cxnSpLocks/>
          </p:cNvCxnSpPr>
          <p:nvPr/>
        </p:nvCxnSpPr>
        <p:spPr>
          <a:xfrm>
            <a:off x="6900863" y="2309158"/>
            <a:ext cx="1014412" cy="991255"/>
          </a:xfrm>
          <a:prstGeom prst="straightConnector1">
            <a:avLst/>
          </a:prstGeom>
          <a:ln w="38100">
            <a:solidFill>
              <a:srgbClr val="11813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F8722F7-2AF5-4833-7470-A250A2DB97D4}"/>
              </a:ext>
            </a:extLst>
          </p:cNvPr>
          <p:cNvCxnSpPr>
            <a:cxnSpLocks/>
          </p:cNvCxnSpPr>
          <p:nvPr/>
        </p:nvCxnSpPr>
        <p:spPr>
          <a:xfrm>
            <a:off x="8243888" y="2185988"/>
            <a:ext cx="0" cy="400050"/>
          </a:xfrm>
          <a:prstGeom prst="straightConnector1">
            <a:avLst/>
          </a:prstGeom>
          <a:ln w="38100">
            <a:solidFill>
              <a:srgbClr val="11813C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771FD03C-CCC5-C742-B30E-1293E12C0289}"/>
              </a:ext>
            </a:extLst>
          </p:cNvPr>
          <p:cNvSpPr txBox="1"/>
          <p:nvPr/>
        </p:nvSpPr>
        <p:spPr>
          <a:xfrm>
            <a:off x="7754811" y="1616697"/>
            <a:ext cx="9781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>
                <a:solidFill>
                  <a:srgbClr val="11813C"/>
                </a:solidFill>
              </a:rPr>
              <a:t>5.4%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9480B18-B609-0C99-0ECB-C7CFD691DDE2}"/>
              </a:ext>
            </a:extLst>
          </p:cNvPr>
          <p:cNvSpPr/>
          <p:nvPr/>
        </p:nvSpPr>
        <p:spPr>
          <a:xfrm>
            <a:off x="255498" y="5919296"/>
            <a:ext cx="8633003" cy="460992"/>
          </a:xfrm>
          <a:prstGeom prst="rect">
            <a:avLst/>
          </a:prstGeom>
          <a:solidFill>
            <a:srgbClr val="E5F4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Notched Right Arrow 15">
            <a:extLst>
              <a:ext uri="{FF2B5EF4-FFF2-40B4-BE49-F238E27FC236}">
                <a16:creationId xmlns:a16="http://schemas.microsoft.com/office/drawing/2014/main" id="{747889B4-65D8-A739-FE2A-3B6F26E3E687}"/>
              </a:ext>
            </a:extLst>
          </p:cNvPr>
          <p:cNvSpPr/>
          <p:nvPr/>
        </p:nvSpPr>
        <p:spPr>
          <a:xfrm>
            <a:off x="4867708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Athena [under </a:t>
            </a:r>
            <a:r>
              <a:rPr lang="en-US" sz="800"/>
              <a:t>review]</a:t>
            </a:r>
            <a:endParaRPr lang="en-US" sz="800" dirty="0"/>
          </a:p>
        </p:txBody>
      </p:sp>
      <p:sp>
        <p:nvSpPr>
          <p:cNvPr id="17" name="Notched Right Arrow 16">
            <a:extLst>
              <a:ext uri="{FF2B5EF4-FFF2-40B4-BE49-F238E27FC236}">
                <a16:creationId xmlns:a16="http://schemas.microsoft.com/office/drawing/2014/main" id="{CA97340E-43E2-D404-6726-FE2840A6E44C}"/>
              </a:ext>
            </a:extLst>
          </p:cNvPr>
          <p:cNvSpPr/>
          <p:nvPr/>
        </p:nvSpPr>
        <p:spPr>
          <a:xfrm>
            <a:off x="2109994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Pythia [</a:t>
            </a:r>
            <a:r>
              <a:rPr lang="en-US" sz="800"/>
              <a:t>MICRO’21]</a:t>
            </a:r>
            <a:endParaRPr lang="en-US" sz="800" dirty="0"/>
          </a:p>
        </p:txBody>
      </p:sp>
      <p:sp>
        <p:nvSpPr>
          <p:cNvPr id="18" name="Notched Right Arrow 17">
            <a:extLst>
              <a:ext uri="{FF2B5EF4-FFF2-40B4-BE49-F238E27FC236}">
                <a16:creationId xmlns:a16="http://schemas.microsoft.com/office/drawing/2014/main" id="{B50DCF00-298D-6D3E-5D7F-FE33C7E1E053}"/>
              </a:ext>
            </a:extLst>
          </p:cNvPr>
          <p:cNvSpPr/>
          <p:nvPr/>
        </p:nvSpPr>
        <p:spPr>
          <a:xfrm>
            <a:off x="3488851" y="6611706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6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/>
              <a:t>Hermes [</a:t>
            </a:r>
            <a:r>
              <a:rPr lang="en-US" sz="800" b="1"/>
              <a:t>MICRO’22]</a:t>
            </a:r>
            <a:endParaRPr lang="en-US" sz="800" b="1" dirty="0"/>
          </a:p>
        </p:txBody>
      </p:sp>
      <p:sp>
        <p:nvSpPr>
          <p:cNvPr id="19" name="Notched Right Arrow 18">
            <a:extLst>
              <a:ext uri="{FF2B5EF4-FFF2-40B4-BE49-F238E27FC236}">
                <a16:creationId xmlns:a16="http://schemas.microsoft.com/office/drawing/2014/main" id="{7AECA95E-11DA-8488-9D0B-1274EAF147F1}"/>
              </a:ext>
            </a:extLst>
          </p:cNvPr>
          <p:cNvSpPr/>
          <p:nvPr/>
        </p:nvSpPr>
        <p:spPr>
          <a:xfrm>
            <a:off x="6246565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Constable [</a:t>
            </a:r>
            <a:r>
              <a:rPr lang="en-US" sz="800"/>
              <a:t>ISCA’24]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663149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 uiExpand="1">
        <p:bldSub>
          <a:bldChart bld="series"/>
        </p:bldSub>
      </p:bldGraphic>
      <p:bldP spid="6" grpId="1" animBg="1"/>
      <p:bldP spid="7" grpId="0"/>
      <p:bldP spid="7" grpId="1"/>
      <p:bldP spid="14" grpId="2"/>
      <p:bldP spid="15" grpId="0" animBg="1"/>
      <p:bldP spid="15" grpId="1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18A0513-A3F6-5F78-7310-171DFE0E1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32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B73B488-7C66-D5C4-1B3D-640C60B5B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Results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92210B3B-827E-0D68-C23E-65D0D9AF0EBF}"/>
              </a:ext>
            </a:extLst>
          </p:cNvPr>
          <p:cNvSpPr/>
          <p:nvPr/>
        </p:nvSpPr>
        <p:spPr>
          <a:xfrm>
            <a:off x="1379394" y="1382398"/>
            <a:ext cx="7585973" cy="1548775"/>
          </a:xfrm>
          <a:prstGeom prst="roundRect">
            <a:avLst>
              <a:gd name="adj" fmla="val 10056"/>
            </a:avLst>
          </a:prstGeom>
          <a:solidFill>
            <a:srgbClr val="F8F5E3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rgbClr val="C04F15"/>
                </a:solidFill>
              </a:rPr>
              <a:t>High-accuracy and high-coverage</a:t>
            </a:r>
          </a:p>
          <a:p>
            <a:endParaRPr lang="en-US" sz="800" b="1" dirty="0">
              <a:solidFill>
                <a:srgbClr val="C04F15"/>
              </a:solidFill>
            </a:endParaRPr>
          </a:p>
          <a:p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Off-chip prediction with 77% accuracy &amp; 74% coverage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6D6A884B-6384-3C70-C524-4A8B8314B87F}"/>
              </a:ext>
            </a:extLst>
          </p:cNvPr>
          <p:cNvSpPr/>
          <p:nvPr/>
        </p:nvSpPr>
        <p:spPr>
          <a:xfrm>
            <a:off x="1401645" y="3447407"/>
            <a:ext cx="7585973" cy="2428990"/>
          </a:xfrm>
          <a:prstGeom prst="roundRect">
            <a:avLst>
              <a:gd name="adj" fmla="val 7813"/>
            </a:avLst>
          </a:prstGeom>
          <a:solidFill>
            <a:srgbClr val="F1EEFD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rgbClr val="7030A0"/>
                </a:solidFill>
              </a:rPr>
              <a:t>Low storage and </a:t>
            </a:r>
          </a:p>
          <a:p>
            <a:r>
              <a:rPr lang="en-US" sz="3600" b="1" dirty="0">
                <a:solidFill>
                  <a:srgbClr val="7030A0"/>
                </a:solidFill>
              </a:rPr>
              <a:t>low power overhead</a:t>
            </a:r>
          </a:p>
          <a:p>
            <a:endParaRPr lang="en-US" sz="800" b="1" dirty="0">
              <a:solidFill>
                <a:srgbClr val="7030A0"/>
              </a:solidFill>
            </a:endParaRPr>
          </a:p>
          <a:p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Only 4 KB storage per core </a:t>
            </a:r>
          </a:p>
          <a:p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1.5% increase in power over Pythia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E4F7DFDA-AE7F-3BB4-6F27-0AEEE9DC77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0249" t="8016" r="9992" b="27870"/>
          <a:stretch>
            <a:fillRect/>
          </a:stretch>
        </p:blipFill>
        <p:spPr>
          <a:xfrm>
            <a:off x="268156" y="1703501"/>
            <a:ext cx="962814" cy="959718"/>
          </a:xfrm>
          <a:prstGeom prst="rect">
            <a:avLst/>
          </a:prstGeom>
        </p:spPr>
      </p:pic>
      <p:pic>
        <p:nvPicPr>
          <p:cNvPr id="23" name="Content Placeholder 5">
            <a:extLst>
              <a:ext uri="{FF2B5EF4-FFF2-40B4-BE49-F238E27FC236}">
                <a16:creationId xmlns:a16="http://schemas.microsoft.com/office/drawing/2014/main" id="{F958E2BF-8583-6CB7-241F-299D2227D5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9782" t="16623" r="9760" b="27479"/>
          <a:stretch>
            <a:fillRect/>
          </a:stretch>
        </p:blipFill>
        <p:spPr>
          <a:xfrm>
            <a:off x="163797" y="4194781"/>
            <a:ext cx="1121508" cy="959718"/>
          </a:xfrm>
          <a:prstGeom prst="rect">
            <a:avLst/>
          </a:prstGeom>
        </p:spPr>
      </p:pic>
      <p:sp>
        <p:nvSpPr>
          <p:cNvPr id="6" name="Notched Right Arrow 5">
            <a:extLst>
              <a:ext uri="{FF2B5EF4-FFF2-40B4-BE49-F238E27FC236}">
                <a16:creationId xmlns:a16="http://schemas.microsoft.com/office/drawing/2014/main" id="{088203F1-02BD-D0B9-99DC-8027EB4721A8}"/>
              </a:ext>
            </a:extLst>
          </p:cNvPr>
          <p:cNvSpPr/>
          <p:nvPr/>
        </p:nvSpPr>
        <p:spPr>
          <a:xfrm>
            <a:off x="4867708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Athena [under </a:t>
            </a:r>
            <a:r>
              <a:rPr lang="en-US" sz="800"/>
              <a:t>review]</a:t>
            </a:r>
            <a:endParaRPr lang="en-US" sz="800" dirty="0"/>
          </a:p>
        </p:txBody>
      </p:sp>
      <p:sp>
        <p:nvSpPr>
          <p:cNvPr id="8" name="Notched Right Arrow 7">
            <a:extLst>
              <a:ext uri="{FF2B5EF4-FFF2-40B4-BE49-F238E27FC236}">
                <a16:creationId xmlns:a16="http://schemas.microsoft.com/office/drawing/2014/main" id="{2B3F3D65-B12A-102B-7657-EBD85B95C08E}"/>
              </a:ext>
            </a:extLst>
          </p:cNvPr>
          <p:cNvSpPr/>
          <p:nvPr/>
        </p:nvSpPr>
        <p:spPr>
          <a:xfrm>
            <a:off x="2109994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Pythia [</a:t>
            </a:r>
            <a:r>
              <a:rPr lang="en-US" sz="800"/>
              <a:t>MICRO’21]</a:t>
            </a:r>
            <a:endParaRPr lang="en-US" sz="800" dirty="0"/>
          </a:p>
        </p:txBody>
      </p:sp>
      <p:sp>
        <p:nvSpPr>
          <p:cNvPr id="9" name="Notched Right Arrow 8">
            <a:extLst>
              <a:ext uri="{FF2B5EF4-FFF2-40B4-BE49-F238E27FC236}">
                <a16:creationId xmlns:a16="http://schemas.microsoft.com/office/drawing/2014/main" id="{D926830E-131F-351F-3413-C9D67A157789}"/>
              </a:ext>
            </a:extLst>
          </p:cNvPr>
          <p:cNvSpPr/>
          <p:nvPr/>
        </p:nvSpPr>
        <p:spPr>
          <a:xfrm>
            <a:off x="3488851" y="6611706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6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/>
              <a:t>Hermes [</a:t>
            </a:r>
            <a:r>
              <a:rPr lang="en-US" sz="800" b="1"/>
              <a:t>MICRO’22]</a:t>
            </a:r>
            <a:endParaRPr lang="en-US" sz="800" b="1" dirty="0"/>
          </a:p>
        </p:txBody>
      </p:sp>
      <p:sp>
        <p:nvSpPr>
          <p:cNvPr id="11" name="Notched Right Arrow 10">
            <a:extLst>
              <a:ext uri="{FF2B5EF4-FFF2-40B4-BE49-F238E27FC236}">
                <a16:creationId xmlns:a16="http://schemas.microsoft.com/office/drawing/2014/main" id="{0CFCDD5A-9315-9A5C-2474-F4A94DA37311}"/>
              </a:ext>
            </a:extLst>
          </p:cNvPr>
          <p:cNvSpPr/>
          <p:nvPr/>
        </p:nvSpPr>
        <p:spPr>
          <a:xfrm>
            <a:off x="6246565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Constable [</a:t>
            </a:r>
            <a:r>
              <a:rPr lang="en-US" sz="800"/>
              <a:t>ISCA’24]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4287028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521C6F2F-769A-A1E2-1371-336951710F03}"/>
              </a:ext>
            </a:extLst>
          </p:cNvPr>
          <p:cNvSpPr/>
          <p:nvPr/>
        </p:nvSpPr>
        <p:spPr>
          <a:xfrm>
            <a:off x="219407" y="3734260"/>
            <a:ext cx="4163938" cy="770467"/>
          </a:xfrm>
          <a:prstGeom prst="roundRect">
            <a:avLst>
              <a:gd name="adj" fmla="val 0"/>
            </a:avLst>
          </a:prstGeom>
          <a:solidFill>
            <a:srgbClr val="FFEBD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C04F14"/>
                </a:solidFill>
              </a:rPr>
              <a:t>Predicts address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algn="ctr"/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of future memory requests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C015E9A-22B2-FE29-7F75-B44A82833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33</a:t>
            </a:fld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C57D6F75-D687-4BB1-B07B-86410ACA0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557" y="95697"/>
            <a:ext cx="8798061" cy="1141350"/>
          </a:xfrm>
        </p:spPr>
        <p:txBody>
          <a:bodyPr>
            <a:noAutofit/>
          </a:bodyPr>
          <a:lstStyle/>
          <a:p>
            <a:pPr algn="ctr"/>
            <a:r>
              <a:rPr lang="en-US" dirty="0"/>
              <a:t>One Problem: </a:t>
            </a:r>
            <a:br>
              <a:rPr lang="en-US" dirty="0"/>
            </a:br>
            <a:r>
              <a:rPr lang="en-US" dirty="0"/>
              <a:t>Two Fundamentally-Different Approaches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1289E72-9E8A-70C1-11A0-E17C03E9A1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383" y="1884209"/>
            <a:ext cx="3984474" cy="11413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676DC1E-D9BB-5291-EBC7-A79078FFC7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3736" y="1884209"/>
            <a:ext cx="3717780" cy="1141350"/>
          </a:xfrm>
          <a:prstGeom prst="rect">
            <a:avLst/>
          </a:prstGeom>
        </p:spPr>
      </p:pic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42D647F3-19FC-2234-F093-759C42FF8CC2}"/>
              </a:ext>
            </a:extLst>
          </p:cNvPr>
          <p:cNvSpPr/>
          <p:nvPr/>
        </p:nvSpPr>
        <p:spPr>
          <a:xfrm>
            <a:off x="831327" y="3408110"/>
            <a:ext cx="2940097" cy="424332"/>
          </a:xfrm>
          <a:prstGeom prst="roundRect">
            <a:avLst/>
          </a:prstGeom>
          <a:solidFill>
            <a:srgbClr val="C8592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Data prefetcher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ADED556B-687F-7C92-F284-6882DC7CD6C8}"/>
              </a:ext>
            </a:extLst>
          </p:cNvPr>
          <p:cNvSpPr/>
          <p:nvPr/>
        </p:nvSpPr>
        <p:spPr>
          <a:xfrm>
            <a:off x="4760656" y="3734261"/>
            <a:ext cx="4163938" cy="770467"/>
          </a:xfrm>
          <a:prstGeom prst="roundRect">
            <a:avLst>
              <a:gd name="adj" fmla="val 0"/>
            </a:avLst>
          </a:prstGeom>
          <a:solidFill>
            <a:srgbClr val="E6F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1658FF"/>
                </a:solidFill>
              </a:rPr>
              <a:t>Predicts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whether or not a given memory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b="1" dirty="0">
                <a:solidFill>
                  <a:srgbClr val="1658FF"/>
                </a:solidFill>
              </a:rPr>
              <a:t>request would go off-chip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F9F95360-285F-F90C-612F-6895284F511F}"/>
              </a:ext>
            </a:extLst>
          </p:cNvPr>
          <p:cNvSpPr/>
          <p:nvPr/>
        </p:nvSpPr>
        <p:spPr>
          <a:xfrm>
            <a:off x="5372576" y="3408110"/>
            <a:ext cx="2940097" cy="424332"/>
          </a:xfrm>
          <a:prstGeom prst="roundRect">
            <a:avLst/>
          </a:prstGeom>
          <a:solidFill>
            <a:srgbClr val="214B8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Off-chip predictor</a:t>
            </a:r>
          </a:p>
        </p:txBody>
      </p:sp>
      <p:sp>
        <p:nvSpPr>
          <p:cNvPr id="16" name="Google Shape;664;p5">
            <a:extLst>
              <a:ext uri="{FF2B5EF4-FFF2-40B4-BE49-F238E27FC236}">
                <a16:creationId xmlns:a16="http://schemas.microsoft.com/office/drawing/2014/main" id="{312F3BCB-38AA-08EC-E767-AB312C145213}"/>
              </a:ext>
            </a:extLst>
          </p:cNvPr>
          <p:cNvSpPr/>
          <p:nvPr/>
        </p:nvSpPr>
        <p:spPr>
          <a:xfrm>
            <a:off x="-219456" y="5213428"/>
            <a:ext cx="9582912" cy="958286"/>
          </a:xfrm>
          <a:prstGeom prst="rect">
            <a:avLst/>
          </a:prstGeom>
          <a:solidFill>
            <a:srgbClr val="FFE699"/>
          </a:solidFill>
          <a:ln w="28575">
            <a:solidFill>
              <a:schemeClr val="tx2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3200"/>
              <a:defRPr/>
            </a:pPr>
            <a:r>
              <a:rPr lang="en-US" sz="3200" b="1" kern="0" dirty="0">
                <a:solidFill>
                  <a:schemeClr val="tx2"/>
                </a:solidFill>
                <a:cs typeface="Poppins Medium"/>
                <a:sym typeface="Poppins Medium"/>
              </a:rPr>
              <a:t>How do they behave </a:t>
            </a:r>
            <a:r>
              <a:rPr lang="en-US" sz="3200" b="1" kern="0" dirty="0">
                <a:solidFill>
                  <a:srgbClr val="C00000"/>
                </a:solidFill>
                <a:cs typeface="Poppins Medium"/>
                <a:sym typeface="Poppins Medium"/>
              </a:rPr>
              <a:t>together</a:t>
            </a:r>
            <a:r>
              <a:rPr lang="en-US" sz="3200" b="1" kern="0" dirty="0">
                <a:solidFill>
                  <a:schemeClr val="tx2"/>
                </a:solidFill>
                <a:cs typeface="Poppins Medium"/>
                <a:sym typeface="Poppins Medium"/>
              </a:rPr>
              <a:t>?</a:t>
            </a:r>
            <a:endParaRPr lang="en-US" sz="3200" b="1" kern="0" dirty="0">
              <a:solidFill>
                <a:schemeClr val="tx2"/>
              </a:solidFill>
              <a:cs typeface="Poppins Medium"/>
              <a:sym typeface="Arial"/>
            </a:endParaRPr>
          </a:p>
        </p:txBody>
      </p:sp>
      <p:sp>
        <p:nvSpPr>
          <p:cNvPr id="2" name="Notched Right Arrow 1">
            <a:extLst>
              <a:ext uri="{FF2B5EF4-FFF2-40B4-BE49-F238E27FC236}">
                <a16:creationId xmlns:a16="http://schemas.microsoft.com/office/drawing/2014/main" id="{8ECB21B4-2EA0-091E-9AC5-713B29B9B7E9}"/>
              </a:ext>
            </a:extLst>
          </p:cNvPr>
          <p:cNvSpPr/>
          <p:nvPr/>
        </p:nvSpPr>
        <p:spPr>
          <a:xfrm>
            <a:off x="4867708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Athena [under </a:t>
            </a:r>
            <a:r>
              <a:rPr lang="en-US" sz="800"/>
              <a:t>review]</a:t>
            </a:r>
            <a:endParaRPr lang="en-US" sz="800" dirty="0"/>
          </a:p>
        </p:txBody>
      </p:sp>
      <p:sp>
        <p:nvSpPr>
          <p:cNvPr id="4" name="Notched Right Arrow 3">
            <a:extLst>
              <a:ext uri="{FF2B5EF4-FFF2-40B4-BE49-F238E27FC236}">
                <a16:creationId xmlns:a16="http://schemas.microsoft.com/office/drawing/2014/main" id="{5939478F-D6EF-F3C2-C8BA-398F728754A2}"/>
              </a:ext>
            </a:extLst>
          </p:cNvPr>
          <p:cNvSpPr/>
          <p:nvPr/>
        </p:nvSpPr>
        <p:spPr>
          <a:xfrm>
            <a:off x="2109994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Pythia [</a:t>
            </a:r>
            <a:r>
              <a:rPr lang="en-US" sz="800"/>
              <a:t>MICRO’21]</a:t>
            </a:r>
            <a:endParaRPr lang="en-US" sz="800" dirty="0"/>
          </a:p>
        </p:txBody>
      </p:sp>
      <p:sp>
        <p:nvSpPr>
          <p:cNvPr id="5" name="Notched Right Arrow 4">
            <a:extLst>
              <a:ext uri="{FF2B5EF4-FFF2-40B4-BE49-F238E27FC236}">
                <a16:creationId xmlns:a16="http://schemas.microsoft.com/office/drawing/2014/main" id="{1BCB6DF9-311A-C4FC-714C-D67DAA269EBE}"/>
              </a:ext>
            </a:extLst>
          </p:cNvPr>
          <p:cNvSpPr/>
          <p:nvPr/>
        </p:nvSpPr>
        <p:spPr>
          <a:xfrm>
            <a:off x="3488851" y="6611706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6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/>
              <a:t>Hermes [</a:t>
            </a:r>
            <a:r>
              <a:rPr lang="en-US" sz="800" b="1"/>
              <a:t>MICRO’22]</a:t>
            </a:r>
            <a:endParaRPr lang="en-US" sz="800" b="1" dirty="0"/>
          </a:p>
        </p:txBody>
      </p:sp>
      <p:sp>
        <p:nvSpPr>
          <p:cNvPr id="6" name="Notched Right Arrow 5">
            <a:extLst>
              <a:ext uri="{FF2B5EF4-FFF2-40B4-BE49-F238E27FC236}">
                <a16:creationId xmlns:a16="http://schemas.microsoft.com/office/drawing/2014/main" id="{3FBF8985-2B5D-F9E4-51A3-6745472AAABC}"/>
              </a:ext>
            </a:extLst>
          </p:cNvPr>
          <p:cNvSpPr/>
          <p:nvPr/>
        </p:nvSpPr>
        <p:spPr>
          <a:xfrm>
            <a:off x="6246565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Constable [</a:t>
            </a:r>
            <a:r>
              <a:rPr lang="en-US" sz="800"/>
              <a:t>ISCA’24]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980954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1" grpId="0" animBg="1"/>
      <p:bldP spid="15" grpId="0" animBg="1"/>
      <p:bldP spid="12" grpId="0" animBg="1"/>
      <p:bldP spid="1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777019-D416-A560-E496-BAE1C2C048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8D51D5B-FBC6-D7E2-5912-9360759DE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34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A19B1DB-1FB5-4959-1EA9-214F4A0F4B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Contributions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CC8F5391-8DA0-CBD2-CEC6-3AD1FC80F984}"/>
              </a:ext>
            </a:extLst>
          </p:cNvPr>
          <p:cNvGraphicFramePr/>
          <p:nvPr/>
        </p:nvGraphicFramePr>
        <p:xfrm>
          <a:off x="1524000" y="990997"/>
          <a:ext cx="6096000" cy="1127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E3198FD-F6E8-CA10-A468-FFBEF4059C5E}"/>
              </a:ext>
            </a:extLst>
          </p:cNvPr>
          <p:cNvCxnSpPr>
            <a:cxnSpLocks/>
          </p:cNvCxnSpPr>
          <p:nvPr/>
        </p:nvCxnSpPr>
        <p:spPr>
          <a:xfrm>
            <a:off x="5994400" y="1905000"/>
            <a:ext cx="652584" cy="738805"/>
          </a:xfrm>
          <a:prstGeom prst="line">
            <a:avLst/>
          </a:prstGeom>
          <a:noFill/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FAFDED5-9D3C-F39D-7910-43F3C8B23137}"/>
              </a:ext>
            </a:extLst>
          </p:cNvPr>
          <p:cNvCxnSpPr>
            <a:cxnSpLocks/>
          </p:cNvCxnSpPr>
          <p:nvPr/>
        </p:nvCxnSpPr>
        <p:spPr>
          <a:xfrm>
            <a:off x="4876800" y="1932694"/>
            <a:ext cx="1770184" cy="4232664"/>
          </a:xfrm>
          <a:prstGeom prst="line">
            <a:avLst/>
          </a:prstGeom>
          <a:noFill/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8CA8995C-8E01-B88B-7444-D079D2BD319A}"/>
              </a:ext>
            </a:extLst>
          </p:cNvPr>
          <p:cNvCxnSpPr>
            <a:cxnSpLocks/>
          </p:cNvCxnSpPr>
          <p:nvPr/>
        </p:nvCxnSpPr>
        <p:spPr>
          <a:xfrm flipH="1">
            <a:off x="3265104" y="1946190"/>
            <a:ext cx="1020445" cy="690327"/>
          </a:xfrm>
          <a:prstGeom prst="line">
            <a:avLst/>
          </a:prstGeom>
          <a:noFill/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2C15E0E7-8DF5-F62F-0181-F9EB9F881B5F}"/>
              </a:ext>
            </a:extLst>
          </p:cNvPr>
          <p:cNvCxnSpPr>
            <a:cxnSpLocks/>
          </p:cNvCxnSpPr>
          <p:nvPr/>
        </p:nvCxnSpPr>
        <p:spPr>
          <a:xfrm flipH="1">
            <a:off x="241163" y="1905000"/>
            <a:ext cx="2967621" cy="706452"/>
          </a:xfrm>
          <a:prstGeom prst="line">
            <a:avLst/>
          </a:prstGeom>
          <a:noFill/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65" name="Rounded Rectangle 64">
            <a:extLst>
              <a:ext uri="{FF2B5EF4-FFF2-40B4-BE49-F238E27FC236}">
                <a16:creationId xmlns:a16="http://schemas.microsoft.com/office/drawing/2014/main" id="{43B42E29-A6E8-B571-DA27-2A5A6B487F80}"/>
              </a:ext>
            </a:extLst>
          </p:cNvPr>
          <p:cNvSpPr/>
          <p:nvPr/>
        </p:nvSpPr>
        <p:spPr>
          <a:xfrm>
            <a:off x="213003" y="2640271"/>
            <a:ext cx="3052101" cy="1554012"/>
          </a:xfrm>
          <a:prstGeom prst="roundRect">
            <a:avLst>
              <a:gd name="adj" fmla="val 3059"/>
            </a:avLst>
          </a:prstGeom>
          <a:noFill/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6" name="Rounded Rectangle 65">
            <a:extLst>
              <a:ext uri="{FF2B5EF4-FFF2-40B4-BE49-F238E27FC236}">
                <a16:creationId xmlns:a16="http://schemas.microsoft.com/office/drawing/2014/main" id="{9B9A47EC-1565-AC9E-823D-4BE6C5DF882D}"/>
              </a:ext>
            </a:extLst>
          </p:cNvPr>
          <p:cNvSpPr/>
          <p:nvPr/>
        </p:nvSpPr>
        <p:spPr>
          <a:xfrm>
            <a:off x="6646984" y="2643805"/>
            <a:ext cx="2399249" cy="3616317"/>
          </a:xfrm>
          <a:prstGeom prst="roundRect">
            <a:avLst>
              <a:gd name="adj" fmla="val 3059"/>
            </a:avLst>
          </a:prstGeom>
          <a:noFill/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8" name="Bent Up Arrow 7">
            <a:extLst>
              <a:ext uri="{FF2B5EF4-FFF2-40B4-BE49-F238E27FC236}">
                <a16:creationId xmlns:a16="http://schemas.microsoft.com/office/drawing/2014/main" id="{179340EE-58F8-14B9-2F31-3872C331456C}"/>
              </a:ext>
            </a:extLst>
          </p:cNvPr>
          <p:cNvSpPr/>
          <p:nvPr/>
        </p:nvSpPr>
        <p:spPr>
          <a:xfrm rot="16200000" flipV="1">
            <a:off x="6499669" y="4280297"/>
            <a:ext cx="1199886" cy="506670"/>
          </a:xfrm>
          <a:prstGeom prst="bentUpArrow">
            <a:avLst>
              <a:gd name="adj1" fmla="val 9792"/>
              <a:gd name="adj2" fmla="val 12874"/>
              <a:gd name="adj3" fmla="val 14727"/>
            </a:avLst>
          </a:prstGeom>
          <a:solidFill>
            <a:srgbClr val="7A62E7">
              <a:alpha val="7843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Bent Up Arrow 8">
            <a:extLst>
              <a:ext uri="{FF2B5EF4-FFF2-40B4-BE49-F238E27FC236}">
                <a16:creationId xmlns:a16="http://schemas.microsoft.com/office/drawing/2014/main" id="{ACAE4292-DDC4-8BA1-C755-202816E04AFE}"/>
              </a:ext>
            </a:extLst>
          </p:cNvPr>
          <p:cNvSpPr/>
          <p:nvPr/>
        </p:nvSpPr>
        <p:spPr>
          <a:xfrm rot="10800000">
            <a:off x="7032991" y="2611452"/>
            <a:ext cx="283836" cy="2522123"/>
          </a:xfrm>
          <a:prstGeom prst="bentUpArrow">
            <a:avLst>
              <a:gd name="adj1" fmla="val 22212"/>
              <a:gd name="adj2" fmla="val 17019"/>
              <a:gd name="adj3" fmla="val 18857"/>
            </a:avLst>
          </a:prstGeom>
          <a:solidFill>
            <a:srgbClr val="F59312">
              <a:alpha val="7843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Up Arrow 9">
            <a:extLst>
              <a:ext uri="{FF2B5EF4-FFF2-40B4-BE49-F238E27FC236}">
                <a16:creationId xmlns:a16="http://schemas.microsoft.com/office/drawing/2014/main" id="{48D67CDB-8D08-0F7C-2210-D1248E2DB081}"/>
              </a:ext>
            </a:extLst>
          </p:cNvPr>
          <p:cNvSpPr/>
          <p:nvPr/>
        </p:nvSpPr>
        <p:spPr>
          <a:xfrm>
            <a:off x="5005754" y="3590624"/>
            <a:ext cx="199292" cy="229302"/>
          </a:xfrm>
          <a:prstGeom prst="upArrow">
            <a:avLst/>
          </a:prstGeom>
          <a:solidFill>
            <a:srgbClr val="E2247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Up Arrow 10">
            <a:extLst>
              <a:ext uri="{FF2B5EF4-FFF2-40B4-BE49-F238E27FC236}">
                <a16:creationId xmlns:a16="http://schemas.microsoft.com/office/drawing/2014/main" id="{8F1086EE-DAC3-20AE-E394-8C62680E3D5D}"/>
              </a:ext>
            </a:extLst>
          </p:cNvPr>
          <p:cNvSpPr/>
          <p:nvPr/>
        </p:nvSpPr>
        <p:spPr>
          <a:xfrm rot="10800000">
            <a:off x="5005753" y="4748103"/>
            <a:ext cx="199291" cy="229302"/>
          </a:xfrm>
          <a:prstGeom prst="upArrow">
            <a:avLst/>
          </a:prstGeom>
          <a:solidFill>
            <a:srgbClr val="E2247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Bent Arrow 11">
            <a:extLst>
              <a:ext uri="{FF2B5EF4-FFF2-40B4-BE49-F238E27FC236}">
                <a16:creationId xmlns:a16="http://schemas.microsoft.com/office/drawing/2014/main" id="{1F21744A-73E7-1FAC-B95E-96FC868333B5}"/>
              </a:ext>
            </a:extLst>
          </p:cNvPr>
          <p:cNvSpPr/>
          <p:nvPr/>
        </p:nvSpPr>
        <p:spPr>
          <a:xfrm flipV="1">
            <a:off x="52008" y="3472692"/>
            <a:ext cx="3359408" cy="937932"/>
          </a:xfrm>
          <a:prstGeom prst="bentArrow">
            <a:avLst>
              <a:gd name="adj1" fmla="val 8699"/>
              <a:gd name="adj2" fmla="val 9634"/>
              <a:gd name="adj3" fmla="val 14798"/>
              <a:gd name="adj4" fmla="val 37288"/>
            </a:avLst>
          </a:prstGeom>
          <a:solidFill>
            <a:srgbClr val="11813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AA1EB564-BD66-0BF7-935B-2BC06921C2F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761210" y="2457340"/>
            <a:ext cx="2195212" cy="370801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3C1B02F2-5BEA-D4E0-C6B0-DAC082011678}"/>
              </a:ext>
            </a:extLst>
          </p:cNvPr>
          <p:cNvSpPr/>
          <p:nvPr/>
        </p:nvSpPr>
        <p:spPr>
          <a:xfrm>
            <a:off x="243560" y="1905000"/>
            <a:ext cx="4044703" cy="731517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otched Right Arrow 1">
            <a:extLst>
              <a:ext uri="{FF2B5EF4-FFF2-40B4-BE49-F238E27FC236}">
                <a16:creationId xmlns:a16="http://schemas.microsoft.com/office/drawing/2014/main" id="{00C79101-0039-A681-63E5-82465A859D7B}"/>
              </a:ext>
            </a:extLst>
          </p:cNvPr>
          <p:cNvSpPr/>
          <p:nvPr/>
        </p:nvSpPr>
        <p:spPr>
          <a:xfrm>
            <a:off x="4867708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6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/>
              <a:t>Athena [</a:t>
            </a:r>
            <a:r>
              <a:rPr lang="en-US" sz="800" b="1"/>
              <a:t>under review]</a:t>
            </a:r>
            <a:endParaRPr lang="en-US" sz="800" b="1" dirty="0"/>
          </a:p>
        </p:txBody>
      </p:sp>
      <p:sp>
        <p:nvSpPr>
          <p:cNvPr id="15" name="Notched Right Arrow 14">
            <a:extLst>
              <a:ext uri="{FF2B5EF4-FFF2-40B4-BE49-F238E27FC236}">
                <a16:creationId xmlns:a16="http://schemas.microsoft.com/office/drawing/2014/main" id="{50905D76-0BD6-0E5B-06A5-7FE3B65854C4}"/>
              </a:ext>
            </a:extLst>
          </p:cNvPr>
          <p:cNvSpPr/>
          <p:nvPr/>
        </p:nvSpPr>
        <p:spPr>
          <a:xfrm>
            <a:off x="2109994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/>
              <a:t>Pythia [MICRO’21]</a:t>
            </a:r>
            <a:endParaRPr lang="en-US" sz="800" dirty="0"/>
          </a:p>
        </p:txBody>
      </p:sp>
      <p:sp>
        <p:nvSpPr>
          <p:cNvPr id="29" name="Notched Right Arrow 28">
            <a:extLst>
              <a:ext uri="{FF2B5EF4-FFF2-40B4-BE49-F238E27FC236}">
                <a16:creationId xmlns:a16="http://schemas.microsoft.com/office/drawing/2014/main" id="{2CC9474C-C2C0-7CB2-D5D9-0F14EC6A093D}"/>
              </a:ext>
            </a:extLst>
          </p:cNvPr>
          <p:cNvSpPr/>
          <p:nvPr/>
        </p:nvSpPr>
        <p:spPr>
          <a:xfrm>
            <a:off x="3488851" y="6611706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/>
              <a:t>Hermes [MICRO’22]</a:t>
            </a:r>
            <a:endParaRPr lang="en-US" sz="800" dirty="0"/>
          </a:p>
        </p:txBody>
      </p:sp>
      <p:sp>
        <p:nvSpPr>
          <p:cNvPr id="30" name="Notched Right Arrow 29">
            <a:extLst>
              <a:ext uri="{FF2B5EF4-FFF2-40B4-BE49-F238E27FC236}">
                <a16:creationId xmlns:a16="http://schemas.microsoft.com/office/drawing/2014/main" id="{BEEE6F2E-1C7F-7A29-5755-BCB63528D801}"/>
              </a:ext>
            </a:extLst>
          </p:cNvPr>
          <p:cNvSpPr/>
          <p:nvPr/>
        </p:nvSpPr>
        <p:spPr>
          <a:xfrm>
            <a:off x="6246565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Constable [</a:t>
            </a:r>
            <a:r>
              <a:rPr lang="en-US" sz="800"/>
              <a:t>ISCA’24]</a:t>
            </a:r>
            <a:endParaRPr lang="en-US" sz="800" dirty="0"/>
          </a:p>
        </p:txBody>
      </p:sp>
      <p:pic>
        <p:nvPicPr>
          <p:cNvPr id="31" name="Graphic 30">
            <a:extLst>
              <a:ext uri="{FF2B5EF4-FFF2-40B4-BE49-F238E27FC236}">
                <a16:creationId xmlns:a16="http://schemas.microsoft.com/office/drawing/2014/main" id="{328B5EFA-A468-E95A-9A3B-172D5CB1F6B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9150" y="2737105"/>
            <a:ext cx="3159709" cy="1409811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13A5C474-1BC0-FC97-C16D-052D04B4EEF1}"/>
              </a:ext>
            </a:extLst>
          </p:cNvPr>
          <p:cNvSpPr txBox="1"/>
          <p:nvPr/>
        </p:nvSpPr>
        <p:spPr>
          <a:xfrm>
            <a:off x="4234506" y="2636517"/>
            <a:ext cx="2238370" cy="89255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r"/>
            <a:r>
              <a:rPr lang="en-US" sz="2400" b="1" dirty="0">
                <a:solidFill>
                  <a:srgbClr val="F98609"/>
                </a:solidFill>
              </a:rPr>
              <a:t>Hermes</a:t>
            </a:r>
            <a:r>
              <a:rPr lang="en-US" dirty="0"/>
              <a:t> </a:t>
            </a:r>
            <a:r>
              <a:rPr lang="en-US" sz="2000" b="1" baseline="30000" dirty="0"/>
              <a:t>[MICRO’22]</a:t>
            </a:r>
          </a:p>
          <a:p>
            <a:pPr algn="r"/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Off-chip prediction (OCP)</a:t>
            </a:r>
          </a:p>
          <a:p>
            <a:pPr algn="r"/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using </a:t>
            </a:r>
            <a:r>
              <a:rPr lang="en-US" sz="1400" dirty="0">
                <a:solidFill>
                  <a:srgbClr val="F59312"/>
                </a:solidFill>
              </a:rPr>
              <a:t>perceptron learning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C2BBE69-3ADE-2466-7C30-522CC9A94E17}"/>
              </a:ext>
            </a:extLst>
          </p:cNvPr>
          <p:cNvSpPr txBox="1"/>
          <p:nvPr/>
        </p:nvSpPr>
        <p:spPr>
          <a:xfrm>
            <a:off x="3966036" y="3819926"/>
            <a:ext cx="2506840" cy="89255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r"/>
            <a:r>
              <a:rPr lang="en-US" sz="2400" b="1" dirty="0">
                <a:solidFill>
                  <a:srgbClr val="E2247C"/>
                </a:solidFill>
              </a:rPr>
              <a:t>Athena</a:t>
            </a:r>
            <a:r>
              <a:rPr lang="en-US" dirty="0"/>
              <a:t> </a:t>
            </a:r>
            <a:r>
              <a:rPr lang="en-US" sz="2000" b="1" baseline="30000" dirty="0"/>
              <a:t>[under review]</a:t>
            </a:r>
          </a:p>
          <a:p>
            <a:pPr algn="r"/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Prefetcher-OCP coordination</a:t>
            </a:r>
          </a:p>
          <a:p>
            <a:pPr algn="r"/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using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400" dirty="0">
                <a:solidFill>
                  <a:srgbClr val="E2247C"/>
                </a:solidFill>
              </a:rPr>
              <a:t>reinforcement learning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ADA9C4B-3E1E-A4E0-871F-28BBE57004D3}"/>
              </a:ext>
            </a:extLst>
          </p:cNvPr>
          <p:cNvSpPr txBox="1"/>
          <p:nvPr/>
        </p:nvSpPr>
        <p:spPr>
          <a:xfrm>
            <a:off x="113250" y="4488017"/>
            <a:ext cx="409195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11813C"/>
                </a:solidFill>
              </a:rPr>
              <a:t>Constable</a:t>
            </a:r>
            <a:r>
              <a:rPr lang="en-US" dirty="0"/>
              <a:t> </a:t>
            </a:r>
            <a:r>
              <a:rPr lang="en-US" sz="2000" b="1" baseline="30000" dirty="0"/>
              <a:t>[ISCA’24]</a:t>
            </a:r>
          </a:p>
          <a:p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Safely eliminating load instruction execution</a:t>
            </a:r>
          </a:p>
          <a:p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by exploiting </a:t>
            </a:r>
            <a:r>
              <a:rPr lang="en-US" sz="1400" dirty="0">
                <a:solidFill>
                  <a:srgbClr val="11813C"/>
                </a:solidFill>
              </a:rPr>
              <a:t>load address-value stability</a:t>
            </a:r>
          </a:p>
        </p:txBody>
      </p:sp>
      <p:pic>
        <p:nvPicPr>
          <p:cNvPr id="43" name="Graphic 42" descr="Badge with solid fill">
            <a:extLst>
              <a:ext uri="{FF2B5EF4-FFF2-40B4-BE49-F238E27FC236}">
                <a16:creationId xmlns:a16="http://schemas.microsoft.com/office/drawing/2014/main" id="{40ADF4D3-75B9-5E32-13E6-842AB0E5124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848039" y="2654055"/>
            <a:ext cx="479041" cy="479041"/>
          </a:xfrm>
          <a:prstGeom prst="rect">
            <a:avLst/>
          </a:prstGeom>
        </p:spPr>
      </p:pic>
      <p:pic>
        <p:nvPicPr>
          <p:cNvPr id="44" name="Graphic 43" descr="Badge 4 with solid fill">
            <a:extLst>
              <a:ext uri="{FF2B5EF4-FFF2-40B4-BE49-F238E27FC236}">
                <a16:creationId xmlns:a16="http://schemas.microsoft.com/office/drawing/2014/main" id="{D817FD81-A70E-3E18-CE74-6194E9A0ABF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415098" y="4451963"/>
            <a:ext cx="479041" cy="479041"/>
          </a:xfrm>
          <a:prstGeom prst="rect">
            <a:avLst/>
          </a:prstGeom>
        </p:spPr>
      </p:pic>
      <p:pic>
        <p:nvPicPr>
          <p:cNvPr id="45" name="Graphic 44" descr="Badge 3 with solid fill">
            <a:extLst>
              <a:ext uri="{FF2B5EF4-FFF2-40B4-BE49-F238E27FC236}">
                <a16:creationId xmlns:a16="http://schemas.microsoft.com/office/drawing/2014/main" id="{A32E2445-8186-FCE5-585F-A114F94251B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3728537" y="3811349"/>
            <a:ext cx="479042" cy="479042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6AED2A5E-7A91-1153-BD36-9584EFC90C2C}"/>
              </a:ext>
            </a:extLst>
          </p:cNvPr>
          <p:cNvSpPr txBox="1"/>
          <p:nvPr/>
        </p:nvSpPr>
        <p:spPr>
          <a:xfrm>
            <a:off x="4075232" y="5003336"/>
            <a:ext cx="2397644" cy="92333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r"/>
            <a:r>
              <a:rPr lang="en-US" sz="2400" b="1" dirty="0">
                <a:solidFill>
                  <a:srgbClr val="7A62E7"/>
                </a:solidFill>
              </a:rPr>
              <a:t>Pythia</a:t>
            </a:r>
            <a:r>
              <a:rPr lang="en-US" dirty="0"/>
              <a:t> </a:t>
            </a:r>
            <a:r>
              <a:rPr lang="en-US" sz="2000" b="1" baseline="30000" dirty="0"/>
              <a:t>[MICRO’21]</a:t>
            </a:r>
          </a:p>
          <a:p>
            <a:pPr algn="r"/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Hardware data prefetching</a:t>
            </a:r>
          </a:p>
          <a:p>
            <a:pPr algn="r"/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using </a:t>
            </a:r>
            <a:r>
              <a:rPr lang="en-US" sz="1400" dirty="0">
                <a:solidFill>
                  <a:srgbClr val="7A62E7"/>
                </a:solidFill>
              </a:rPr>
              <a:t>reinforcement learning</a:t>
            </a:r>
          </a:p>
        </p:txBody>
      </p:sp>
      <p:pic>
        <p:nvPicPr>
          <p:cNvPr id="47" name="Graphic 46" descr="Badge 1 with solid fill">
            <a:extLst>
              <a:ext uri="{FF2B5EF4-FFF2-40B4-BE49-F238E27FC236}">
                <a16:creationId xmlns:a16="http://schemas.microsoft.com/office/drawing/2014/main" id="{C0C5A6D5-6798-350D-4F7F-47266F131553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4070700" y="4977221"/>
            <a:ext cx="479041" cy="479041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1DAA54A-6517-20FB-1196-9928D33441E7}"/>
              </a:ext>
            </a:extLst>
          </p:cNvPr>
          <p:cNvSpPr/>
          <p:nvPr/>
        </p:nvSpPr>
        <p:spPr>
          <a:xfrm>
            <a:off x="3823001" y="2670246"/>
            <a:ext cx="2771680" cy="851361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7687A50-7BAC-8BA9-E872-3C86733B5786}"/>
              </a:ext>
            </a:extLst>
          </p:cNvPr>
          <p:cNvSpPr/>
          <p:nvPr/>
        </p:nvSpPr>
        <p:spPr>
          <a:xfrm>
            <a:off x="3692690" y="4995875"/>
            <a:ext cx="2771680" cy="923330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CAA0B60-C50F-9B88-84D8-953C00C21A31}"/>
              </a:ext>
            </a:extLst>
          </p:cNvPr>
          <p:cNvSpPr/>
          <p:nvPr/>
        </p:nvSpPr>
        <p:spPr>
          <a:xfrm>
            <a:off x="39150" y="2603992"/>
            <a:ext cx="3574630" cy="2769116"/>
          </a:xfrm>
          <a:prstGeom prst="rect">
            <a:avLst/>
          </a:prstGeom>
          <a:solidFill>
            <a:srgbClr val="FFFFFF">
              <a:alpha val="921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90509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F5CB79D-C0D6-BD35-B67D-8A3CEA7A9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35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3541282-CCC2-CECF-F40A-A1EF6D584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Observations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C0A0CC72-F1B2-661E-7B29-44FC2CC53085}"/>
              </a:ext>
            </a:extLst>
          </p:cNvPr>
          <p:cNvSpPr/>
          <p:nvPr/>
        </p:nvSpPr>
        <p:spPr>
          <a:xfrm>
            <a:off x="1147484" y="866164"/>
            <a:ext cx="7996516" cy="2014257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tx1"/>
                </a:solidFill>
              </a:rPr>
              <a:t>Off-chip prediction (OCP) and data prefetching individually provide </a:t>
            </a:r>
            <a:r>
              <a:rPr lang="en-US" sz="2400" b="1" dirty="0">
                <a:solidFill>
                  <a:srgbClr val="C00000"/>
                </a:solidFill>
              </a:rPr>
              <a:t>complementary performance gains</a:t>
            </a:r>
          </a:p>
          <a:p>
            <a:r>
              <a:rPr lang="en-US" sz="400" b="1" dirty="0">
                <a:solidFill>
                  <a:schemeClr val="tx1"/>
                </a:solidFill>
              </a:rPr>
              <a:t> </a:t>
            </a:r>
          </a:p>
          <a:p>
            <a:r>
              <a:rPr lang="en-US" dirty="0">
                <a:solidFill>
                  <a:srgbClr val="1658FF"/>
                </a:solidFill>
              </a:rPr>
              <a:t>Especially in memory bandwidth-constrained systems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where prefetcher </a:t>
            </a:r>
          </a:p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often degrades performance, but an OCP improves performance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16620070-6BDC-1D2E-9344-3126E1FD2E65}"/>
              </a:ext>
            </a:extLst>
          </p:cNvPr>
          <p:cNvSpPr/>
          <p:nvPr/>
        </p:nvSpPr>
        <p:spPr>
          <a:xfrm>
            <a:off x="1147484" y="2578423"/>
            <a:ext cx="7840134" cy="2014257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C00000"/>
                </a:solidFill>
              </a:rPr>
              <a:t>Naively combination </a:t>
            </a:r>
            <a:r>
              <a:rPr lang="en-US" sz="2400" b="1" dirty="0">
                <a:solidFill>
                  <a:schemeClr val="tx1"/>
                </a:solidFill>
              </a:rPr>
              <a:t>is </a:t>
            </a:r>
            <a:r>
              <a:rPr lang="en-US" sz="2400" b="1" dirty="0">
                <a:solidFill>
                  <a:srgbClr val="C00000"/>
                </a:solidFill>
              </a:rPr>
              <a:t>not beneficial</a:t>
            </a:r>
          </a:p>
          <a:p>
            <a:r>
              <a:rPr lang="en-US" sz="400" b="1" dirty="0">
                <a:solidFill>
                  <a:schemeClr val="tx1"/>
                </a:solidFill>
              </a:rPr>
              <a:t> </a:t>
            </a:r>
          </a:p>
          <a:p>
            <a:r>
              <a:rPr lang="en-US" dirty="0">
                <a:solidFill>
                  <a:srgbClr val="1658FF"/>
                </a:solidFill>
              </a:rPr>
              <a:t>Enabling both 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mechanisms often </a:t>
            </a:r>
            <a:r>
              <a:rPr lang="en-US" dirty="0">
                <a:solidFill>
                  <a:srgbClr val="1658FF"/>
                </a:solidFill>
              </a:rPr>
              <a:t>negates performance 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benefits of OCP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FD2376A-89E5-F68B-D082-79689820580E}"/>
              </a:ext>
            </a:extLst>
          </p:cNvPr>
          <p:cNvSpPr/>
          <p:nvPr/>
        </p:nvSpPr>
        <p:spPr>
          <a:xfrm>
            <a:off x="1147483" y="4290682"/>
            <a:ext cx="7840134" cy="2014257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tx1"/>
                </a:solidFill>
              </a:rPr>
              <a:t>Existing mechanisms </a:t>
            </a:r>
            <a:r>
              <a:rPr lang="en-US" sz="2400" b="1" dirty="0">
                <a:solidFill>
                  <a:srgbClr val="C00000"/>
                </a:solidFill>
              </a:rPr>
              <a:t>lack flexibility </a:t>
            </a:r>
            <a:r>
              <a:rPr lang="en-US" sz="2400" b="1" dirty="0">
                <a:solidFill>
                  <a:schemeClr val="tx1"/>
                </a:solidFill>
              </a:rPr>
              <a:t>or </a:t>
            </a:r>
            <a:r>
              <a:rPr lang="en-US" sz="2400" b="1" dirty="0">
                <a:solidFill>
                  <a:srgbClr val="C00000"/>
                </a:solidFill>
              </a:rPr>
              <a:t>have significant performance headroom</a:t>
            </a:r>
          </a:p>
          <a:p>
            <a:r>
              <a:rPr lang="en-US" sz="400" b="1" dirty="0">
                <a:solidFill>
                  <a:schemeClr val="tx1"/>
                </a:solidFill>
              </a:rPr>
              <a:t> </a:t>
            </a:r>
          </a:p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TLP 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[Jamet+, HPCA’24] 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lacks flexibility. </a:t>
            </a:r>
          </a:p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HPAC 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[Ebrahimi+, MICRO’09]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and MAB 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</a:t>
            </a:r>
            <a:r>
              <a:rPr lang="en-US" sz="1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Gerogiannis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+, MICRO’23]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are not optimal</a:t>
            </a:r>
          </a:p>
        </p:txBody>
      </p:sp>
      <p:pic>
        <p:nvPicPr>
          <p:cNvPr id="9" name="Graphic 8" descr="Badge 3 with solid fill">
            <a:extLst>
              <a:ext uri="{FF2B5EF4-FFF2-40B4-BE49-F238E27FC236}">
                <a16:creationId xmlns:a16="http://schemas.microsoft.com/office/drawing/2014/main" id="{6E409233-FE7A-B3C3-B865-47A0384DBB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557" y="4911588"/>
            <a:ext cx="770468" cy="770468"/>
          </a:xfrm>
          <a:prstGeom prst="rect">
            <a:avLst/>
          </a:prstGeom>
        </p:spPr>
      </p:pic>
      <p:pic>
        <p:nvPicPr>
          <p:cNvPr id="11" name="Graphic 10" descr="Badge with solid fill">
            <a:extLst>
              <a:ext uri="{FF2B5EF4-FFF2-40B4-BE49-F238E27FC236}">
                <a16:creationId xmlns:a16="http://schemas.microsoft.com/office/drawing/2014/main" id="{3CA331FC-E4FF-837F-DE39-345594922A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89557" y="3205379"/>
            <a:ext cx="770468" cy="770468"/>
          </a:xfrm>
          <a:prstGeom prst="rect">
            <a:avLst/>
          </a:prstGeom>
        </p:spPr>
      </p:pic>
      <p:pic>
        <p:nvPicPr>
          <p:cNvPr id="13" name="Graphic 12" descr="Badge 1 with solid fill">
            <a:extLst>
              <a:ext uri="{FF2B5EF4-FFF2-40B4-BE49-F238E27FC236}">
                <a16:creationId xmlns:a16="http://schemas.microsoft.com/office/drawing/2014/main" id="{38587C89-9845-4D0A-71CD-BD5BBE82479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89557" y="1489708"/>
            <a:ext cx="770468" cy="770468"/>
          </a:xfrm>
          <a:prstGeom prst="rect">
            <a:avLst/>
          </a:prstGeom>
        </p:spPr>
      </p:pic>
      <p:sp>
        <p:nvSpPr>
          <p:cNvPr id="2" name="Notched Right Arrow 1">
            <a:extLst>
              <a:ext uri="{FF2B5EF4-FFF2-40B4-BE49-F238E27FC236}">
                <a16:creationId xmlns:a16="http://schemas.microsoft.com/office/drawing/2014/main" id="{2FBA1F26-5461-A942-CC03-B7E7D4750A25}"/>
              </a:ext>
            </a:extLst>
          </p:cNvPr>
          <p:cNvSpPr/>
          <p:nvPr/>
        </p:nvSpPr>
        <p:spPr>
          <a:xfrm>
            <a:off x="4867708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6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/>
              <a:t>Athena [</a:t>
            </a:r>
            <a:r>
              <a:rPr lang="en-US" sz="800" b="1"/>
              <a:t>under review]</a:t>
            </a:r>
            <a:endParaRPr lang="en-US" sz="800" b="1" dirty="0"/>
          </a:p>
        </p:txBody>
      </p:sp>
      <p:sp>
        <p:nvSpPr>
          <p:cNvPr id="8" name="Notched Right Arrow 7">
            <a:extLst>
              <a:ext uri="{FF2B5EF4-FFF2-40B4-BE49-F238E27FC236}">
                <a16:creationId xmlns:a16="http://schemas.microsoft.com/office/drawing/2014/main" id="{81CE0C18-6031-EFE9-58E9-05366C1EF564}"/>
              </a:ext>
            </a:extLst>
          </p:cNvPr>
          <p:cNvSpPr/>
          <p:nvPr/>
        </p:nvSpPr>
        <p:spPr>
          <a:xfrm>
            <a:off x="2109994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/>
              <a:t>Pythia [MICRO’21]</a:t>
            </a:r>
            <a:endParaRPr lang="en-US" sz="800" dirty="0"/>
          </a:p>
        </p:txBody>
      </p:sp>
      <p:sp>
        <p:nvSpPr>
          <p:cNvPr id="10" name="Notched Right Arrow 9">
            <a:extLst>
              <a:ext uri="{FF2B5EF4-FFF2-40B4-BE49-F238E27FC236}">
                <a16:creationId xmlns:a16="http://schemas.microsoft.com/office/drawing/2014/main" id="{2AB98E9B-DD93-743B-E404-B46F938CC329}"/>
              </a:ext>
            </a:extLst>
          </p:cNvPr>
          <p:cNvSpPr/>
          <p:nvPr/>
        </p:nvSpPr>
        <p:spPr>
          <a:xfrm>
            <a:off x="3488851" y="6611706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/>
              <a:t>Hermes [MICRO’22]</a:t>
            </a:r>
            <a:endParaRPr lang="en-US" sz="800" dirty="0"/>
          </a:p>
        </p:txBody>
      </p:sp>
      <p:sp>
        <p:nvSpPr>
          <p:cNvPr id="12" name="Notched Right Arrow 11">
            <a:extLst>
              <a:ext uri="{FF2B5EF4-FFF2-40B4-BE49-F238E27FC236}">
                <a16:creationId xmlns:a16="http://schemas.microsoft.com/office/drawing/2014/main" id="{024C276B-E141-8D7D-7DD9-EADB5CDFBD54}"/>
              </a:ext>
            </a:extLst>
          </p:cNvPr>
          <p:cNvSpPr/>
          <p:nvPr/>
        </p:nvSpPr>
        <p:spPr>
          <a:xfrm>
            <a:off x="6246565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Constable [</a:t>
            </a:r>
            <a:r>
              <a:rPr lang="en-US" sz="800"/>
              <a:t>ISCA’24]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735720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/>
      <p:bldP spid="6" grpId="0"/>
      <p:bldP spid="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1A8091-E59E-8C36-425D-CDA523FFA7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87EF922-939D-B6BC-CBC9-1300CD8FC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36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67189AE-2FDE-E8BE-8457-6B51BC50D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Goal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CE4B8A-4107-B767-228D-81DF53194306}"/>
              </a:ext>
            </a:extLst>
          </p:cNvPr>
          <p:cNvSpPr txBox="1"/>
          <p:nvPr/>
        </p:nvSpPr>
        <p:spPr>
          <a:xfrm>
            <a:off x="775571" y="1476993"/>
            <a:ext cx="53344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Design a </a:t>
            </a:r>
            <a:r>
              <a:rPr lang="en-US" sz="2800" b="1" dirty="0"/>
              <a:t>holistic framework </a:t>
            </a:r>
            <a:r>
              <a:rPr lang="en-US" sz="2800" dirty="0"/>
              <a:t>that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35931D29-921E-05C3-D583-958A9C2E3851}"/>
              </a:ext>
            </a:extLst>
          </p:cNvPr>
          <p:cNvSpPr/>
          <p:nvPr/>
        </p:nvSpPr>
        <p:spPr>
          <a:xfrm>
            <a:off x="1469987" y="2516473"/>
            <a:ext cx="7517632" cy="1238380"/>
          </a:xfrm>
          <a:prstGeom prst="roundRect">
            <a:avLst>
              <a:gd name="adj" fmla="val 10267"/>
            </a:avLst>
          </a:prstGeom>
          <a:solidFill>
            <a:srgbClr val="FFF3CE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C00000"/>
                </a:solidFill>
              </a:rPr>
              <a:t>Autonomously synergizes </a:t>
            </a:r>
            <a:r>
              <a:rPr lang="en-US" sz="2400" dirty="0">
                <a:solidFill>
                  <a:schemeClr val="tx1"/>
                </a:solidFill>
              </a:rPr>
              <a:t>OCP with </a:t>
            </a:r>
          </a:p>
          <a:p>
            <a:r>
              <a:rPr lang="en-US" sz="2400" dirty="0">
                <a:solidFill>
                  <a:schemeClr val="tx1"/>
                </a:solidFill>
              </a:rPr>
              <a:t>multiple prefetchers throughout the cache hierarchy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B310C81A-39DD-DEF6-C852-65205B6F3DF3}"/>
              </a:ext>
            </a:extLst>
          </p:cNvPr>
          <p:cNvSpPr/>
          <p:nvPr/>
        </p:nvSpPr>
        <p:spPr>
          <a:xfrm>
            <a:off x="1469986" y="4375381"/>
            <a:ext cx="7517632" cy="1238378"/>
          </a:xfrm>
          <a:prstGeom prst="roundRect">
            <a:avLst>
              <a:gd name="adj" fmla="val 10267"/>
            </a:avLst>
          </a:prstGeom>
          <a:solidFill>
            <a:srgbClr val="E5F3DF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</a:rPr>
              <a:t>To deliver </a:t>
            </a:r>
            <a:r>
              <a:rPr lang="en-US" sz="2400" b="1" dirty="0">
                <a:solidFill>
                  <a:srgbClr val="1458FF"/>
                </a:solidFill>
              </a:rPr>
              <a:t>consistent performance benefits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</a:p>
          <a:p>
            <a:r>
              <a:rPr lang="en-US" sz="2400" dirty="0">
                <a:solidFill>
                  <a:schemeClr val="tx1"/>
                </a:solidFill>
              </a:rPr>
              <a:t>regardless of workloads and system configuration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7485F59F-1C57-0014-5475-983FFF15B3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6354" t="9415" r="6077" b="20386"/>
          <a:stretch>
            <a:fillRect/>
          </a:stretch>
        </p:blipFill>
        <p:spPr>
          <a:xfrm>
            <a:off x="403163" y="2723942"/>
            <a:ext cx="833966" cy="823442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440C7A72-ADB9-8897-FCD9-94D55DCF1B9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13720" t="15051" r="13718" b="25791"/>
          <a:stretch>
            <a:fillRect/>
          </a:stretch>
        </p:blipFill>
        <p:spPr>
          <a:xfrm>
            <a:off x="457447" y="4598049"/>
            <a:ext cx="779682" cy="782958"/>
          </a:xfrm>
          <a:prstGeom prst="rect">
            <a:avLst/>
          </a:prstGeom>
        </p:spPr>
      </p:pic>
      <p:sp>
        <p:nvSpPr>
          <p:cNvPr id="2" name="Notched Right Arrow 1">
            <a:extLst>
              <a:ext uri="{FF2B5EF4-FFF2-40B4-BE49-F238E27FC236}">
                <a16:creationId xmlns:a16="http://schemas.microsoft.com/office/drawing/2014/main" id="{92F851B0-EE94-2519-605C-E65C40A9A383}"/>
              </a:ext>
            </a:extLst>
          </p:cNvPr>
          <p:cNvSpPr/>
          <p:nvPr/>
        </p:nvSpPr>
        <p:spPr>
          <a:xfrm>
            <a:off x="4867708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6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/>
              <a:t>Athena [</a:t>
            </a:r>
            <a:r>
              <a:rPr lang="en-US" sz="800" b="1"/>
              <a:t>under review]</a:t>
            </a:r>
            <a:endParaRPr lang="en-US" sz="800" b="1" dirty="0"/>
          </a:p>
        </p:txBody>
      </p:sp>
      <p:sp>
        <p:nvSpPr>
          <p:cNvPr id="6" name="Notched Right Arrow 5">
            <a:extLst>
              <a:ext uri="{FF2B5EF4-FFF2-40B4-BE49-F238E27FC236}">
                <a16:creationId xmlns:a16="http://schemas.microsoft.com/office/drawing/2014/main" id="{F9AAD09A-5E10-8535-53FF-81015AFD15D8}"/>
              </a:ext>
            </a:extLst>
          </p:cNvPr>
          <p:cNvSpPr/>
          <p:nvPr/>
        </p:nvSpPr>
        <p:spPr>
          <a:xfrm>
            <a:off x="2109994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/>
              <a:t>Pythia [MICRO’21]</a:t>
            </a:r>
            <a:endParaRPr lang="en-US" sz="800" dirty="0"/>
          </a:p>
        </p:txBody>
      </p:sp>
      <p:sp>
        <p:nvSpPr>
          <p:cNvPr id="7" name="Notched Right Arrow 6">
            <a:extLst>
              <a:ext uri="{FF2B5EF4-FFF2-40B4-BE49-F238E27FC236}">
                <a16:creationId xmlns:a16="http://schemas.microsoft.com/office/drawing/2014/main" id="{75E43FF3-8201-BB84-44FF-DAEA55CC56E4}"/>
              </a:ext>
            </a:extLst>
          </p:cNvPr>
          <p:cNvSpPr/>
          <p:nvPr/>
        </p:nvSpPr>
        <p:spPr>
          <a:xfrm>
            <a:off x="3488851" y="6611706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/>
              <a:t>Hermes [MICRO’22]</a:t>
            </a:r>
            <a:endParaRPr lang="en-US" sz="800" dirty="0"/>
          </a:p>
        </p:txBody>
      </p:sp>
      <p:sp>
        <p:nvSpPr>
          <p:cNvPr id="8" name="Notched Right Arrow 7">
            <a:extLst>
              <a:ext uri="{FF2B5EF4-FFF2-40B4-BE49-F238E27FC236}">
                <a16:creationId xmlns:a16="http://schemas.microsoft.com/office/drawing/2014/main" id="{14BDB181-9919-168B-9F66-0B2BCD797B54}"/>
              </a:ext>
            </a:extLst>
          </p:cNvPr>
          <p:cNvSpPr/>
          <p:nvPr/>
        </p:nvSpPr>
        <p:spPr>
          <a:xfrm>
            <a:off x="6246565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Constable [</a:t>
            </a:r>
            <a:r>
              <a:rPr lang="en-US" sz="800"/>
              <a:t>ISCA’24]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94876266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9C28789-261F-8D8A-4B04-055FA85C4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37</a:t>
            </a:fld>
            <a:endParaRPr lang="en-US" dirty="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8BE4E56D-1D13-F6B7-91A7-D0AA4A6C80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7618" r="12745" b="24425"/>
          <a:stretch>
            <a:fillRect/>
          </a:stretch>
        </p:blipFill>
        <p:spPr>
          <a:xfrm>
            <a:off x="2454729" y="184305"/>
            <a:ext cx="4234542" cy="126424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758088E-35E7-1766-CBE4-8FDF4EAED1D6}"/>
              </a:ext>
            </a:extLst>
          </p:cNvPr>
          <p:cNvSpPr txBox="1"/>
          <p:nvPr/>
        </p:nvSpPr>
        <p:spPr>
          <a:xfrm>
            <a:off x="968829" y="1597967"/>
            <a:ext cx="7206342" cy="919401"/>
          </a:xfrm>
          <a:prstGeom prst="roundRect">
            <a:avLst/>
          </a:prstGeom>
          <a:solidFill>
            <a:srgbClr val="E5F3DF"/>
          </a:solidFill>
          <a:ln w="28575">
            <a:solidFill>
              <a:srgbClr val="11813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Key Idea</a:t>
            </a:r>
            <a:r>
              <a:rPr lang="en-US" sz="2400" dirty="0"/>
              <a:t>: Formulate OCP-prefetcher coordination </a:t>
            </a:r>
          </a:p>
          <a:p>
            <a:pPr algn="ctr"/>
            <a:r>
              <a:rPr lang="en-US" sz="2400" dirty="0"/>
              <a:t>as a </a:t>
            </a:r>
            <a:r>
              <a:rPr lang="en-US" sz="2400" b="1" dirty="0">
                <a:solidFill>
                  <a:srgbClr val="11813C"/>
                </a:solidFill>
              </a:rPr>
              <a:t>reinforcement learning </a:t>
            </a:r>
            <a:r>
              <a:rPr lang="en-US" sz="2400" dirty="0"/>
              <a:t>problem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D09CAF59-4102-87C3-70D8-6DCD088151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11176" t="8787" r="9911" b="20226"/>
          <a:stretch>
            <a:fillRect/>
          </a:stretch>
        </p:blipFill>
        <p:spPr>
          <a:xfrm>
            <a:off x="716264" y="1318127"/>
            <a:ext cx="505130" cy="559680"/>
          </a:xfrm>
          <a:prstGeom prst="rect">
            <a:avLst/>
          </a:prstGeom>
        </p:spPr>
      </p:pic>
      <p:sp>
        <p:nvSpPr>
          <p:cNvPr id="34" name="Notched Right Arrow 33">
            <a:extLst>
              <a:ext uri="{FF2B5EF4-FFF2-40B4-BE49-F238E27FC236}">
                <a16:creationId xmlns:a16="http://schemas.microsoft.com/office/drawing/2014/main" id="{0D03EFC2-DA70-BA89-3941-7A2442CA1D34}"/>
              </a:ext>
            </a:extLst>
          </p:cNvPr>
          <p:cNvSpPr/>
          <p:nvPr/>
        </p:nvSpPr>
        <p:spPr>
          <a:xfrm>
            <a:off x="4867708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6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/>
              <a:t>Athena [</a:t>
            </a:r>
            <a:r>
              <a:rPr lang="en-US" sz="800" b="1"/>
              <a:t>under review]</a:t>
            </a:r>
            <a:endParaRPr lang="en-US" sz="800" b="1" dirty="0"/>
          </a:p>
        </p:txBody>
      </p:sp>
      <p:sp>
        <p:nvSpPr>
          <p:cNvPr id="35" name="Notched Right Arrow 34">
            <a:extLst>
              <a:ext uri="{FF2B5EF4-FFF2-40B4-BE49-F238E27FC236}">
                <a16:creationId xmlns:a16="http://schemas.microsoft.com/office/drawing/2014/main" id="{4D0D3DCE-B7AC-6948-82E4-2D44BA4A49A1}"/>
              </a:ext>
            </a:extLst>
          </p:cNvPr>
          <p:cNvSpPr/>
          <p:nvPr/>
        </p:nvSpPr>
        <p:spPr>
          <a:xfrm>
            <a:off x="2109994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/>
              <a:t>Pythia [MICRO’21]</a:t>
            </a:r>
            <a:endParaRPr lang="en-US" sz="800" dirty="0"/>
          </a:p>
        </p:txBody>
      </p:sp>
      <p:sp>
        <p:nvSpPr>
          <p:cNvPr id="36" name="Notched Right Arrow 35">
            <a:extLst>
              <a:ext uri="{FF2B5EF4-FFF2-40B4-BE49-F238E27FC236}">
                <a16:creationId xmlns:a16="http://schemas.microsoft.com/office/drawing/2014/main" id="{C51D9CBF-4BC5-C736-25B5-B46796F3DFF6}"/>
              </a:ext>
            </a:extLst>
          </p:cNvPr>
          <p:cNvSpPr/>
          <p:nvPr/>
        </p:nvSpPr>
        <p:spPr>
          <a:xfrm>
            <a:off x="3488851" y="6611706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/>
              <a:t>Hermes [MICRO’22]</a:t>
            </a:r>
            <a:endParaRPr lang="en-US" sz="800" dirty="0"/>
          </a:p>
        </p:txBody>
      </p:sp>
      <p:sp>
        <p:nvSpPr>
          <p:cNvPr id="37" name="Notched Right Arrow 36">
            <a:extLst>
              <a:ext uri="{FF2B5EF4-FFF2-40B4-BE49-F238E27FC236}">
                <a16:creationId xmlns:a16="http://schemas.microsoft.com/office/drawing/2014/main" id="{01FF97BF-3429-918C-EEFF-E6E31BD628B0}"/>
              </a:ext>
            </a:extLst>
          </p:cNvPr>
          <p:cNvSpPr/>
          <p:nvPr/>
        </p:nvSpPr>
        <p:spPr>
          <a:xfrm>
            <a:off x="6246565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Constable [</a:t>
            </a:r>
            <a:r>
              <a:rPr lang="en-US" sz="800"/>
              <a:t>ISCA’24]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82025652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5C8BAB-1DDF-62C1-64F5-71200BBB8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D25AAE4-3F54-C3AD-AD87-F4D2E2E146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38</a:t>
            </a:fld>
            <a:endParaRPr lang="en-US" dirty="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7A3F8210-EA3B-7785-6E8F-F4CC5E8A3E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7618" r="12745" b="24425"/>
          <a:stretch>
            <a:fillRect/>
          </a:stretch>
        </p:blipFill>
        <p:spPr>
          <a:xfrm>
            <a:off x="2454729" y="184305"/>
            <a:ext cx="4234542" cy="1264246"/>
          </a:xfrm>
          <a:prstGeom prst="rect">
            <a:avLst/>
          </a:prstGeom>
        </p:spPr>
      </p:pic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7908F184-1036-86AF-F17B-9AD00AF47EF8}"/>
              </a:ext>
            </a:extLst>
          </p:cNvPr>
          <p:cNvSpPr/>
          <p:nvPr/>
        </p:nvSpPr>
        <p:spPr>
          <a:xfrm>
            <a:off x="3771899" y="2733383"/>
            <a:ext cx="1600200" cy="522514"/>
          </a:xfrm>
          <a:prstGeom prst="roundRect">
            <a:avLst/>
          </a:prstGeom>
          <a:solidFill>
            <a:srgbClr val="F8F5E4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C04F15"/>
                </a:solidFill>
              </a:rPr>
              <a:t>Athena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D155CDAF-6390-2FCD-589C-D9F7A563F8C4}"/>
              </a:ext>
            </a:extLst>
          </p:cNvPr>
          <p:cNvSpPr/>
          <p:nvPr/>
        </p:nvSpPr>
        <p:spPr>
          <a:xfrm>
            <a:off x="3287486" y="5021399"/>
            <a:ext cx="2569026" cy="888162"/>
          </a:xfrm>
          <a:prstGeom prst="roundRect">
            <a:avLst/>
          </a:prstGeom>
          <a:solidFill>
            <a:srgbClr val="F8F5E4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C04F15"/>
                </a:solidFill>
              </a:rPr>
              <a:t>Processor and Memory System</a:t>
            </a:r>
          </a:p>
        </p:txBody>
      </p:sp>
      <p:sp>
        <p:nvSpPr>
          <p:cNvPr id="19" name="Rounded Rectangular Callout 18">
            <a:extLst>
              <a:ext uri="{FF2B5EF4-FFF2-40B4-BE49-F238E27FC236}">
                <a16:creationId xmlns:a16="http://schemas.microsoft.com/office/drawing/2014/main" id="{36CEDEAC-DEDE-4D18-2960-E348800EA63A}"/>
              </a:ext>
            </a:extLst>
          </p:cNvPr>
          <p:cNvSpPr/>
          <p:nvPr/>
        </p:nvSpPr>
        <p:spPr>
          <a:xfrm>
            <a:off x="5634103" y="2343512"/>
            <a:ext cx="1349829" cy="391886"/>
          </a:xfrm>
          <a:prstGeom prst="wedgeRoundRectCallout">
            <a:avLst>
              <a:gd name="adj1" fmla="val -64381"/>
              <a:gd name="adj2" fmla="val 43056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RL agent</a:t>
            </a: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FFDD51EC-1CFB-5454-5D1E-B635C26DB1A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554" t="10328" r="19612" b="22060"/>
          <a:stretch>
            <a:fillRect/>
          </a:stretch>
        </p:blipFill>
        <p:spPr>
          <a:xfrm>
            <a:off x="7075715" y="2098202"/>
            <a:ext cx="511628" cy="724188"/>
          </a:xfrm>
          <a:prstGeom prst="rect">
            <a:avLst/>
          </a:prstGeom>
        </p:spPr>
      </p:pic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93E07593-B403-E77A-13C8-17F80ABF47AD}"/>
              </a:ext>
            </a:extLst>
          </p:cNvPr>
          <p:cNvSpPr/>
          <p:nvPr/>
        </p:nvSpPr>
        <p:spPr>
          <a:xfrm>
            <a:off x="6134846" y="5713618"/>
            <a:ext cx="1698172" cy="391886"/>
          </a:xfrm>
          <a:prstGeom prst="wedgeRoundRectCallout">
            <a:avLst>
              <a:gd name="adj1" fmla="val -63472"/>
              <a:gd name="adj2" fmla="val -37499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Environment</a:t>
            </a:r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32BA88F1-BC5E-2602-B3D4-39BFC25A33A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19796"/>
          <a:stretch>
            <a:fillRect/>
          </a:stretch>
        </p:blipFill>
        <p:spPr>
          <a:xfrm>
            <a:off x="6630893" y="4814822"/>
            <a:ext cx="706078" cy="772228"/>
          </a:xfrm>
          <a:prstGeom prst="rect">
            <a:avLst/>
          </a:prstGeom>
        </p:spPr>
      </p:pic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2EB9A25E-CA8C-2FB2-8C5F-2E794099B9C5}"/>
              </a:ext>
            </a:extLst>
          </p:cNvPr>
          <p:cNvSpPr/>
          <p:nvPr/>
        </p:nvSpPr>
        <p:spPr>
          <a:xfrm>
            <a:off x="6304321" y="2989217"/>
            <a:ext cx="2495587" cy="648308"/>
          </a:xfrm>
          <a:prstGeom prst="round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Autonomously</a:t>
            </a:r>
            <a:r>
              <a:rPr lang="en-US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learn </a:t>
            </a:r>
          </a:p>
          <a:p>
            <a:pPr algn="ctr"/>
            <a:r>
              <a:rPr lang="en-US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how to coordinate</a:t>
            </a:r>
          </a:p>
        </p:txBody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88382AC0-466C-A6EE-098D-F15BD28E1E1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10249" t="8016" r="9992" b="27870"/>
          <a:stretch>
            <a:fillRect/>
          </a:stretch>
        </p:blipFill>
        <p:spPr>
          <a:xfrm>
            <a:off x="5788477" y="3096356"/>
            <a:ext cx="435430" cy="434030"/>
          </a:xfrm>
          <a:prstGeom prst="rect">
            <a:avLst/>
          </a:prstGeom>
        </p:spPr>
      </p:pic>
      <p:sp>
        <p:nvSpPr>
          <p:cNvPr id="27" name="Notched Right Arrow 26">
            <a:extLst>
              <a:ext uri="{FF2B5EF4-FFF2-40B4-BE49-F238E27FC236}">
                <a16:creationId xmlns:a16="http://schemas.microsoft.com/office/drawing/2014/main" id="{B642EED6-9BC1-FEB0-0F62-254279320342}"/>
              </a:ext>
            </a:extLst>
          </p:cNvPr>
          <p:cNvSpPr/>
          <p:nvPr/>
        </p:nvSpPr>
        <p:spPr>
          <a:xfrm>
            <a:off x="4867708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6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/>
              <a:t>Athena [</a:t>
            </a:r>
            <a:r>
              <a:rPr lang="en-US" sz="800" b="1"/>
              <a:t>under review]</a:t>
            </a:r>
            <a:endParaRPr lang="en-US" sz="800" b="1" dirty="0"/>
          </a:p>
        </p:txBody>
      </p:sp>
      <p:sp>
        <p:nvSpPr>
          <p:cNvPr id="28" name="Notched Right Arrow 27">
            <a:extLst>
              <a:ext uri="{FF2B5EF4-FFF2-40B4-BE49-F238E27FC236}">
                <a16:creationId xmlns:a16="http://schemas.microsoft.com/office/drawing/2014/main" id="{FF6EBC41-56AE-B9A1-F464-27EFD9160445}"/>
              </a:ext>
            </a:extLst>
          </p:cNvPr>
          <p:cNvSpPr/>
          <p:nvPr/>
        </p:nvSpPr>
        <p:spPr>
          <a:xfrm>
            <a:off x="2109994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/>
              <a:t>Pythia [MICRO’21]</a:t>
            </a:r>
            <a:endParaRPr lang="en-US" sz="800" dirty="0"/>
          </a:p>
        </p:txBody>
      </p:sp>
      <p:sp>
        <p:nvSpPr>
          <p:cNvPr id="29" name="Notched Right Arrow 28">
            <a:extLst>
              <a:ext uri="{FF2B5EF4-FFF2-40B4-BE49-F238E27FC236}">
                <a16:creationId xmlns:a16="http://schemas.microsoft.com/office/drawing/2014/main" id="{03B0459A-5B9B-B8B7-A380-906A2C53E528}"/>
              </a:ext>
            </a:extLst>
          </p:cNvPr>
          <p:cNvSpPr/>
          <p:nvPr/>
        </p:nvSpPr>
        <p:spPr>
          <a:xfrm>
            <a:off x="3488851" y="6611706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/>
              <a:t>Hermes [MICRO’22]</a:t>
            </a:r>
            <a:endParaRPr lang="en-US" sz="800" dirty="0"/>
          </a:p>
        </p:txBody>
      </p:sp>
      <p:sp>
        <p:nvSpPr>
          <p:cNvPr id="30" name="Notched Right Arrow 29">
            <a:extLst>
              <a:ext uri="{FF2B5EF4-FFF2-40B4-BE49-F238E27FC236}">
                <a16:creationId xmlns:a16="http://schemas.microsoft.com/office/drawing/2014/main" id="{EA70C67D-BEA4-67A3-3EFB-CACCF8AF3179}"/>
              </a:ext>
            </a:extLst>
          </p:cNvPr>
          <p:cNvSpPr/>
          <p:nvPr/>
        </p:nvSpPr>
        <p:spPr>
          <a:xfrm>
            <a:off x="6246565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Constable [</a:t>
            </a:r>
            <a:r>
              <a:rPr lang="en-US" sz="800"/>
              <a:t>ISCA’24]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850756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1" grpId="0" animBg="1"/>
      <p:bldP spid="23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68E2E3-85B9-0183-29C2-55E8B2A0C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AC8BEBE-8581-62BE-080A-70AFA9B15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39</a:t>
            </a:fld>
            <a:endParaRPr lang="en-US" dirty="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889776E9-34E8-9C75-13FA-A5AC09EFCE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7618" r="12745" b="24425"/>
          <a:stretch>
            <a:fillRect/>
          </a:stretch>
        </p:blipFill>
        <p:spPr>
          <a:xfrm>
            <a:off x="2454729" y="184305"/>
            <a:ext cx="4234542" cy="1264246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24FF1B7-7F68-8E89-8C88-7D82F6156831}"/>
              </a:ext>
            </a:extLst>
          </p:cNvPr>
          <p:cNvSpPr/>
          <p:nvPr/>
        </p:nvSpPr>
        <p:spPr>
          <a:xfrm>
            <a:off x="3771899" y="2733383"/>
            <a:ext cx="1600200" cy="522514"/>
          </a:xfrm>
          <a:prstGeom prst="roundRect">
            <a:avLst/>
          </a:prstGeom>
          <a:solidFill>
            <a:srgbClr val="F8F5E4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C04F15"/>
                </a:solidFill>
              </a:rPr>
              <a:t>Athena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AB4C64FC-ACFD-0C13-8D22-E2FEC46CCA92}"/>
              </a:ext>
            </a:extLst>
          </p:cNvPr>
          <p:cNvSpPr/>
          <p:nvPr/>
        </p:nvSpPr>
        <p:spPr>
          <a:xfrm>
            <a:off x="3287486" y="5021399"/>
            <a:ext cx="2569026" cy="888162"/>
          </a:xfrm>
          <a:prstGeom prst="roundRect">
            <a:avLst/>
          </a:prstGeom>
          <a:solidFill>
            <a:srgbClr val="F8F5E4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C04F15"/>
                </a:solidFill>
              </a:rPr>
              <a:t>Processor and Memory System</a:t>
            </a:r>
          </a:p>
        </p:txBody>
      </p:sp>
      <p:cxnSp>
        <p:nvCxnSpPr>
          <p:cNvPr id="6" name="Elbow Connector 5">
            <a:extLst>
              <a:ext uri="{FF2B5EF4-FFF2-40B4-BE49-F238E27FC236}">
                <a16:creationId xmlns:a16="http://schemas.microsoft.com/office/drawing/2014/main" id="{82DFCDE9-8694-D97E-A7F7-69797E6A624D}"/>
              </a:ext>
            </a:extLst>
          </p:cNvPr>
          <p:cNvCxnSpPr>
            <a:stCxn id="5" idx="1"/>
            <a:endCxn id="4" idx="1"/>
          </p:cNvCxnSpPr>
          <p:nvPr/>
        </p:nvCxnSpPr>
        <p:spPr>
          <a:xfrm rot="10800000" flipH="1">
            <a:off x="3287485" y="2994640"/>
            <a:ext cx="484413" cy="2470840"/>
          </a:xfrm>
          <a:prstGeom prst="bentConnector3">
            <a:avLst>
              <a:gd name="adj1" fmla="val -110112"/>
            </a:avLst>
          </a:prstGeom>
          <a:ln w="28575">
            <a:solidFill>
              <a:schemeClr val="tx1">
                <a:lumMod val="50000"/>
                <a:lumOff val="50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1D9534B4-D506-F0C0-8FD6-CED8FED29153}"/>
              </a:ext>
            </a:extLst>
          </p:cNvPr>
          <p:cNvSpPr txBox="1"/>
          <p:nvPr/>
        </p:nvSpPr>
        <p:spPr>
          <a:xfrm>
            <a:off x="2188965" y="3999227"/>
            <a:ext cx="1033616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err="1"/>
              <a:t>State</a:t>
            </a:r>
            <a:r>
              <a:rPr lang="en-US" sz="2400" b="1" baseline="-25000" dirty="0" err="1"/>
              <a:t>t</a:t>
            </a:r>
            <a:endParaRPr lang="en-US" sz="2400" b="1" baseline="-25000" dirty="0"/>
          </a:p>
        </p:txBody>
      </p:sp>
      <p:cxnSp>
        <p:nvCxnSpPr>
          <p:cNvPr id="8" name="Elbow Connector 7">
            <a:extLst>
              <a:ext uri="{FF2B5EF4-FFF2-40B4-BE49-F238E27FC236}">
                <a16:creationId xmlns:a16="http://schemas.microsoft.com/office/drawing/2014/main" id="{8FA0E4F4-A6C2-4C6E-0919-D5451166F54D}"/>
              </a:ext>
            </a:extLst>
          </p:cNvPr>
          <p:cNvCxnSpPr>
            <a:stCxn id="4" idx="3"/>
            <a:endCxn id="5" idx="3"/>
          </p:cNvCxnSpPr>
          <p:nvPr/>
        </p:nvCxnSpPr>
        <p:spPr>
          <a:xfrm>
            <a:off x="5372099" y="2994640"/>
            <a:ext cx="484413" cy="2470840"/>
          </a:xfrm>
          <a:prstGeom prst="bentConnector3">
            <a:avLst>
              <a:gd name="adj1" fmla="val 207865"/>
            </a:avLst>
          </a:prstGeom>
          <a:ln w="28575">
            <a:solidFill>
              <a:schemeClr val="tx1">
                <a:lumMod val="50000"/>
                <a:lumOff val="50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F31276E0-AB1D-FD0A-7FEC-E83BA3281212}"/>
              </a:ext>
            </a:extLst>
          </p:cNvPr>
          <p:cNvSpPr txBox="1"/>
          <p:nvPr/>
        </p:nvSpPr>
        <p:spPr>
          <a:xfrm>
            <a:off x="5784916" y="3999227"/>
            <a:ext cx="1197765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err="1"/>
              <a:t>Action</a:t>
            </a:r>
            <a:r>
              <a:rPr lang="en-US" sz="2400" b="1" baseline="-25000" dirty="0" err="1"/>
              <a:t>t</a:t>
            </a:r>
            <a:endParaRPr lang="en-US" sz="2400" b="1" baseline="-25000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E836B42-55D0-D411-4BBD-6DFEB53D12BA}"/>
              </a:ext>
            </a:extLst>
          </p:cNvPr>
          <p:cNvCxnSpPr>
            <a:cxnSpLocks/>
          </p:cNvCxnSpPr>
          <p:nvPr/>
        </p:nvCxnSpPr>
        <p:spPr>
          <a:xfrm flipV="1">
            <a:off x="4571999" y="3429000"/>
            <a:ext cx="0" cy="1447800"/>
          </a:xfrm>
          <a:prstGeom prst="straightConnector1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D676B95C-C8BA-DB44-05B4-DA404E372EA6}"/>
              </a:ext>
            </a:extLst>
          </p:cNvPr>
          <p:cNvSpPr txBox="1"/>
          <p:nvPr/>
        </p:nvSpPr>
        <p:spPr>
          <a:xfrm>
            <a:off x="3896075" y="3999227"/>
            <a:ext cx="1351845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err="1"/>
              <a:t>Reward</a:t>
            </a:r>
            <a:r>
              <a:rPr lang="en-US" sz="2400" b="1" baseline="-25000" dirty="0" err="1"/>
              <a:t>t</a:t>
            </a:r>
            <a:endParaRPr lang="en-US" sz="2400" b="1" baseline="-25000" dirty="0"/>
          </a:p>
        </p:txBody>
      </p:sp>
      <p:sp>
        <p:nvSpPr>
          <p:cNvPr id="12" name="Rounded Rectangular Callout 11">
            <a:extLst>
              <a:ext uri="{FF2B5EF4-FFF2-40B4-BE49-F238E27FC236}">
                <a16:creationId xmlns:a16="http://schemas.microsoft.com/office/drawing/2014/main" id="{88ABEB74-725B-7B09-0CA2-605D29B9C913}"/>
              </a:ext>
            </a:extLst>
          </p:cNvPr>
          <p:cNvSpPr/>
          <p:nvPr/>
        </p:nvSpPr>
        <p:spPr>
          <a:xfrm>
            <a:off x="69240" y="2218739"/>
            <a:ext cx="2596826" cy="1447251"/>
          </a:xfrm>
          <a:prstGeom prst="wedgeRoundRectCallout">
            <a:avLst>
              <a:gd name="adj1" fmla="val 49445"/>
              <a:gd name="adj2" fmla="val 75646"/>
              <a:gd name="adj3" fmla="val 16667"/>
            </a:avLst>
          </a:prstGeom>
          <a:solidFill>
            <a:srgbClr val="E6F0FF"/>
          </a:solidFill>
          <a:ln>
            <a:solidFill>
              <a:srgbClr val="4473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1458FF"/>
                </a:solidFill>
              </a:rPr>
              <a:t>System features</a:t>
            </a:r>
          </a:p>
          <a:p>
            <a:pPr algn="ctr"/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(e.g., b/w usage, prefetcher accuracy)</a:t>
            </a:r>
          </a:p>
        </p:txBody>
      </p:sp>
      <p:sp>
        <p:nvSpPr>
          <p:cNvPr id="13" name="Rounded Rectangular Callout 12">
            <a:extLst>
              <a:ext uri="{FF2B5EF4-FFF2-40B4-BE49-F238E27FC236}">
                <a16:creationId xmlns:a16="http://schemas.microsoft.com/office/drawing/2014/main" id="{194E6E22-8B9F-460C-2587-3D431D67BAC2}"/>
              </a:ext>
            </a:extLst>
          </p:cNvPr>
          <p:cNvSpPr/>
          <p:nvPr/>
        </p:nvSpPr>
        <p:spPr>
          <a:xfrm>
            <a:off x="6477000" y="2218739"/>
            <a:ext cx="2597755" cy="1447251"/>
          </a:xfrm>
          <a:prstGeom prst="wedgeRoundRectCallout">
            <a:avLst>
              <a:gd name="adj1" fmla="val -51393"/>
              <a:gd name="adj2" fmla="val 77902"/>
              <a:gd name="adj3" fmla="val 16667"/>
            </a:avLst>
          </a:prstGeom>
          <a:solidFill>
            <a:srgbClr val="F1EEFD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7030A0"/>
                </a:solidFill>
              </a:rPr>
              <a:t>Coordination action</a:t>
            </a:r>
          </a:p>
          <a:p>
            <a:pPr algn="ctr"/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(i.e., </a:t>
            </a:r>
            <a:r>
              <a:rPr lang="en-US" dirty="0">
                <a:solidFill>
                  <a:srgbClr val="C00000"/>
                </a:solidFill>
              </a:rPr>
              <a:t>what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to enable</a:t>
            </a:r>
          </a:p>
          <a:p>
            <a:pPr algn="ctr"/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&amp; </a:t>
            </a:r>
            <a:r>
              <a:rPr lang="en-US" dirty="0">
                <a:solidFill>
                  <a:srgbClr val="C00000"/>
                </a:solidFill>
              </a:rPr>
              <a:t>how much 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to enable)</a:t>
            </a:r>
          </a:p>
        </p:txBody>
      </p:sp>
      <p:sp>
        <p:nvSpPr>
          <p:cNvPr id="14" name="Rounded Rectangular Callout 13">
            <a:extLst>
              <a:ext uri="{FF2B5EF4-FFF2-40B4-BE49-F238E27FC236}">
                <a16:creationId xmlns:a16="http://schemas.microsoft.com/office/drawing/2014/main" id="{0C3EA4EC-46F0-AC94-E974-CE5FD7880108}"/>
              </a:ext>
            </a:extLst>
          </p:cNvPr>
          <p:cNvSpPr/>
          <p:nvPr/>
        </p:nvSpPr>
        <p:spPr>
          <a:xfrm>
            <a:off x="6477000" y="5021399"/>
            <a:ext cx="2597755" cy="1447251"/>
          </a:xfrm>
          <a:prstGeom prst="wedgeRoundRectCallout">
            <a:avLst>
              <a:gd name="adj1" fmla="val -101134"/>
              <a:gd name="adj2" fmla="val -94573"/>
              <a:gd name="adj3" fmla="val 16667"/>
            </a:avLst>
          </a:prstGeom>
          <a:solidFill>
            <a:srgbClr val="FFF3CE"/>
          </a:solidFill>
          <a:ln>
            <a:solidFill>
              <a:srgbClr val="E66D0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C00600"/>
                </a:solidFill>
              </a:rPr>
              <a:t>Change in telemetry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(e.g., </a:t>
            </a:r>
            <a:r>
              <a:rPr lang="en-US" b="1" dirty="0">
                <a:solidFill>
                  <a:srgbClr val="11813C"/>
                </a:solidFill>
              </a:rPr>
              <a:t>IPC, #LLC miss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</a:t>
            </a:r>
            <a:r>
              <a:rPr lang="en-US" b="1" dirty="0">
                <a:solidFill>
                  <a:schemeClr val="accent5"/>
                </a:solidFill>
              </a:rPr>
              <a:t>#load instructions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38B7053-7E2B-A80C-2C0A-0F7FFBEB2965}"/>
              </a:ext>
            </a:extLst>
          </p:cNvPr>
          <p:cNvSpPr txBox="1"/>
          <p:nvPr/>
        </p:nvSpPr>
        <p:spPr>
          <a:xfrm>
            <a:off x="2991787" y="6120356"/>
            <a:ext cx="3160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 = N committed instructions</a:t>
            </a:r>
          </a:p>
        </p:txBody>
      </p:sp>
      <p:sp>
        <p:nvSpPr>
          <p:cNvPr id="23" name="Notched Right Arrow 22">
            <a:extLst>
              <a:ext uri="{FF2B5EF4-FFF2-40B4-BE49-F238E27FC236}">
                <a16:creationId xmlns:a16="http://schemas.microsoft.com/office/drawing/2014/main" id="{431745C1-0A16-5414-6244-3735D38A6030}"/>
              </a:ext>
            </a:extLst>
          </p:cNvPr>
          <p:cNvSpPr/>
          <p:nvPr/>
        </p:nvSpPr>
        <p:spPr>
          <a:xfrm>
            <a:off x="4867708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6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/>
              <a:t>Athena [</a:t>
            </a:r>
            <a:r>
              <a:rPr lang="en-US" sz="800" b="1"/>
              <a:t>under review]</a:t>
            </a:r>
            <a:endParaRPr lang="en-US" sz="800" b="1" dirty="0"/>
          </a:p>
        </p:txBody>
      </p:sp>
      <p:sp>
        <p:nvSpPr>
          <p:cNvPr id="24" name="Notched Right Arrow 23">
            <a:extLst>
              <a:ext uri="{FF2B5EF4-FFF2-40B4-BE49-F238E27FC236}">
                <a16:creationId xmlns:a16="http://schemas.microsoft.com/office/drawing/2014/main" id="{342EAEB6-2FF3-7F19-8AF5-F0706BC434C7}"/>
              </a:ext>
            </a:extLst>
          </p:cNvPr>
          <p:cNvSpPr/>
          <p:nvPr/>
        </p:nvSpPr>
        <p:spPr>
          <a:xfrm>
            <a:off x="2109994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/>
              <a:t>Pythia [MICRO’21]</a:t>
            </a:r>
            <a:endParaRPr lang="en-US" sz="800" dirty="0"/>
          </a:p>
        </p:txBody>
      </p:sp>
      <p:sp>
        <p:nvSpPr>
          <p:cNvPr id="25" name="Notched Right Arrow 24">
            <a:extLst>
              <a:ext uri="{FF2B5EF4-FFF2-40B4-BE49-F238E27FC236}">
                <a16:creationId xmlns:a16="http://schemas.microsoft.com/office/drawing/2014/main" id="{C8456E51-776D-79B2-1E0E-D23140B48194}"/>
              </a:ext>
            </a:extLst>
          </p:cNvPr>
          <p:cNvSpPr/>
          <p:nvPr/>
        </p:nvSpPr>
        <p:spPr>
          <a:xfrm>
            <a:off x="3488851" y="6611706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/>
              <a:t>Hermes [MICRO’22]</a:t>
            </a:r>
            <a:endParaRPr lang="en-US" sz="800" dirty="0"/>
          </a:p>
        </p:txBody>
      </p:sp>
      <p:sp>
        <p:nvSpPr>
          <p:cNvPr id="26" name="Notched Right Arrow 25">
            <a:extLst>
              <a:ext uri="{FF2B5EF4-FFF2-40B4-BE49-F238E27FC236}">
                <a16:creationId xmlns:a16="http://schemas.microsoft.com/office/drawing/2014/main" id="{37FF8469-2498-9514-DFD7-F36520A8C937}"/>
              </a:ext>
            </a:extLst>
          </p:cNvPr>
          <p:cNvSpPr/>
          <p:nvPr/>
        </p:nvSpPr>
        <p:spPr>
          <a:xfrm>
            <a:off x="6246565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Constable [</a:t>
            </a:r>
            <a:r>
              <a:rPr lang="en-US" sz="800"/>
              <a:t>ISCA’24]</a:t>
            </a:r>
            <a:endParaRPr lang="en-US" sz="800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7F83971-111A-6B2C-3E93-034F1E66BA5E}"/>
              </a:ext>
            </a:extLst>
          </p:cNvPr>
          <p:cNvSpPr/>
          <p:nvPr/>
        </p:nvSpPr>
        <p:spPr>
          <a:xfrm>
            <a:off x="7174083" y="5818746"/>
            <a:ext cx="1658319" cy="309966"/>
          </a:xfrm>
          <a:prstGeom prst="rect">
            <a:avLst/>
          </a:prstGeom>
          <a:noFill/>
          <a:ln w="38100">
            <a:solidFill>
              <a:srgbClr val="11813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39EEB3F-789F-A108-07F9-B3C97DDCF476}"/>
              </a:ext>
            </a:extLst>
          </p:cNvPr>
          <p:cNvSpPr/>
          <p:nvPr/>
        </p:nvSpPr>
        <p:spPr>
          <a:xfrm>
            <a:off x="6772692" y="6093767"/>
            <a:ext cx="1922129" cy="309966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483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3" grpId="0" animBg="1"/>
      <p:bldP spid="14" grpId="1" build="allAtOnce" animBg="1"/>
      <p:bldP spid="27" grpId="0" animBg="1"/>
      <p:bldP spid="27" grpId="1" animBg="1"/>
      <p:bldP spid="2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23397F-8F24-5A2F-4E56-DE4D20C5B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0B80928-0322-8297-1B15-C211EB41BF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4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A37B84B-7851-9828-B35A-54CF600FA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557" y="150561"/>
            <a:ext cx="8798061" cy="770467"/>
          </a:xfrm>
        </p:spPr>
        <p:txBody>
          <a:bodyPr>
            <a:noAutofit/>
          </a:bodyPr>
          <a:lstStyle/>
          <a:p>
            <a:r>
              <a:rPr lang="en-US" dirty="0"/>
              <a:t>Numerous Microarchitectural Techniques </a:t>
            </a:r>
            <a:br>
              <a:rPr lang="en-US" dirty="0"/>
            </a:br>
            <a:r>
              <a:rPr lang="en-US" dirty="0"/>
              <a:t>to Address the Memory Bottleneck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E392F04-024C-B293-D092-967AF8D8991F}"/>
              </a:ext>
            </a:extLst>
          </p:cNvPr>
          <p:cNvSpPr txBox="1"/>
          <p:nvPr/>
        </p:nvSpPr>
        <p:spPr>
          <a:xfrm>
            <a:off x="552182" y="1215520"/>
            <a:ext cx="41755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6"/>
                </a:solidFill>
              </a:rPr>
              <a:t>Cache management policies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189A54-C4E7-9A0D-89E9-9E954015FC16}"/>
              </a:ext>
            </a:extLst>
          </p:cNvPr>
          <p:cNvSpPr txBox="1"/>
          <p:nvPr/>
        </p:nvSpPr>
        <p:spPr>
          <a:xfrm>
            <a:off x="155905" y="1791680"/>
            <a:ext cx="32717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rgbClr val="941651"/>
                </a:solidFill>
              </a:rPr>
              <a:t>Dead block prediction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BAE764D-B055-1C17-77B1-5ABA32AF470E}"/>
              </a:ext>
            </a:extLst>
          </p:cNvPr>
          <p:cNvSpPr txBox="1"/>
          <p:nvPr/>
        </p:nvSpPr>
        <p:spPr>
          <a:xfrm>
            <a:off x="1412655" y="2187094"/>
            <a:ext cx="25685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7E79"/>
                </a:solidFill>
              </a:rPr>
              <a:t>Cache bypassing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C6EFC5D-2651-AE6E-E771-08A0D491E652}"/>
              </a:ext>
            </a:extLst>
          </p:cNvPr>
          <p:cNvSpPr txBox="1"/>
          <p:nvPr/>
        </p:nvSpPr>
        <p:spPr>
          <a:xfrm>
            <a:off x="5245971" y="1277344"/>
            <a:ext cx="28904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>
                    <a:lumMod val="75000"/>
                  </a:schemeClr>
                </a:solidFill>
              </a:rPr>
              <a:t>Hit/miss prediction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3BB7C2F-D0C2-335D-9438-CADE8EAF1DBE}"/>
              </a:ext>
            </a:extLst>
          </p:cNvPr>
          <p:cNvSpPr txBox="1"/>
          <p:nvPr/>
        </p:nvSpPr>
        <p:spPr>
          <a:xfrm>
            <a:off x="853483" y="3807087"/>
            <a:ext cx="31097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/>
                </a:solidFill>
              </a:rPr>
              <a:t>Software prefetching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6696352-B1CE-43D0-DA47-3E6D7053B133}"/>
              </a:ext>
            </a:extLst>
          </p:cNvPr>
          <p:cNvSpPr txBox="1"/>
          <p:nvPr/>
        </p:nvSpPr>
        <p:spPr>
          <a:xfrm>
            <a:off x="2696917" y="3357459"/>
            <a:ext cx="28379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rgbClr val="1658FF"/>
                </a:solidFill>
              </a:rPr>
              <a:t>Spatial prefetching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908C85A-4804-110E-8E37-CC8728331A59}"/>
              </a:ext>
            </a:extLst>
          </p:cNvPr>
          <p:cNvSpPr txBox="1"/>
          <p:nvPr/>
        </p:nvSpPr>
        <p:spPr>
          <a:xfrm>
            <a:off x="406307" y="4356066"/>
            <a:ext cx="31523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6"/>
                </a:solidFill>
              </a:rPr>
              <a:t>Temporal prefetching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8758FE5-EB6C-3940-CEC2-47BF5932EA61}"/>
              </a:ext>
            </a:extLst>
          </p:cNvPr>
          <p:cNvSpPr txBox="1"/>
          <p:nvPr/>
        </p:nvSpPr>
        <p:spPr>
          <a:xfrm>
            <a:off x="4469124" y="1735346"/>
            <a:ext cx="44441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4">
                    <a:lumMod val="75000"/>
                  </a:schemeClr>
                </a:solidFill>
              </a:rPr>
              <a:t>Thread-based precomputation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9CC294B-AC6C-9E1E-834F-60AE015465F7}"/>
              </a:ext>
            </a:extLst>
          </p:cNvPr>
          <p:cNvSpPr txBox="1"/>
          <p:nvPr/>
        </p:nvSpPr>
        <p:spPr>
          <a:xfrm>
            <a:off x="3179778" y="2571514"/>
            <a:ext cx="30494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E2247C"/>
                </a:solidFill>
              </a:rPr>
              <a:t>Runahead</a:t>
            </a:r>
            <a:r>
              <a:rPr lang="en-US" sz="2400" b="1" dirty="0">
                <a:solidFill>
                  <a:srgbClr val="E2247C"/>
                </a:solidFill>
              </a:rPr>
              <a:t> execution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F39F6BE-188C-72DB-4D7E-87E805E7C871}"/>
              </a:ext>
            </a:extLst>
          </p:cNvPr>
          <p:cNvSpPr txBox="1"/>
          <p:nvPr/>
        </p:nvSpPr>
        <p:spPr>
          <a:xfrm>
            <a:off x="155905" y="2971839"/>
            <a:ext cx="33798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9300"/>
                </a:solidFill>
              </a:rPr>
              <a:t>Out-of-order execution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22C4D83-76E8-6272-EB19-FFFA1712AA4E}"/>
              </a:ext>
            </a:extLst>
          </p:cNvPr>
          <p:cNvSpPr txBox="1"/>
          <p:nvPr/>
        </p:nvSpPr>
        <p:spPr>
          <a:xfrm>
            <a:off x="4268545" y="3940814"/>
            <a:ext cx="4473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Coarse-grained multithreading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81AADD3-6B1C-D667-BD74-B3CAC0C9F643}"/>
              </a:ext>
            </a:extLst>
          </p:cNvPr>
          <p:cNvSpPr txBox="1"/>
          <p:nvPr/>
        </p:nvSpPr>
        <p:spPr>
          <a:xfrm>
            <a:off x="3963245" y="4504574"/>
            <a:ext cx="42732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7E79"/>
                </a:solidFill>
              </a:rPr>
              <a:t>Simultaneous multithreading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6F260EA-D1D6-9932-9967-CC8014D66723}"/>
              </a:ext>
            </a:extLst>
          </p:cNvPr>
          <p:cNvSpPr txBox="1"/>
          <p:nvPr/>
        </p:nvSpPr>
        <p:spPr>
          <a:xfrm>
            <a:off x="5785861" y="2967036"/>
            <a:ext cx="31968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rgbClr val="941651"/>
                </a:solidFill>
              </a:rPr>
              <a:t>Load value prediction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F0AEE29-EF71-52FE-149F-AF8124A56905}"/>
              </a:ext>
            </a:extLst>
          </p:cNvPr>
          <p:cNvSpPr txBox="1"/>
          <p:nvPr/>
        </p:nvSpPr>
        <p:spPr>
          <a:xfrm>
            <a:off x="6216987" y="2320281"/>
            <a:ext cx="27138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rgbClr val="9437FF"/>
                </a:solidFill>
              </a:rPr>
              <a:t>Memory renaming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BE5BEFC-B1B5-227B-196F-28F2205D1AAD}"/>
              </a:ext>
            </a:extLst>
          </p:cNvPr>
          <p:cNvSpPr txBox="1"/>
          <p:nvPr/>
        </p:nvSpPr>
        <p:spPr>
          <a:xfrm>
            <a:off x="4366883" y="5005300"/>
            <a:ext cx="46486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9193"/>
                </a:solidFill>
              </a:rPr>
              <a:t>Memory dependence prediction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254027D-3E8F-E520-DDDB-4927126A9670}"/>
              </a:ext>
            </a:extLst>
          </p:cNvPr>
          <p:cNvSpPr txBox="1"/>
          <p:nvPr/>
        </p:nvSpPr>
        <p:spPr>
          <a:xfrm>
            <a:off x="282496" y="5104000"/>
            <a:ext cx="3791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rgbClr val="929000"/>
                </a:solidFill>
              </a:rPr>
              <a:t>Load address speculation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B0BF199-70B9-1AE9-FB53-40CD62D9AD21}"/>
              </a:ext>
            </a:extLst>
          </p:cNvPr>
          <p:cNvSpPr txBox="1"/>
          <p:nvPr/>
        </p:nvSpPr>
        <p:spPr>
          <a:xfrm>
            <a:off x="3744662" y="5575644"/>
            <a:ext cx="43917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rgbClr val="941651"/>
                </a:solidFill>
              </a:rPr>
              <a:t>Load address precomputation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621A40A-BFB3-74D2-2548-11F28DC99F5B}"/>
              </a:ext>
            </a:extLst>
          </p:cNvPr>
          <p:cNvSpPr txBox="1"/>
          <p:nvPr/>
        </p:nvSpPr>
        <p:spPr>
          <a:xfrm>
            <a:off x="6356232" y="3479149"/>
            <a:ext cx="19958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err="1">
                <a:solidFill>
                  <a:schemeClr val="accent6"/>
                </a:solidFill>
              </a:rPr>
              <a:t>Memoization</a:t>
            </a:r>
            <a:endParaRPr lang="en-US" sz="2400" b="1" dirty="0">
              <a:solidFill>
                <a:schemeClr val="accent6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192FF25-A101-BFFD-FCD5-C7FF3417F751}"/>
              </a:ext>
            </a:extLst>
          </p:cNvPr>
          <p:cNvSpPr txBox="1"/>
          <p:nvPr/>
        </p:nvSpPr>
        <p:spPr>
          <a:xfrm>
            <a:off x="1178563" y="6047288"/>
            <a:ext cx="41732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7E79"/>
                </a:solidFill>
              </a:rPr>
              <a:t>Dead instruction elimination</a:t>
            </a:r>
          </a:p>
        </p:txBody>
      </p:sp>
    </p:spTree>
    <p:extLst>
      <p:ext uri="{BB962C8B-B14F-4D97-AF65-F5344CB8AC3E}">
        <p14:creationId xmlns:p14="http://schemas.microsoft.com/office/powerpoint/2010/main" val="536138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2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4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6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8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0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2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4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6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8DA8AA-72E4-15E0-CDB5-113DC6470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AD0E047-283B-7CDA-B204-72AB05D43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40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89F26E6-4976-6FF9-F468-846F8BE80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Trace-Driven Simulation Methodology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554DEE1B-0D9D-8687-FE39-ABBDA252414D}"/>
              </a:ext>
            </a:extLst>
          </p:cNvPr>
          <p:cNvSpPr/>
          <p:nvPr/>
        </p:nvSpPr>
        <p:spPr>
          <a:xfrm>
            <a:off x="106406" y="1164029"/>
            <a:ext cx="4355679" cy="2551187"/>
          </a:xfrm>
          <a:prstGeom prst="roundRect">
            <a:avLst>
              <a:gd name="adj" fmla="val 3835"/>
            </a:avLst>
          </a:prstGeom>
          <a:solidFill>
            <a:srgbClr val="FFF3CE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C04F15"/>
                </a:solidFill>
              </a:rPr>
              <a:t>Stride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[Baer, SC’91]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C04F15"/>
                </a:solidFill>
              </a:rPr>
              <a:t>IPCP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Pakalapati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+, ISCA’20]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C04F15"/>
                </a:solidFill>
              </a:rPr>
              <a:t>Pythia</a:t>
            </a:r>
            <a:r>
              <a:rPr lang="en-US" sz="3200" b="1" dirty="0">
                <a:solidFill>
                  <a:srgbClr val="C04F15"/>
                </a:solidFill>
              </a:rPr>
              <a:t>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[Bera+, MICRO’21]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C04F15"/>
                </a:solidFill>
              </a:rPr>
              <a:t>SPP+ PPF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[Bhatia+, ISCA’20]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C04F15"/>
                </a:solidFill>
              </a:rPr>
              <a:t>SMS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[Somogyi+, ISCA’06]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C04F15"/>
                </a:solidFill>
              </a:rPr>
              <a:t>MLOP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Shakerinava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+, DPC3’19]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E63FADCF-7E9E-61A5-5AD3-3500854FE7B5}"/>
              </a:ext>
            </a:extLst>
          </p:cNvPr>
          <p:cNvSpPr/>
          <p:nvPr/>
        </p:nvSpPr>
        <p:spPr>
          <a:xfrm>
            <a:off x="1073266" y="821271"/>
            <a:ext cx="2414200" cy="466732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Prefetchers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617FF4A2-ED8D-69E3-E1D3-AB36E75C7600}"/>
              </a:ext>
            </a:extLst>
          </p:cNvPr>
          <p:cNvSpPr/>
          <p:nvPr/>
        </p:nvSpPr>
        <p:spPr>
          <a:xfrm>
            <a:off x="4665894" y="5013382"/>
            <a:ext cx="4355679" cy="1497344"/>
          </a:xfrm>
          <a:prstGeom prst="roundRect">
            <a:avLst>
              <a:gd name="adj" fmla="val 3835"/>
            </a:avLst>
          </a:prstGeom>
          <a:solidFill>
            <a:srgbClr val="E6F0FF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25FA0"/>
                </a:solidFill>
              </a:rPr>
              <a:t>100 single-core 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workloads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25FA0"/>
                </a:solidFill>
              </a:rPr>
              <a:t>180 four-core and eight-core 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workload mixes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FBABDBBC-0E76-D528-2790-39E5633E31BD}"/>
              </a:ext>
            </a:extLst>
          </p:cNvPr>
          <p:cNvSpPr/>
          <p:nvPr/>
        </p:nvSpPr>
        <p:spPr>
          <a:xfrm>
            <a:off x="5779812" y="4722841"/>
            <a:ext cx="2159880" cy="466732"/>
          </a:xfrm>
          <a:prstGeom prst="roundRect">
            <a:avLst/>
          </a:prstGeom>
          <a:solidFill>
            <a:srgbClr val="025FA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Workloads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41E05EDE-5A0C-DE52-D0B7-EE28F99737AA}"/>
              </a:ext>
            </a:extLst>
          </p:cNvPr>
          <p:cNvSpPr/>
          <p:nvPr/>
        </p:nvSpPr>
        <p:spPr>
          <a:xfrm>
            <a:off x="4665894" y="1164029"/>
            <a:ext cx="4355679" cy="1336575"/>
          </a:xfrm>
          <a:prstGeom prst="roundRect">
            <a:avLst>
              <a:gd name="adj" fmla="val 3835"/>
            </a:avLst>
          </a:prstGeom>
          <a:solidFill>
            <a:srgbClr val="F1EEFD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7030A0"/>
                </a:solidFill>
              </a:rPr>
              <a:t>Hermes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[Bera+, MICRO’22]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7030A0"/>
                </a:solidFill>
              </a:rPr>
              <a:t>HMP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Yoaz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+, ISCA’99]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7030A0"/>
                </a:solidFill>
              </a:rPr>
              <a:t>TTP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[Jalili+, HPCA’22]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72DE6AF5-D5E6-D53B-380A-300973AC528A}"/>
              </a:ext>
            </a:extLst>
          </p:cNvPr>
          <p:cNvSpPr/>
          <p:nvPr/>
        </p:nvSpPr>
        <p:spPr>
          <a:xfrm>
            <a:off x="4980621" y="821271"/>
            <a:ext cx="3758262" cy="466732"/>
          </a:xfrm>
          <a:prstGeom prst="roundRect">
            <a:avLst/>
          </a:prstGeom>
          <a:solidFill>
            <a:srgbClr val="7030A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Off-chip Predictors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38074066-0D6B-7285-028D-3C2A770D671D}"/>
              </a:ext>
            </a:extLst>
          </p:cNvPr>
          <p:cNvSpPr/>
          <p:nvPr/>
        </p:nvSpPr>
        <p:spPr>
          <a:xfrm>
            <a:off x="106406" y="4155311"/>
            <a:ext cx="4355679" cy="2355415"/>
          </a:xfrm>
          <a:prstGeom prst="roundRect">
            <a:avLst>
              <a:gd name="adj" fmla="val 3835"/>
            </a:avLst>
          </a:prstGeom>
          <a:solidFill>
            <a:srgbClr val="E5F4E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11813C"/>
                </a:solidFill>
              </a:rPr>
              <a:t># cores</a:t>
            </a:r>
            <a:r>
              <a:rPr lang="en-US" sz="2200" dirty="0">
                <a:solidFill>
                  <a:schemeClr val="tx1"/>
                </a:solidFill>
              </a:rPr>
              <a:t>: 1- 8 cores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11813C"/>
                </a:solidFill>
              </a:rPr>
              <a:t>Main memory bandwidth</a:t>
            </a:r>
            <a:r>
              <a:rPr lang="en-US" sz="2200" dirty="0">
                <a:solidFill>
                  <a:schemeClr val="tx1"/>
                </a:solidFill>
              </a:rPr>
              <a:t>: 200 - 1600 MTPS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</a:rPr>
              <a:t>4 cache designs with various prefetchers at different cache levels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C5821618-1AA4-AE7F-6861-4DAB909FF14C}"/>
              </a:ext>
            </a:extLst>
          </p:cNvPr>
          <p:cNvSpPr/>
          <p:nvPr/>
        </p:nvSpPr>
        <p:spPr>
          <a:xfrm>
            <a:off x="401235" y="3845088"/>
            <a:ext cx="3758262" cy="466732"/>
          </a:xfrm>
          <a:prstGeom prst="roundRect">
            <a:avLst/>
          </a:prstGeom>
          <a:solidFill>
            <a:srgbClr val="11813C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System Configurations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3E2108CB-A043-F946-2C4A-4980C11003CB}"/>
              </a:ext>
            </a:extLst>
          </p:cNvPr>
          <p:cNvSpPr/>
          <p:nvPr/>
        </p:nvSpPr>
        <p:spPr>
          <a:xfrm>
            <a:off x="4665894" y="3176801"/>
            <a:ext cx="4355679" cy="1336575"/>
          </a:xfrm>
          <a:prstGeom prst="roundRect">
            <a:avLst>
              <a:gd name="adj" fmla="val 3835"/>
            </a:avLst>
          </a:prstGeom>
          <a:solidFill>
            <a:srgbClr val="FFEBDC"/>
          </a:solidFill>
          <a:ln>
            <a:solidFill>
              <a:srgbClr val="94165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941651"/>
                </a:solidFill>
              </a:rPr>
              <a:t>HPAC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[Ebrahimi+, MICRO’09]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941651"/>
                </a:solidFill>
              </a:rPr>
              <a:t>MAB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Yoaz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+, ISCA’99]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941651"/>
                </a:solidFill>
              </a:rPr>
              <a:t>TLP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[Jamet+, HPCA’24]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22426824-05F1-A6A5-3D2B-456485559329}"/>
              </a:ext>
            </a:extLst>
          </p:cNvPr>
          <p:cNvSpPr/>
          <p:nvPr/>
        </p:nvSpPr>
        <p:spPr>
          <a:xfrm>
            <a:off x="4964603" y="2795547"/>
            <a:ext cx="3758262" cy="466732"/>
          </a:xfrm>
          <a:prstGeom prst="roundRect">
            <a:avLst/>
          </a:prstGeom>
          <a:solidFill>
            <a:srgbClr val="94165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Coordination Policies</a:t>
            </a:r>
          </a:p>
        </p:txBody>
      </p:sp>
      <p:sp>
        <p:nvSpPr>
          <p:cNvPr id="16" name="Notched Right Arrow 15">
            <a:extLst>
              <a:ext uri="{FF2B5EF4-FFF2-40B4-BE49-F238E27FC236}">
                <a16:creationId xmlns:a16="http://schemas.microsoft.com/office/drawing/2014/main" id="{0591A58B-49AF-6522-A717-2DB985978AEA}"/>
              </a:ext>
            </a:extLst>
          </p:cNvPr>
          <p:cNvSpPr/>
          <p:nvPr/>
        </p:nvSpPr>
        <p:spPr>
          <a:xfrm>
            <a:off x="4867708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6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/>
              <a:t>Athena [</a:t>
            </a:r>
            <a:r>
              <a:rPr lang="en-US" sz="800" b="1"/>
              <a:t>under review]</a:t>
            </a:r>
            <a:endParaRPr lang="en-US" sz="800" b="1" dirty="0"/>
          </a:p>
        </p:txBody>
      </p:sp>
      <p:sp>
        <p:nvSpPr>
          <p:cNvPr id="17" name="Notched Right Arrow 16">
            <a:extLst>
              <a:ext uri="{FF2B5EF4-FFF2-40B4-BE49-F238E27FC236}">
                <a16:creationId xmlns:a16="http://schemas.microsoft.com/office/drawing/2014/main" id="{7576E1A0-C3C6-E4E8-AAB8-B94C4B37D514}"/>
              </a:ext>
            </a:extLst>
          </p:cNvPr>
          <p:cNvSpPr/>
          <p:nvPr/>
        </p:nvSpPr>
        <p:spPr>
          <a:xfrm>
            <a:off x="2109994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/>
              <a:t>Pythia [MICRO’21]</a:t>
            </a:r>
            <a:endParaRPr lang="en-US" sz="800" dirty="0"/>
          </a:p>
        </p:txBody>
      </p:sp>
      <p:sp>
        <p:nvSpPr>
          <p:cNvPr id="18" name="Notched Right Arrow 17">
            <a:extLst>
              <a:ext uri="{FF2B5EF4-FFF2-40B4-BE49-F238E27FC236}">
                <a16:creationId xmlns:a16="http://schemas.microsoft.com/office/drawing/2014/main" id="{F9A48B56-3523-43B4-E80F-4E638F33702B}"/>
              </a:ext>
            </a:extLst>
          </p:cNvPr>
          <p:cNvSpPr/>
          <p:nvPr/>
        </p:nvSpPr>
        <p:spPr>
          <a:xfrm>
            <a:off x="3488851" y="6611706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/>
              <a:t>Hermes [MICRO’22]</a:t>
            </a:r>
            <a:endParaRPr lang="en-US" sz="800" dirty="0"/>
          </a:p>
        </p:txBody>
      </p:sp>
      <p:sp>
        <p:nvSpPr>
          <p:cNvPr id="19" name="Notched Right Arrow 18">
            <a:extLst>
              <a:ext uri="{FF2B5EF4-FFF2-40B4-BE49-F238E27FC236}">
                <a16:creationId xmlns:a16="http://schemas.microsoft.com/office/drawing/2014/main" id="{0E8E430C-6625-6151-9C54-5E9BCA8311D0}"/>
              </a:ext>
            </a:extLst>
          </p:cNvPr>
          <p:cNvSpPr/>
          <p:nvPr/>
        </p:nvSpPr>
        <p:spPr>
          <a:xfrm>
            <a:off x="6246565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Constable [</a:t>
            </a:r>
            <a:r>
              <a:rPr lang="en-US" sz="800"/>
              <a:t>ISCA’24]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4239241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  <p:bldP spid="1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67CD956-3533-CBFE-B9AB-58B80AC8D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41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179B2EA-B182-4521-8D45-AA50319EE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Results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AECF2895-C404-F6C7-8E83-B2BBDD07839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91091960"/>
              </p:ext>
            </p:extLst>
          </p:nvPr>
        </p:nvGraphicFramePr>
        <p:xfrm>
          <a:off x="-1" y="1081846"/>
          <a:ext cx="4795800" cy="24409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C3B7D36E-587C-7B51-4AD2-D5D45D13960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8276334"/>
              </p:ext>
            </p:extLst>
          </p:nvPr>
        </p:nvGraphicFramePr>
        <p:xfrm>
          <a:off x="4695592" y="1081846"/>
          <a:ext cx="4448407" cy="24409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E0578B9E-CC92-0753-0F6A-7961247457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7454125"/>
              </p:ext>
            </p:extLst>
          </p:nvPr>
        </p:nvGraphicFramePr>
        <p:xfrm>
          <a:off x="0" y="4069786"/>
          <a:ext cx="4795800" cy="24409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811B0A4B-3FF8-2E20-CC26-42F0374EDD7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00350499"/>
              </p:ext>
            </p:extLst>
          </p:nvPr>
        </p:nvGraphicFramePr>
        <p:xfrm>
          <a:off x="4695593" y="4069787"/>
          <a:ext cx="4448407" cy="24409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4A31CA1B-D8AF-269F-9FE7-D6DEE7A258C0}"/>
              </a:ext>
            </a:extLst>
          </p:cNvPr>
          <p:cNvSpPr txBox="1"/>
          <p:nvPr/>
        </p:nvSpPr>
        <p:spPr>
          <a:xfrm>
            <a:off x="1377863" y="3781723"/>
            <a:ext cx="2539241" cy="374571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OCP + 2 prefetchers @ L2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FF822B7-BFC4-11B5-BB80-63BAC0A6FB01}"/>
              </a:ext>
            </a:extLst>
          </p:cNvPr>
          <p:cNvSpPr txBox="1"/>
          <p:nvPr/>
        </p:nvSpPr>
        <p:spPr>
          <a:xfrm>
            <a:off x="5822935" y="3781722"/>
            <a:ext cx="2981094" cy="374571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OCP + 1 prefetcher @ L1 &amp; L2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1C7EF26-37AC-FA19-9408-D1553D6B1FCE}"/>
              </a:ext>
            </a:extLst>
          </p:cNvPr>
          <p:cNvSpPr txBox="1"/>
          <p:nvPr/>
        </p:nvSpPr>
        <p:spPr>
          <a:xfrm>
            <a:off x="1377863" y="786720"/>
            <a:ext cx="2539241" cy="374571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OCP + 1 prefetcher @ L2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CC20D3C-3114-C001-100F-13BE34E041C6}"/>
              </a:ext>
            </a:extLst>
          </p:cNvPr>
          <p:cNvSpPr txBox="1"/>
          <p:nvPr/>
        </p:nvSpPr>
        <p:spPr>
          <a:xfrm>
            <a:off x="6096268" y="786720"/>
            <a:ext cx="2434428" cy="374571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OCP + 1 prefetcher @ L1</a:t>
            </a:r>
          </a:p>
        </p:txBody>
      </p:sp>
      <p:sp>
        <p:nvSpPr>
          <p:cNvPr id="14" name="Down Arrow 13">
            <a:extLst>
              <a:ext uri="{FF2B5EF4-FFF2-40B4-BE49-F238E27FC236}">
                <a16:creationId xmlns:a16="http://schemas.microsoft.com/office/drawing/2014/main" id="{87C81B63-01E6-25E3-39B1-3E0769417553}"/>
              </a:ext>
            </a:extLst>
          </p:cNvPr>
          <p:cNvSpPr/>
          <p:nvPr/>
        </p:nvSpPr>
        <p:spPr>
          <a:xfrm>
            <a:off x="4241729" y="1637456"/>
            <a:ext cx="413359" cy="266500"/>
          </a:xfrm>
          <a:prstGeom prst="downArrow">
            <a:avLst/>
          </a:prstGeom>
          <a:solidFill>
            <a:srgbClr val="1658FF"/>
          </a:solidFill>
          <a:ln>
            <a:solidFill>
              <a:srgbClr val="1658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Down Arrow 14">
            <a:extLst>
              <a:ext uri="{FF2B5EF4-FFF2-40B4-BE49-F238E27FC236}">
                <a16:creationId xmlns:a16="http://schemas.microsoft.com/office/drawing/2014/main" id="{EF566863-C322-299A-0CE2-AEBBDEEC31E0}"/>
              </a:ext>
            </a:extLst>
          </p:cNvPr>
          <p:cNvSpPr/>
          <p:nvPr/>
        </p:nvSpPr>
        <p:spPr>
          <a:xfrm>
            <a:off x="8597349" y="1758180"/>
            <a:ext cx="413359" cy="266500"/>
          </a:xfrm>
          <a:prstGeom prst="downArrow">
            <a:avLst/>
          </a:prstGeom>
          <a:solidFill>
            <a:srgbClr val="1658FF"/>
          </a:solidFill>
          <a:ln>
            <a:solidFill>
              <a:srgbClr val="1658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own Arrow 15">
            <a:extLst>
              <a:ext uri="{FF2B5EF4-FFF2-40B4-BE49-F238E27FC236}">
                <a16:creationId xmlns:a16="http://schemas.microsoft.com/office/drawing/2014/main" id="{EC25B94C-24CA-7A7F-A5CC-3A69A955C7AF}"/>
              </a:ext>
            </a:extLst>
          </p:cNvPr>
          <p:cNvSpPr/>
          <p:nvPr/>
        </p:nvSpPr>
        <p:spPr>
          <a:xfrm>
            <a:off x="8605459" y="4566752"/>
            <a:ext cx="413359" cy="266500"/>
          </a:xfrm>
          <a:prstGeom prst="downArrow">
            <a:avLst/>
          </a:prstGeom>
          <a:solidFill>
            <a:srgbClr val="1658FF"/>
          </a:solidFill>
          <a:ln>
            <a:solidFill>
              <a:srgbClr val="1658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Down Arrow 16">
            <a:extLst>
              <a:ext uri="{FF2B5EF4-FFF2-40B4-BE49-F238E27FC236}">
                <a16:creationId xmlns:a16="http://schemas.microsoft.com/office/drawing/2014/main" id="{CB8DA4BC-66E0-0CD3-7F25-36E7CEB17C5B}"/>
              </a:ext>
            </a:extLst>
          </p:cNvPr>
          <p:cNvSpPr/>
          <p:nvPr/>
        </p:nvSpPr>
        <p:spPr>
          <a:xfrm>
            <a:off x="4238353" y="4620309"/>
            <a:ext cx="413359" cy="266500"/>
          </a:xfrm>
          <a:prstGeom prst="downArrow">
            <a:avLst/>
          </a:prstGeom>
          <a:solidFill>
            <a:srgbClr val="1658FF"/>
          </a:solidFill>
          <a:ln>
            <a:solidFill>
              <a:srgbClr val="1658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Notched Right Arrow 17">
            <a:extLst>
              <a:ext uri="{FF2B5EF4-FFF2-40B4-BE49-F238E27FC236}">
                <a16:creationId xmlns:a16="http://schemas.microsoft.com/office/drawing/2014/main" id="{C947A411-4C31-0F01-51BF-AACEA91A6A51}"/>
              </a:ext>
            </a:extLst>
          </p:cNvPr>
          <p:cNvSpPr/>
          <p:nvPr/>
        </p:nvSpPr>
        <p:spPr>
          <a:xfrm>
            <a:off x="4867708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6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/>
              <a:t>Athena [</a:t>
            </a:r>
            <a:r>
              <a:rPr lang="en-US" sz="800" b="1"/>
              <a:t>under review]</a:t>
            </a:r>
            <a:endParaRPr lang="en-US" sz="800" b="1" dirty="0"/>
          </a:p>
        </p:txBody>
      </p:sp>
      <p:sp>
        <p:nvSpPr>
          <p:cNvPr id="19" name="Notched Right Arrow 18">
            <a:extLst>
              <a:ext uri="{FF2B5EF4-FFF2-40B4-BE49-F238E27FC236}">
                <a16:creationId xmlns:a16="http://schemas.microsoft.com/office/drawing/2014/main" id="{8D30490E-78C9-25C5-BF55-AC723A017522}"/>
              </a:ext>
            </a:extLst>
          </p:cNvPr>
          <p:cNvSpPr/>
          <p:nvPr/>
        </p:nvSpPr>
        <p:spPr>
          <a:xfrm>
            <a:off x="2109994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/>
              <a:t>Pythia [MICRO’21]</a:t>
            </a:r>
            <a:endParaRPr lang="en-US" sz="800" dirty="0"/>
          </a:p>
        </p:txBody>
      </p:sp>
      <p:sp>
        <p:nvSpPr>
          <p:cNvPr id="20" name="Notched Right Arrow 19">
            <a:extLst>
              <a:ext uri="{FF2B5EF4-FFF2-40B4-BE49-F238E27FC236}">
                <a16:creationId xmlns:a16="http://schemas.microsoft.com/office/drawing/2014/main" id="{9D8B8382-3A74-0606-A4AF-C6C90678FDC5}"/>
              </a:ext>
            </a:extLst>
          </p:cNvPr>
          <p:cNvSpPr/>
          <p:nvPr/>
        </p:nvSpPr>
        <p:spPr>
          <a:xfrm>
            <a:off x="3488851" y="6611706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/>
              <a:t>Hermes [MICRO’22]</a:t>
            </a:r>
            <a:endParaRPr lang="en-US" sz="800" dirty="0"/>
          </a:p>
        </p:txBody>
      </p:sp>
      <p:sp>
        <p:nvSpPr>
          <p:cNvPr id="21" name="Notched Right Arrow 20">
            <a:extLst>
              <a:ext uri="{FF2B5EF4-FFF2-40B4-BE49-F238E27FC236}">
                <a16:creationId xmlns:a16="http://schemas.microsoft.com/office/drawing/2014/main" id="{D0373071-4682-2E83-8A6D-0E26341FEF11}"/>
              </a:ext>
            </a:extLst>
          </p:cNvPr>
          <p:cNvSpPr/>
          <p:nvPr/>
        </p:nvSpPr>
        <p:spPr>
          <a:xfrm>
            <a:off x="6246565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Constable [</a:t>
            </a:r>
            <a:r>
              <a:rPr lang="en-US" sz="800"/>
              <a:t>ISCA’24]</a:t>
            </a:r>
            <a:endParaRPr lang="en-US" sz="800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A1E71CE-8354-464A-2DEF-907F469CC307}"/>
              </a:ext>
            </a:extLst>
          </p:cNvPr>
          <p:cNvCxnSpPr>
            <a:cxnSpLocks/>
          </p:cNvCxnSpPr>
          <p:nvPr/>
        </p:nvCxnSpPr>
        <p:spPr>
          <a:xfrm>
            <a:off x="814192" y="2379945"/>
            <a:ext cx="3837520" cy="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6928D09-DD6C-371D-D35B-54A67EEA0ECB}"/>
              </a:ext>
            </a:extLst>
          </p:cNvPr>
          <p:cNvCxnSpPr>
            <a:cxnSpLocks/>
          </p:cNvCxnSpPr>
          <p:nvPr/>
        </p:nvCxnSpPr>
        <p:spPr>
          <a:xfrm>
            <a:off x="5438384" y="2507293"/>
            <a:ext cx="3580434" cy="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AF75AFB-F144-07F5-536D-ED20318D0D18}"/>
              </a:ext>
            </a:extLst>
          </p:cNvPr>
          <p:cNvCxnSpPr>
            <a:cxnSpLocks/>
          </p:cNvCxnSpPr>
          <p:nvPr/>
        </p:nvCxnSpPr>
        <p:spPr>
          <a:xfrm>
            <a:off x="5438384" y="5365315"/>
            <a:ext cx="3580434" cy="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37B0DB9B-254D-45DA-88AF-EB4F50401BFC}"/>
              </a:ext>
            </a:extLst>
          </p:cNvPr>
          <p:cNvCxnSpPr>
            <a:cxnSpLocks/>
          </p:cNvCxnSpPr>
          <p:nvPr/>
        </p:nvCxnSpPr>
        <p:spPr>
          <a:xfrm>
            <a:off x="814192" y="5365315"/>
            <a:ext cx="3837520" cy="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635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3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Graphic spid="6" grpId="0">
        <p:bldAsOne/>
      </p:bldGraphic>
      <p:bldGraphic spid="7" grpId="0">
        <p:bldAsOne/>
      </p:bldGraphic>
      <p:bldGraphic spid="8" grpId="0">
        <p:bldAsOne/>
      </p:bldGraphic>
      <p:bldP spid="14" grpId="0" animBg="1"/>
      <p:bldP spid="15" grpId="0" animBg="1"/>
      <p:bldP spid="16" grpId="0" animBg="1"/>
      <p:bldP spid="17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0D002E-00DE-6BC4-E516-50619BF405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EFC34F7-2967-718B-9F04-F2A5C7E4D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42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119FEA7-4093-24D9-B5DA-C8EDC8F62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Results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12AEC684-71F0-F0E1-A09B-BA0AEAA6D588}"/>
              </a:ext>
            </a:extLst>
          </p:cNvPr>
          <p:cNvSpPr/>
          <p:nvPr/>
        </p:nvSpPr>
        <p:spPr>
          <a:xfrm>
            <a:off x="1593672" y="1532687"/>
            <a:ext cx="7205703" cy="1737806"/>
          </a:xfrm>
          <a:prstGeom prst="roundRect">
            <a:avLst>
              <a:gd name="adj" fmla="val 9229"/>
            </a:avLst>
          </a:prstGeom>
          <a:solidFill>
            <a:srgbClr val="F8F5E3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rgbClr val="C04F15"/>
                </a:solidFill>
              </a:rPr>
              <a:t>Consistent performance benefit</a:t>
            </a:r>
            <a:endParaRPr lang="en-US" sz="800" b="1" dirty="0">
              <a:solidFill>
                <a:srgbClr val="C04F15"/>
              </a:solidFill>
            </a:endParaRPr>
          </a:p>
          <a:p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 coordinating </a:t>
            </a: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four types of prefetchers </a:t>
            </a:r>
          </a:p>
          <a:p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and </a:t>
            </a: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three types of off-chip predictors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452A9F65-E7D3-5FA4-A200-BB4F575EF7D7}"/>
              </a:ext>
            </a:extLst>
          </p:cNvPr>
          <p:cNvSpPr/>
          <p:nvPr/>
        </p:nvSpPr>
        <p:spPr>
          <a:xfrm>
            <a:off x="1597294" y="3937016"/>
            <a:ext cx="7202081" cy="1372568"/>
          </a:xfrm>
          <a:prstGeom prst="roundRect">
            <a:avLst>
              <a:gd name="adj" fmla="val 9229"/>
            </a:avLst>
          </a:prstGeom>
          <a:solidFill>
            <a:srgbClr val="F1EEFD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rgbClr val="7030A0"/>
                </a:solidFill>
              </a:rPr>
              <a:t>Low storage overhead</a:t>
            </a:r>
          </a:p>
          <a:p>
            <a:endParaRPr lang="en-US" sz="800" b="1" dirty="0">
              <a:solidFill>
                <a:srgbClr val="7030A0"/>
              </a:solidFill>
            </a:endParaRPr>
          </a:p>
          <a:p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Only 3 KB per core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29391726-E6C7-84DE-A100-F286E1CFB4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0227" t="14711" r="10227" b="25782"/>
          <a:stretch>
            <a:fillRect/>
          </a:stretch>
        </p:blipFill>
        <p:spPr>
          <a:xfrm>
            <a:off x="344404" y="2010886"/>
            <a:ext cx="1096871" cy="1010689"/>
          </a:xfrm>
          <a:prstGeom prst="rect">
            <a:avLst/>
          </a:prstGeom>
        </p:spPr>
      </p:pic>
      <p:pic>
        <p:nvPicPr>
          <p:cNvPr id="8" name="Content Placeholder 5">
            <a:extLst>
              <a:ext uri="{FF2B5EF4-FFF2-40B4-BE49-F238E27FC236}">
                <a16:creationId xmlns:a16="http://schemas.microsoft.com/office/drawing/2014/main" id="{C8FFEF1F-BB59-B25A-B669-D424CD27FE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9782" t="16623" r="9760" b="27479"/>
          <a:stretch>
            <a:fillRect/>
          </a:stretch>
        </p:blipFill>
        <p:spPr>
          <a:xfrm>
            <a:off x="344404" y="4166297"/>
            <a:ext cx="1006387" cy="861205"/>
          </a:xfrm>
          <a:prstGeom prst="rect">
            <a:avLst/>
          </a:prstGeom>
        </p:spPr>
      </p:pic>
      <p:sp>
        <p:nvSpPr>
          <p:cNvPr id="10" name="Notched Right Arrow 9">
            <a:extLst>
              <a:ext uri="{FF2B5EF4-FFF2-40B4-BE49-F238E27FC236}">
                <a16:creationId xmlns:a16="http://schemas.microsoft.com/office/drawing/2014/main" id="{9CBD88DF-569F-48DE-88C5-8CADCEA3C06B}"/>
              </a:ext>
            </a:extLst>
          </p:cNvPr>
          <p:cNvSpPr/>
          <p:nvPr/>
        </p:nvSpPr>
        <p:spPr>
          <a:xfrm>
            <a:off x="4867708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6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/>
              <a:t>Athena [</a:t>
            </a:r>
            <a:r>
              <a:rPr lang="en-US" sz="800" b="1"/>
              <a:t>under review]</a:t>
            </a:r>
            <a:endParaRPr lang="en-US" sz="800" b="1" dirty="0"/>
          </a:p>
        </p:txBody>
      </p:sp>
      <p:sp>
        <p:nvSpPr>
          <p:cNvPr id="12" name="Notched Right Arrow 11">
            <a:extLst>
              <a:ext uri="{FF2B5EF4-FFF2-40B4-BE49-F238E27FC236}">
                <a16:creationId xmlns:a16="http://schemas.microsoft.com/office/drawing/2014/main" id="{82A09AD6-A827-070E-C882-85BCF77906C9}"/>
              </a:ext>
            </a:extLst>
          </p:cNvPr>
          <p:cNvSpPr/>
          <p:nvPr/>
        </p:nvSpPr>
        <p:spPr>
          <a:xfrm>
            <a:off x="2109994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/>
              <a:t>Pythia [MICRO’21]</a:t>
            </a:r>
            <a:endParaRPr lang="en-US" sz="800" dirty="0"/>
          </a:p>
        </p:txBody>
      </p:sp>
      <p:sp>
        <p:nvSpPr>
          <p:cNvPr id="13" name="Notched Right Arrow 12">
            <a:extLst>
              <a:ext uri="{FF2B5EF4-FFF2-40B4-BE49-F238E27FC236}">
                <a16:creationId xmlns:a16="http://schemas.microsoft.com/office/drawing/2014/main" id="{CCED4E3B-E1BD-FC61-FA91-B9297FF785B6}"/>
              </a:ext>
            </a:extLst>
          </p:cNvPr>
          <p:cNvSpPr/>
          <p:nvPr/>
        </p:nvSpPr>
        <p:spPr>
          <a:xfrm>
            <a:off x="3488851" y="6611706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/>
              <a:t>Hermes [MICRO’22]</a:t>
            </a:r>
            <a:endParaRPr lang="en-US" sz="800" dirty="0"/>
          </a:p>
        </p:txBody>
      </p:sp>
      <p:sp>
        <p:nvSpPr>
          <p:cNvPr id="14" name="Notched Right Arrow 13">
            <a:extLst>
              <a:ext uri="{FF2B5EF4-FFF2-40B4-BE49-F238E27FC236}">
                <a16:creationId xmlns:a16="http://schemas.microsoft.com/office/drawing/2014/main" id="{FF9B4603-7E37-0CC0-EBFB-3E61B4EFACFE}"/>
              </a:ext>
            </a:extLst>
          </p:cNvPr>
          <p:cNvSpPr/>
          <p:nvPr/>
        </p:nvSpPr>
        <p:spPr>
          <a:xfrm>
            <a:off x="6246565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Constable [</a:t>
            </a:r>
            <a:r>
              <a:rPr lang="en-US" sz="800"/>
              <a:t>ISCA’24]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623859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B717AB-5D25-53DA-39DF-1A90B8DE12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0E031882-0EF9-0DA4-4F43-3B110166187B}"/>
              </a:ext>
            </a:extLst>
          </p:cNvPr>
          <p:cNvSpPr/>
          <p:nvPr/>
        </p:nvSpPr>
        <p:spPr>
          <a:xfrm>
            <a:off x="6642204" y="2641144"/>
            <a:ext cx="2399249" cy="3616317"/>
          </a:xfrm>
          <a:prstGeom prst="roundRect">
            <a:avLst>
              <a:gd name="adj" fmla="val 3059"/>
            </a:avLst>
          </a:prstGeom>
          <a:solidFill>
            <a:srgbClr val="FFE0D6"/>
          </a:solidFill>
          <a:ln w="3810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D9AC8A5-A6AA-DC30-7A54-EF51ABFF277C}"/>
              </a:ext>
            </a:extLst>
          </p:cNvPr>
          <p:cNvCxnSpPr>
            <a:cxnSpLocks/>
          </p:cNvCxnSpPr>
          <p:nvPr/>
        </p:nvCxnSpPr>
        <p:spPr>
          <a:xfrm>
            <a:off x="4876800" y="1932694"/>
            <a:ext cx="1770184" cy="4232664"/>
          </a:xfrm>
          <a:prstGeom prst="line">
            <a:avLst/>
          </a:prstGeom>
          <a:noFill/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FE9102F0-98E0-B814-F64C-AAFF90F3CCFA}"/>
              </a:ext>
            </a:extLst>
          </p:cNvPr>
          <p:cNvSpPr/>
          <p:nvPr/>
        </p:nvSpPr>
        <p:spPr>
          <a:xfrm>
            <a:off x="3723757" y="2643805"/>
            <a:ext cx="2827197" cy="3282862"/>
          </a:xfrm>
          <a:prstGeom prst="roundRect">
            <a:avLst>
              <a:gd name="adj" fmla="val 3825"/>
            </a:avLst>
          </a:prstGeom>
          <a:solidFill>
            <a:srgbClr val="FFF3CE"/>
          </a:solidFill>
          <a:ln w="19050">
            <a:noFill/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7EAD194-8600-ECAD-C5A5-3C8C22494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43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9C3489B-E6B5-8EBE-79BE-964C87AED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Contributions: Recap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FEEC240F-8C51-DFF0-339D-547C2BFEEC9C}"/>
              </a:ext>
            </a:extLst>
          </p:cNvPr>
          <p:cNvGraphicFramePr/>
          <p:nvPr/>
        </p:nvGraphicFramePr>
        <p:xfrm>
          <a:off x="1524000" y="990997"/>
          <a:ext cx="6096000" cy="1127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BA344E3-F593-F2E8-1899-B16066F4ABA2}"/>
              </a:ext>
            </a:extLst>
          </p:cNvPr>
          <p:cNvCxnSpPr>
            <a:cxnSpLocks/>
          </p:cNvCxnSpPr>
          <p:nvPr/>
        </p:nvCxnSpPr>
        <p:spPr>
          <a:xfrm>
            <a:off x="5994400" y="1905000"/>
            <a:ext cx="652584" cy="738805"/>
          </a:xfrm>
          <a:prstGeom prst="line">
            <a:avLst/>
          </a:prstGeom>
          <a:noFill/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D2903856-4402-B87A-E17D-912C72B1BE91}"/>
              </a:ext>
            </a:extLst>
          </p:cNvPr>
          <p:cNvCxnSpPr>
            <a:cxnSpLocks/>
          </p:cNvCxnSpPr>
          <p:nvPr/>
        </p:nvCxnSpPr>
        <p:spPr>
          <a:xfrm flipH="1">
            <a:off x="3265104" y="1946190"/>
            <a:ext cx="1020445" cy="690327"/>
          </a:xfrm>
          <a:prstGeom prst="line">
            <a:avLst/>
          </a:prstGeom>
          <a:noFill/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4539EF0B-7F8E-52C0-161C-4BE8D0DF008D}"/>
              </a:ext>
            </a:extLst>
          </p:cNvPr>
          <p:cNvCxnSpPr>
            <a:cxnSpLocks/>
          </p:cNvCxnSpPr>
          <p:nvPr/>
        </p:nvCxnSpPr>
        <p:spPr>
          <a:xfrm flipH="1">
            <a:off x="241163" y="1905000"/>
            <a:ext cx="2967621" cy="706452"/>
          </a:xfrm>
          <a:prstGeom prst="line">
            <a:avLst/>
          </a:prstGeom>
          <a:noFill/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65" name="Rounded Rectangle 64">
            <a:extLst>
              <a:ext uri="{FF2B5EF4-FFF2-40B4-BE49-F238E27FC236}">
                <a16:creationId xmlns:a16="http://schemas.microsoft.com/office/drawing/2014/main" id="{FDE223F3-BDCC-F039-B413-3B7B4D9EF63C}"/>
              </a:ext>
            </a:extLst>
          </p:cNvPr>
          <p:cNvSpPr/>
          <p:nvPr/>
        </p:nvSpPr>
        <p:spPr>
          <a:xfrm>
            <a:off x="213003" y="2640271"/>
            <a:ext cx="3052101" cy="1554012"/>
          </a:xfrm>
          <a:prstGeom prst="roundRect">
            <a:avLst>
              <a:gd name="adj" fmla="val 3059"/>
            </a:avLst>
          </a:prstGeom>
          <a:noFill/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6" name="Rounded Rectangle 65">
            <a:extLst>
              <a:ext uri="{FF2B5EF4-FFF2-40B4-BE49-F238E27FC236}">
                <a16:creationId xmlns:a16="http://schemas.microsoft.com/office/drawing/2014/main" id="{BDB7A997-8F40-85C2-B979-7C09A467D47A}"/>
              </a:ext>
            </a:extLst>
          </p:cNvPr>
          <p:cNvSpPr/>
          <p:nvPr/>
        </p:nvSpPr>
        <p:spPr>
          <a:xfrm>
            <a:off x="6646984" y="2643805"/>
            <a:ext cx="2399249" cy="3616317"/>
          </a:xfrm>
          <a:prstGeom prst="roundRect">
            <a:avLst>
              <a:gd name="adj" fmla="val 3059"/>
            </a:avLst>
          </a:prstGeom>
          <a:noFill/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8" name="Bent Up Arrow 7">
            <a:extLst>
              <a:ext uri="{FF2B5EF4-FFF2-40B4-BE49-F238E27FC236}">
                <a16:creationId xmlns:a16="http://schemas.microsoft.com/office/drawing/2014/main" id="{911E11DD-B561-9B07-A94A-AA2AD46DDA33}"/>
              </a:ext>
            </a:extLst>
          </p:cNvPr>
          <p:cNvSpPr/>
          <p:nvPr/>
        </p:nvSpPr>
        <p:spPr>
          <a:xfrm rot="16200000" flipV="1">
            <a:off x="6499669" y="4280297"/>
            <a:ext cx="1199886" cy="506670"/>
          </a:xfrm>
          <a:prstGeom prst="bentUpArrow">
            <a:avLst>
              <a:gd name="adj1" fmla="val 9792"/>
              <a:gd name="adj2" fmla="val 12874"/>
              <a:gd name="adj3" fmla="val 14727"/>
            </a:avLst>
          </a:prstGeom>
          <a:solidFill>
            <a:srgbClr val="7A62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Bent Up Arrow 8">
            <a:extLst>
              <a:ext uri="{FF2B5EF4-FFF2-40B4-BE49-F238E27FC236}">
                <a16:creationId xmlns:a16="http://schemas.microsoft.com/office/drawing/2014/main" id="{E3EDD6A6-1501-2749-8C48-FDB2213CBA49}"/>
              </a:ext>
            </a:extLst>
          </p:cNvPr>
          <p:cNvSpPr/>
          <p:nvPr/>
        </p:nvSpPr>
        <p:spPr>
          <a:xfrm rot="10800000">
            <a:off x="7032991" y="2611452"/>
            <a:ext cx="283836" cy="2522123"/>
          </a:xfrm>
          <a:prstGeom prst="bentUpArrow">
            <a:avLst>
              <a:gd name="adj1" fmla="val 22212"/>
              <a:gd name="adj2" fmla="val 17019"/>
              <a:gd name="adj3" fmla="val 18857"/>
            </a:avLst>
          </a:prstGeom>
          <a:solidFill>
            <a:srgbClr val="F5931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Up Arrow 9">
            <a:extLst>
              <a:ext uri="{FF2B5EF4-FFF2-40B4-BE49-F238E27FC236}">
                <a16:creationId xmlns:a16="http://schemas.microsoft.com/office/drawing/2014/main" id="{1995830E-04F3-F0BB-39A5-B4BA20E6AB15}"/>
              </a:ext>
            </a:extLst>
          </p:cNvPr>
          <p:cNvSpPr/>
          <p:nvPr/>
        </p:nvSpPr>
        <p:spPr>
          <a:xfrm>
            <a:off x="5005754" y="3590624"/>
            <a:ext cx="199292" cy="229302"/>
          </a:xfrm>
          <a:prstGeom prst="upArrow">
            <a:avLst/>
          </a:prstGeom>
          <a:solidFill>
            <a:srgbClr val="E2247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Up Arrow 10">
            <a:extLst>
              <a:ext uri="{FF2B5EF4-FFF2-40B4-BE49-F238E27FC236}">
                <a16:creationId xmlns:a16="http://schemas.microsoft.com/office/drawing/2014/main" id="{180B5CD9-52F3-97B2-450C-EB4BF2CE6952}"/>
              </a:ext>
            </a:extLst>
          </p:cNvPr>
          <p:cNvSpPr/>
          <p:nvPr/>
        </p:nvSpPr>
        <p:spPr>
          <a:xfrm rot="10800000">
            <a:off x="5005753" y="4748103"/>
            <a:ext cx="199291" cy="229302"/>
          </a:xfrm>
          <a:prstGeom prst="upArrow">
            <a:avLst/>
          </a:prstGeom>
          <a:solidFill>
            <a:srgbClr val="E2247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Bent Arrow 11">
            <a:extLst>
              <a:ext uri="{FF2B5EF4-FFF2-40B4-BE49-F238E27FC236}">
                <a16:creationId xmlns:a16="http://schemas.microsoft.com/office/drawing/2014/main" id="{F0025D38-F0BB-F762-5E56-387161EBC8EB}"/>
              </a:ext>
            </a:extLst>
          </p:cNvPr>
          <p:cNvSpPr/>
          <p:nvPr/>
        </p:nvSpPr>
        <p:spPr>
          <a:xfrm flipV="1">
            <a:off x="52008" y="3472692"/>
            <a:ext cx="3359408" cy="937932"/>
          </a:xfrm>
          <a:prstGeom prst="bentArrow">
            <a:avLst>
              <a:gd name="adj1" fmla="val 8699"/>
              <a:gd name="adj2" fmla="val 9634"/>
              <a:gd name="adj3" fmla="val 14798"/>
              <a:gd name="adj4" fmla="val 37288"/>
            </a:avLst>
          </a:prstGeom>
          <a:solidFill>
            <a:srgbClr val="11813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4315AFF0-C7C2-942F-65CE-352BEE93466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761210" y="2457340"/>
            <a:ext cx="2195212" cy="370801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55EF4647-3732-82BE-D238-90D222FC0822}"/>
              </a:ext>
            </a:extLst>
          </p:cNvPr>
          <p:cNvSpPr/>
          <p:nvPr/>
        </p:nvSpPr>
        <p:spPr>
          <a:xfrm>
            <a:off x="243560" y="1905000"/>
            <a:ext cx="4082824" cy="731517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Notched Right Arrow 30">
            <a:extLst>
              <a:ext uri="{FF2B5EF4-FFF2-40B4-BE49-F238E27FC236}">
                <a16:creationId xmlns:a16="http://schemas.microsoft.com/office/drawing/2014/main" id="{8FFB9475-3E9C-1778-8733-0FDF7C1F658E}"/>
              </a:ext>
            </a:extLst>
          </p:cNvPr>
          <p:cNvSpPr/>
          <p:nvPr/>
        </p:nvSpPr>
        <p:spPr>
          <a:xfrm>
            <a:off x="4867708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6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/>
              <a:t>Athena [</a:t>
            </a:r>
            <a:r>
              <a:rPr lang="en-US" sz="800" b="1"/>
              <a:t>under review]</a:t>
            </a:r>
            <a:endParaRPr lang="en-US" sz="800" b="1" dirty="0"/>
          </a:p>
        </p:txBody>
      </p:sp>
      <p:sp>
        <p:nvSpPr>
          <p:cNvPr id="32" name="Notched Right Arrow 31">
            <a:extLst>
              <a:ext uri="{FF2B5EF4-FFF2-40B4-BE49-F238E27FC236}">
                <a16:creationId xmlns:a16="http://schemas.microsoft.com/office/drawing/2014/main" id="{0548874C-683A-4815-4FB9-7F27D7F86549}"/>
              </a:ext>
            </a:extLst>
          </p:cNvPr>
          <p:cNvSpPr/>
          <p:nvPr/>
        </p:nvSpPr>
        <p:spPr>
          <a:xfrm>
            <a:off x="2109994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/>
              <a:t>Pythia [MICRO’21]</a:t>
            </a:r>
            <a:endParaRPr lang="en-US" sz="800" dirty="0"/>
          </a:p>
        </p:txBody>
      </p:sp>
      <p:sp>
        <p:nvSpPr>
          <p:cNvPr id="33" name="Notched Right Arrow 32">
            <a:extLst>
              <a:ext uri="{FF2B5EF4-FFF2-40B4-BE49-F238E27FC236}">
                <a16:creationId xmlns:a16="http://schemas.microsoft.com/office/drawing/2014/main" id="{9E1AF13C-945A-7646-E55D-0FDA046C1EAB}"/>
              </a:ext>
            </a:extLst>
          </p:cNvPr>
          <p:cNvSpPr/>
          <p:nvPr/>
        </p:nvSpPr>
        <p:spPr>
          <a:xfrm>
            <a:off x="3488851" y="6611706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/>
              <a:t>Hermes [MICRO’22]</a:t>
            </a:r>
            <a:endParaRPr lang="en-US" sz="800" dirty="0"/>
          </a:p>
        </p:txBody>
      </p:sp>
      <p:sp>
        <p:nvSpPr>
          <p:cNvPr id="34" name="Notched Right Arrow 33">
            <a:extLst>
              <a:ext uri="{FF2B5EF4-FFF2-40B4-BE49-F238E27FC236}">
                <a16:creationId xmlns:a16="http://schemas.microsoft.com/office/drawing/2014/main" id="{0F2A5CD1-AC4F-F82F-45F4-0DE90FDA36D5}"/>
              </a:ext>
            </a:extLst>
          </p:cNvPr>
          <p:cNvSpPr/>
          <p:nvPr/>
        </p:nvSpPr>
        <p:spPr>
          <a:xfrm>
            <a:off x="6246565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Constable [</a:t>
            </a:r>
            <a:r>
              <a:rPr lang="en-US" sz="800"/>
              <a:t>ISCA’24]</a:t>
            </a:r>
            <a:endParaRPr lang="en-US" sz="800" dirty="0"/>
          </a:p>
        </p:txBody>
      </p:sp>
      <p:pic>
        <p:nvPicPr>
          <p:cNvPr id="35" name="Graphic 34">
            <a:extLst>
              <a:ext uri="{FF2B5EF4-FFF2-40B4-BE49-F238E27FC236}">
                <a16:creationId xmlns:a16="http://schemas.microsoft.com/office/drawing/2014/main" id="{C9474E06-07E1-6201-C0DA-F52F62B32E7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9150" y="2737105"/>
            <a:ext cx="3159709" cy="140981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2402910-E6F8-DE5F-6D95-44F9403398F4}"/>
              </a:ext>
            </a:extLst>
          </p:cNvPr>
          <p:cNvSpPr txBox="1"/>
          <p:nvPr/>
        </p:nvSpPr>
        <p:spPr>
          <a:xfrm>
            <a:off x="4234506" y="2636517"/>
            <a:ext cx="2238370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b="1" dirty="0">
                <a:solidFill>
                  <a:srgbClr val="F98609"/>
                </a:solidFill>
              </a:rPr>
              <a:t>Hermes</a:t>
            </a:r>
            <a:r>
              <a:rPr lang="en-US" dirty="0"/>
              <a:t> </a:t>
            </a:r>
            <a:r>
              <a:rPr lang="en-US" sz="2000" b="1" baseline="30000" dirty="0"/>
              <a:t>[MICRO’22]</a:t>
            </a:r>
          </a:p>
          <a:p>
            <a:pPr algn="r"/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Off-chip prediction (OCP)</a:t>
            </a:r>
          </a:p>
          <a:p>
            <a:pPr algn="r"/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using </a:t>
            </a:r>
            <a:r>
              <a:rPr lang="en-US" sz="1400" dirty="0">
                <a:solidFill>
                  <a:srgbClr val="F59312"/>
                </a:solidFill>
              </a:rPr>
              <a:t>perceptron learning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589E166-5467-6D33-022A-D7CB502C5B38}"/>
              </a:ext>
            </a:extLst>
          </p:cNvPr>
          <p:cNvSpPr txBox="1"/>
          <p:nvPr/>
        </p:nvSpPr>
        <p:spPr>
          <a:xfrm>
            <a:off x="3966036" y="3819926"/>
            <a:ext cx="2506840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b="1" dirty="0">
                <a:solidFill>
                  <a:srgbClr val="E2247C"/>
                </a:solidFill>
              </a:rPr>
              <a:t>Athena</a:t>
            </a:r>
            <a:r>
              <a:rPr lang="en-US" dirty="0"/>
              <a:t> </a:t>
            </a:r>
            <a:r>
              <a:rPr lang="en-US" sz="2000" b="1" baseline="30000" dirty="0"/>
              <a:t>[under review]</a:t>
            </a:r>
          </a:p>
          <a:p>
            <a:pPr algn="r"/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Prefetcher-OCP coordination</a:t>
            </a:r>
          </a:p>
          <a:p>
            <a:pPr algn="r"/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using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400" dirty="0">
                <a:solidFill>
                  <a:srgbClr val="E2247C"/>
                </a:solidFill>
              </a:rPr>
              <a:t>reinforcement learning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A249728-E36E-1DFF-CECF-4E789FAB5913}"/>
              </a:ext>
            </a:extLst>
          </p:cNvPr>
          <p:cNvSpPr txBox="1"/>
          <p:nvPr/>
        </p:nvSpPr>
        <p:spPr>
          <a:xfrm>
            <a:off x="113250" y="4488017"/>
            <a:ext cx="409195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11813C"/>
                </a:solidFill>
              </a:rPr>
              <a:t>Constable</a:t>
            </a:r>
            <a:r>
              <a:rPr lang="en-US" dirty="0"/>
              <a:t> </a:t>
            </a:r>
            <a:r>
              <a:rPr lang="en-US" sz="2000" b="1" baseline="30000" dirty="0"/>
              <a:t>[ISCA’24]</a:t>
            </a:r>
          </a:p>
          <a:p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Safely eliminating load instruction execution</a:t>
            </a:r>
          </a:p>
          <a:p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by exploiting </a:t>
            </a:r>
            <a:r>
              <a:rPr lang="en-US" sz="1400" dirty="0">
                <a:solidFill>
                  <a:srgbClr val="11813C"/>
                </a:solidFill>
              </a:rPr>
              <a:t>load address-value stability</a:t>
            </a:r>
          </a:p>
        </p:txBody>
      </p:sp>
      <p:pic>
        <p:nvPicPr>
          <p:cNvPr id="26" name="Graphic 25" descr="Badge with solid fill">
            <a:extLst>
              <a:ext uri="{FF2B5EF4-FFF2-40B4-BE49-F238E27FC236}">
                <a16:creationId xmlns:a16="http://schemas.microsoft.com/office/drawing/2014/main" id="{F5944960-416C-F26B-8FAF-CA2CDEAED2C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848039" y="2654055"/>
            <a:ext cx="479041" cy="479041"/>
          </a:xfrm>
          <a:prstGeom prst="rect">
            <a:avLst/>
          </a:prstGeom>
        </p:spPr>
      </p:pic>
      <p:pic>
        <p:nvPicPr>
          <p:cNvPr id="29" name="Graphic 28" descr="Badge 4 with solid fill">
            <a:extLst>
              <a:ext uri="{FF2B5EF4-FFF2-40B4-BE49-F238E27FC236}">
                <a16:creationId xmlns:a16="http://schemas.microsoft.com/office/drawing/2014/main" id="{9538773A-7433-DFBF-7141-4694D935DCA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415098" y="4451963"/>
            <a:ext cx="479041" cy="479041"/>
          </a:xfrm>
          <a:prstGeom prst="rect">
            <a:avLst/>
          </a:prstGeom>
        </p:spPr>
      </p:pic>
      <p:pic>
        <p:nvPicPr>
          <p:cNvPr id="30" name="Graphic 29" descr="Badge 3 with solid fill">
            <a:extLst>
              <a:ext uri="{FF2B5EF4-FFF2-40B4-BE49-F238E27FC236}">
                <a16:creationId xmlns:a16="http://schemas.microsoft.com/office/drawing/2014/main" id="{1BB71377-5810-5183-9C76-CC2577F6B31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3728537" y="3811349"/>
            <a:ext cx="479042" cy="479042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2A3667EE-2C48-375D-70AB-3497DE676896}"/>
              </a:ext>
            </a:extLst>
          </p:cNvPr>
          <p:cNvSpPr txBox="1"/>
          <p:nvPr/>
        </p:nvSpPr>
        <p:spPr>
          <a:xfrm>
            <a:off x="4075232" y="5003336"/>
            <a:ext cx="239764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b="1" dirty="0">
                <a:solidFill>
                  <a:srgbClr val="7A62E7"/>
                </a:solidFill>
              </a:rPr>
              <a:t>Pythia</a:t>
            </a:r>
            <a:r>
              <a:rPr lang="en-US" dirty="0"/>
              <a:t> </a:t>
            </a:r>
            <a:r>
              <a:rPr lang="en-US" sz="2000" b="1" baseline="30000" dirty="0"/>
              <a:t>[MICRO’21]</a:t>
            </a:r>
          </a:p>
          <a:p>
            <a:pPr algn="r"/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Hardware data prefetching</a:t>
            </a:r>
          </a:p>
          <a:p>
            <a:pPr algn="r"/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using </a:t>
            </a:r>
            <a:r>
              <a:rPr lang="en-US" sz="1400" dirty="0">
                <a:solidFill>
                  <a:srgbClr val="7A62E7"/>
                </a:solidFill>
              </a:rPr>
              <a:t>reinforcement learning</a:t>
            </a:r>
          </a:p>
        </p:txBody>
      </p:sp>
      <p:pic>
        <p:nvPicPr>
          <p:cNvPr id="39" name="Graphic 38" descr="Badge 1 with solid fill">
            <a:extLst>
              <a:ext uri="{FF2B5EF4-FFF2-40B4-BE49-F238E27FC236}">
                <a16:creationId xmlns:a16="http://schemas.microsoft.com/office/drawing/2014/main" id="{2FCD8859-157E-1A47-A45F-59690991586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4070700" y="4977221"/>
            <a:ext cx="479041" cy="479041"/>
          </a:xfrm>
          <a:prstGeom prst="rect">
            <a:avLst/>
          </a:prstGeom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7E156683-887E-3C0F-FC4E-0FA72C025993}"/>
              </a:ext>
            </a:extLst>
          </p:cNvPr>
          <p:cNvSpPr/>
          <p:nvPr/>
        </p:nvSpPr>
        <p:spPr>
          <a:xfrm>
            <a:off x="39150" y="2603992"/>
            <a:ext cx="3574630" cy="2769116"/>
          </a:xfrm>
          <a:prstGeom prst="rect">
            <a:avLst/>
          </a:prstGeom>
          <a:solidFill>
            <a:srgbClr val="FFFFFF">
              <a:alpha val="921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831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4" grpId="0" animBg="1"/>
      <p:bldP spid="66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6D09D3-47D7-6342-1151-039B790B83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3EA29E5B-ACF5-0AC4-9F1D-07030F81D738}"/>
              </a:ext>
            </a:extLst>
          </p:cNvPr>
          <p:cNvSpPr/>
          <p:nvPr/>
        </p:nvSpPr>
        <p:spPr>
          <a:xfrm>
            <a:off x="213003" y="2640271"/>
            <a:ext cx="3052101" cy="1554012"/>
          </a:xfrm>
          <a:prstGeom prst="roundRect">
            <a:avLst>
              <a:gd name="adj" fmla="val 3059"/>
            </a:avLst>
          </a:prstGeom>
          <a:solidFill>
            <a:srgbClr val="FFE0D6"/>
          </a:solidFill>
          <a:ln w="3810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32450FF-F41A-A39B-178D-CC8A4BEA9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44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D3AC98D-FF84-DA68-666B-1922D3F60E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Contributions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7C453B67-C5DB-030C-D724-6E0C06F29126}"/>
              </a:ext>
            </a:extLst>
          </p:cNvPr>
          <p:cNvGraphicFramePr/>
          <p:nvPr/>
        </p:nvGraphicFramePr>
        <p:xfrm>
          <a:off x="1524000" y="990997"/>
          <a:ext cx="6096000" cy="1127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6F7139E-7DC9-B571-6C29-050885C97DE9}"/>
              </a:ext>
            </a:extLst>
          </p:cNvPr>
          <p:cNvCxnSpPr>
            <a:cxnSpLocks/>
          </p:cNvCxnSpPr>
          <p:nvPr/>
        </p:nvCxnSpPr>
        <p:spPr>
          <a:xfrm>
            <a:off x="5994400" y="1905000"/>
            <a:ext cx="652584" cy="738805"/>
          </a:xfrm>
          <a:prstGeom prst="line">
            <a:avLst/>
          </a:prstGeom>
          <a:noFill/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747A9E0-C51B-1262-986A-75F3FB080384}"/>
              </a:ext>
            </a:extLst>
          </p:cNvPr>
          <p:cNvCxnSpPr>
            <a:cxnSpLocks/>
          </p:cNvCxnSpPr>
          <p:nvPr/>
        </p:nvCxnSpPr>
        <p:spPr>
          <a:xfrm>
            <a:off x="4876800" y="1932694"/>
            <a:ext cx="1770184" cy="4232664"/>
          </a:xfrm>
          <a:prstGeom prst="line">
            <a:avLst/>
          </a:prstGeom>
          <a:noFill/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3E7A9B4E-AA45-ADF9-A803-6EA4E8E3D879}"/>
              </a:ext>
            </a:extLst>
          </p:cNvPr>
          <p:cNvCxnSpPr>
            <a:cxnSpLocks/>
          </p:cNvCxnSpPr>
          <p:nvPr/>
        </p:nvCxnSpPr>
        <p:spPr>
          <a:xfrm flipH="1">
            <a:off x="3265104" y="1946190"/>
            <a:ext cx="1020445" cy="690327"/>
          </a:xfrm>
          <a:prstGeom prst="line">
            <a:avLst/>
          </a:prstGeom>
          <a:noFill/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7F83B1D0-83EE-009A-525C-412220FA761F}"/>
              </a:ext>
            </a:extLst>
          </p:cNvPr>
          <p:cNvCxnSpPr>
            <a:cxnSpLocks/>
          </p:cNvCxnSpPr>
          <p:nvPr/>
        </p:nvCxnSpPr>
        <p:spPr>
          <a:xfrm flipH="1">
            <a:off x="241163" y="1905000"/>
            <a:ext cx="2967621" cy="706452"/>
          </a:xfrm>
          <a:prstGeom prst="line">
            <a:avLst/>
          </a:prstGeom>
          <a:noFill/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66" name="Rounded Rectangle 65">
            <a:extLst>
              <a:ext uri="{FF2B5EF4-FFF2-40B4-BE49-F238E27FC236}">
                <a16:creationId xmlns:a16="http://schemas.microsoft.com/office/drawing/2014/main" id="{4255EFB0-A4C7-4573-8E5F-11405231B890}"/>
              </a:ext>
            </a:extLst>
          </p:cNvPr>
          <p:cNvSpPr/>
          <p:nvPr/>
        </p:nvSpPr>
        <p:spPr>
          <a:xfrm>
            <a:off x="6646984" y="2643805"/>
            <a:ext cx="2399249" cy="3616317"/>
          </a:xfrm>
          <a:prstGeom prst="roundRect">
            <a:avLst>
              <a:gd name="adj" fmla="val 3059"/>
            </a:avLst>
          </a:prstGeom>
          <a:noFill/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8" name="Bent Up Arrow 7">
            <a:extLst>
              <a:ext uri="{FF2B5EF4-FFF2-40B4-BE49-F238E27FC236}">
                <a16:creationId xmlns:a16="http://schemas.microsoft.com/office/drawing/2014/main" id="{8082669D-1851-E0B0-B726-0DDCD63F04AF}"/>
              </a:ext>
            </a:extLst>
          </p:cNvPr>
          <p:cNvSpPr/>
          <p:nvPr/>
        </p:nvSpPr>
        <p:spPr>
          <a:xfrm rot="16200000" flipV="1">
            <a:off x="6499669" y="4280297"/>
            <a:ext cx="1199886" cy="506670"/>
          </a:xfrm>
          <a:prstGeom prst="bentUpArrow">
            <a:avLst>
              <a:gd name="adj1" fmla="val 9792"/>
              <a:gd name="adj2" fmla="val 12874"/>
              <a:gd name="adj3" fmla="val 14727"/>
            </a:avLst>
          </a:prstGeom>
          <a:solidFill>
            <a:srgbClr val="7A62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Bent Up Arrow 8">
            <a:extLst>
              <a:ext uri="{FF2B5EF4-FFF2-40B4-BE49-F238E27FC236}">
                <a16:creationId xmlns:a16="http://schemas.microsoft.com/office/drawing/2014/main" id="{FB26622A-41E7-F5B6-3EFC-DC2F08231C56}"/>
              </a:ext>
            </a:extLst>
          </p:cNvPr>
          <p:cNvSpPr/>
          <p:nvPr/>
        </p:nvSpPr>
        <p:spPr>
          <a:xfrm rot="10800000">
            <a:off x="7032991" y="2611452"/>
            <a:ext cx="283836" cy="2522123"/>
          </a:xfrm>
          <a:prstGeom prst="bentUpArrow">
            <a:avLst>
              <a:gd name="adj1" fmla="val 22212"/>
              <a:gd name="adj2" fmla="val 17019"/>
              <a:gd name="adj3" fmla="val 18857"/>
            </a:avLst>
          </a:prstGeom>
          <a:solidFill>
            <a:srgbClr val="F9860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Up Arrow 9">
            <a:extLst>
              <a:ext uri="{FF2B5EF4-FFF2-40B4-BE49-F238E27FC236}">
                <a16:creationId xmlns:a16="http://schemas.microsoft.com/office/drawing/2014/main" id="{5DE9C52B-D9E2-5A2C-751F-BD7677DED47B}"/>
              </a:ext>
            </a:extLst>
          </p:cNvPr>
          <p:cNvSpPr/>
          <p:nvPr/>
        </p:nvSpPr>
        <p:spPr>
          <a:xfrm>
            <a:off x="5005754" y="3590624"/>
            <a:ext cx="199292" cy="229302"/>
          </a:xfrm>
          <a:prstGeom prst="upArrow">
            <a:avLst/>
          </a:prstGeom>
          <a:solidFill>
            <a:srgbClr val="E2247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Up Arrow 10">
            <a:extLst>
              <a:ext uri="{FF2B5EF4-FFF2-40B4-BE49-F238E27FC236}">
                <a16:creationId xmlns:a16="http://schemas.microsoft.com/office/drawing/2014/main" id="{A009C357-586D-29EE-7CCF-515BBA53FB0A}"/>
              </a:ext>
            </a:extLst>
          </p:cNvPr>
          <p:cNvSpPr/>
          <p:nvPr/>
        </p:nvSpPr>
        <p:spPr>
          <a:xfrm rot="10800000">
            <a:off x="5005753" y="4748103"/>
            <a:ext cx="199291" cy="229302"/>
          </a:xfrm>
          <a:prstGeom prst="upArrow">
            <a:avLst/>
          </a:prstGeom>
          <a:solidFill>
            <a:srgbClr val="E2247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Bent Arrow 11">
            <a:extLst>
              <a:ext uri="{FF2B5EF4-FFF2-40B4-BE49-F238E27FC236}">
                <a16:creationId xmlns:a16="http://schemas.microsoft.com/office/drawing/2014/main" id="{000A1581-54A7-B200-0ADD-18D191C3009C}"/>
              </a:ext>
            </a:extLst>
          </p:cNvPr>
          <p:cNvSpPr/>
          <p:nvPr/>
        </p:nvSpPr>
        <p:spPr>
          <a:xfrm flipV="1">
            <a:off x="52008" y="3472692"/>
            <a:ext cx="3359408" cy="937932"/>
          </a:xfrm>
          <a:prstGeom prst="bentArrow">
            <a:avLst>
              <a:gd name="adj1" fmla="val 8699"/>
              <a:gd name="adj2" fmla="val 9634"/>
              <a:gd name="adj3" fmla="val 14798"/>
              <a:gd name="adj4" fmla="val 37288"/>
            </a:avLst>
          </a:prstGeom>
          <a:solidFill>
            <a:srgbClr val="11813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6F029BAE-3CDA-A9B6-97A2-B63ADD32523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761210" y="2457340"/>
            <a:ext cx="2195212" cy="3708018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56CB45E-43B2-AA89-3C2D-2511952B7ED9}"/>
              </a:ext>
            </a:extLst>
          </p:cNvPr>
          <p:cNvSpPr/>
          <p:nvPr/>
        </p:nvSpPr>
        <p:spPr>
          <a:xfrm>
            <a:off x="4762202" y="1907282"/>
            <a:ext cx="1760895" cy="514997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Notched Right Arrow 20">
            <a:extLst>
              <a:ext uri="{FF2B5EF4-FFF2-40B4-BE49-F238E27FC236}">
                <a16:creationId xmlns:a16="http://schemas.microsoft.com/office/drawing/2014/main" id="{B28F6D99-57B7-B1DE-9FEE-FA9C3EE8C22B}"/>
              </a:ext>
            </a:extLst>
          </p:cNvPr>
          <p:cNvSpPr/>
          <p:nvPr/>
        </p:nvSpPr>
        <p:spPr>
          <a:xfrm>
            <a:off x="4867708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/>
              <a:t>Athena [under review]</a:t>
            </a:r>
            <a:endParaRPr lang="en-US" sz="800" dirty="0"/>
          </a:p>
        </p:txBody>
      </p:sp>
      <p:sp>
        <p:nvSpPr>
          <p:cNvPr id="27" name="Notched Right Arrow 26">
            <a:extLst>
              <a:ext uri="{FF2B5EF4-FFF2-40B4-BE49-F238E27FC236}">
                <a16:creationId xmlns:a16="http://schemas.microsoft.com/office/drawing/2014/main" id="{43F9FEF9-9BE0-8467-4867-B456B3E432D4}"/>
              </a:ext>
            </a:extLst>
          </p:cNvPr>
          <p:cNvSpPr/>
          <p:nvPr/>
        </p:nvSpPr>
        <p:spPr>
          <a:xfrm>
            <a:off x="2109994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/>
              <a:t>Pythia [MICRO’21]</a:t>
            </a:r>
            <a:endParaRPr lang="en-US" sz="800" dirty="0"/>
          </a:p>
        </p:txBody>
      </p:sp>
      <p:sp>
        <p:nvSpPr>
          <p:cNvPr id="29" name="Notched Right Arrow 28">
            <a:extLst>
              <a:ext uri="{FF2B5EF4-FFF2-40B4-BE49-F238E27FC236}">
                <a16:creationId xmlns:a16="http://schemas.microsoft.com/office/drawing/2014/main" id="{FEC71B21-DFDF-F71A-B788-BCA41C958B94}"/>
              </a:ext>
            </a:extLst>
          </p:cNvPr>
          <p:cNvSpPr/>
          <p:nvPr/>
        </p:nvSpPr>
        <p:spPr>
          <a:xfrm>
            <a:off x="3488851" y="6611706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/>
              <a:t>Hermes [MICRO’22]</a:t>
            </a:r>
            <a:endParaRPr lang="en-US" sz="800" dirty="0"/>
          </a:p>
        </p:txBody>
      </p:sp>
      <p:sp>
        <p:nvSpPr>
          <p:cNvPr id="30" name="Notched Right Arrow 29">
            <a:extLst>
              <a:ext uri="{FF2B5EF4-FFF2-40B4-BE49-F238E27FC236}">
                <a16:creationId xmlns:a16="http://schemas.microsoft.com/office/drawing/2014/main" id="{F36AC436-E5DB-29FC-7858-AA2CFB84305D}"/>
              </a:ext>
            </a:extLst>
          </p:cNvPr>
          <p:cNvSpPr/>
          <p:nvPr/>
        </p:nvSpPr>
        <p:spPr>
          <a:xfrm>
            <a:off x="6246565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6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/>
              <a:t>Constable [ISCA’24]</a:t>
            </a:r>
            <a:endParaRPr lang="en-US" sz="800" b="1" dirty="0"/>
          </a:p>
        </p:txBody>
      </p:sp>
      <p:pic>
        <p:nvPicPr>
          <p:cNvPr id="31" name="Graphic 30">
            <a:extLst>
              <a:ext uri="{FF2B5EF4-FFF2-40B4-BE49-F238E27FC236}">
                <a16:creationId xmlns:a16="http://schemas.microsoft.com/office/drawing/2014/main" id="{98E8D25E-EDA0-3D2F-3CE8-B28BF14B865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9150" y="2737105"/>
            <a:ext cx="3159709" cy="140981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213E288-F1EF-63A5-7267-177B3FC245CD}"/>
              </a:ext>
            </a:extLst>
          </p:cNvPr>
          <p:cNvSpPr txBox="1"/>
          <p:nvPr/>
        </p:nvSpPr>
        <p:spPr>
          <a:xfrm>
            <a:off x="4234506" y="2636517"/>
            <a:ext cx="2238370" cy="89255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r"/>
            <a:r>
              <a:rPr lang="en-US" sz="2400" b="1" dirty="0">
                <a:solidFill>
                  <a:srgbClr val="F98609"/>
                </a:solidFill>
              </a:rPr>
              <a:t>Hermes</a:t>
            </a:r>
            <a:r>
              <a:rPr lang="en-US" dirty="0"/>
              <a:t> </a:t>
            </a:r>
            <a:r>
              <a:rPr lang="en-US" sz="2000" b="1" baseline="30000" dirty="0"/>
              <a:t>[MICRO’22]</a:t>
            </a:r>
          </a:p>
          <a:p>
            <a:pPr algn="r"/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Off-chip prediction (OCP)</a:t>
            </a:r>
          </a:p>
          <a:p>
            <a:pPr algn="r"/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using </a:t>
            </a:r>
            <a:r>
              <a:rPr lang="en-US" sz="1400" dirty="0">
                <a:solidFill>
                  <a:srgbClr val="F59312"/>
                </a:solidFill>
              </a:rPr>
              <a:t>perceptron learning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F58D349-6E0B-7A45-0D5D-9C66E1D2BDEE}"/>
              </a:ext>
            </a:extLst>
          </p:cNvPr>
          <p:cNvSpPr txBox="1"/>
          <p:nvPr/>
        </p:nvSpPr>
        <p:spPr>
          <a:xfrm>
            <a:off x="3966036" y="3819926"/>
            <a:ext cx="2506840" cy="89255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r"/>
            <a:r>
              <a:rPr lang="en-US" sz="2400" b="1" dirty="0">
                <a:solidFill>
                  <a:srgbClr val="E2247C"/>
                </a:solidFill>
              </a:rPr>
              <a:t>Athena</a:t>
            </a:r>
            <a:r>
              <a:rPr lang="en-US" dirty="0"/>
              <a:t> </a:t>
            </a:r>
            <a:r>
              <a:rPr lang="en-US" sz="2000" b="1" baseline="30000" dirty="0"/>
              <a:t>[under review]</a:t>
            </a:r>
          </a:p>
          <a:p>
            <a:pPr algn="r"/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Prefetcher-OCP coordination</a:t>
            </a:r>
          </a:p>
          <a:p>
            <a:pPr algn="r"/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using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400" dirty="0">
                <a:solidFill>
                  <a:srgbClr val="E2247C"/>
                </a:solidFill>
              </a:rPr>
              <a:t>reinforcement learning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D0624FF-FA54-CDF6-CBE3-4698356D14F0}"/>
              </a:ext>
            </a:extLst>
          </p:cNvPr>
          <p:cNvSpPr txBox="1"/>
          <p:nvPr/>
        </p:nvSpPr>
        <p:spPr>
          <a:xfrm>
            <a:off x="113250" y="4488017"/>
            <a:ext cx="409195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11813C"/>
                </a:solidFill>
              </a:rPr>
              <a:t>Constable</a:t>
            </a:r>
            <a:r>
              <a:rPr lang="en-US" dirty="0"/>
              <a:t> </a:t>
            </a:r>
            <a:r>
              <a:rPr lang="en-US" sz="2000" b="1" baseline="30000" dirty="0"/>
              <a:t>[ISCA’24]</a:t>
            </a:r>
          </a:p>
          <a:p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Safely eliminating load instruction execution</a:t>
            </a:r>
          </a:p>
          <a:p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by exploiting </a:t>
            </a:r>
            <a:r>
              <a:rPr lang="en-US" sz="1400" dirty="0">
                <a:solidFill>
                  <a:srgbClr val="11813C"/>
                </a:solidFill>
              </a:rPr>
              <a:t>load address-value stability</a:t>
            </a:r>
          </a:p>
        </p:txBody>
      </p:sp>
      <p:pic>
        <p:nvPicPr>
          <p:cNvPr id="32" name="Graphic 31" descr="Badge with solid fill">
            <a:extLst>
              <a:ext uri="{FF2B5EF4-FFF2-40B4-BE49-F238E27FC236}">
                <a16:creationId xmlns:a16="http://schemas.microsoft.com/office/drawing/2014/main" id="{22AF5811-923F-FF31-400B-734CC2D5624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848039" y="2654055"/>
            <a:ext cx="479041" cy="479041"/>
          </a:xfrm>
          <a:prstGeom prst="rect">
            <a:avLst/>
          </a:prstGeom>
        </p:spPr>
      </p:pic>
      <p:pic>
        <p:nvPicPr>
          <p:cNvPr id="33" name="Graphic 32" descr="Badge 4 with solid fill">
            <a:extLst>
              <a:ext uri="{FF2B5EF4-FFF2-40B4-BE49-F238E27FC236}">
                <a16:creationId xmlns:a16="http://schemas.microsoft.com/office/drawing/2014/main" id="{8271E9B0-7F8E-B40E-0AB9-5906C0A6A03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415098" y="4451963"/>
            <a:ext cx="479041" cy="479041"/>
          </a:xfrm>
          <a:prstGeom prst="rect">
            <a:avLst/>
          </a:prstGeom>
        </p:spPr>
      </p:pic>
      <p:pic>
        <p:nvPicPr>
          <p:cNvPr id="34" name="Graphic 33" descr="Badge 3 with solid fill">
            <a:extLst>
              <a:ext uri="{FF2B5EF4-FFF2-40B4-BE49-F238E27FC236}">
                <a16:creationId xmlns:a16="http://schemas.microsoft.com/office/drawing/2014/main" id="{27A5CFBC-51BC-B526-B37E-6848F2BE5579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3728537" y="3811349"/>
            <a:ext cx="479042" cy="479042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5DC5C46B-CD29-A206-13F3-98937BA094EF}"/>
              </a:ext>
            </a:extLst>
          </p:cNvPr>
          <p:cNvSpPr txBox="1"/>
          <p:nvPr/>
        </p:nvSpPr>
        <p:spPr>
          <a:xfrm>
            <a:off x="4075232" y="5003336"/>
            <a:ext cx="2397644" cy="92333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r"/>
            <a:r>
              <a:rPr lang="en-US" sz="2400" b="1" dirty="0">
                <a:solidFill>
                  <a:srgbClr val="7A62E7"/>
                </a:solidFill>
              </a:rPr>
              <a:t>Pythia</a:t>
            </a:r>
            <a:r>
              <a:rPr lang="en-US" dirty="0"/>
              <a:t> </a:t>
            </a:r>
            <a:r>
              <a:rPr lang="en-US" sz="2000" b="1" baseline="30000" dirty="0"/>
              <a:t>[MICRO’21]</a:t>
            </a:r>
          </a:p>
          <a:p>
            <a:pPr algn="r"/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Hardware data prefetching</a:t>
            </a:r>
          </a:p>
          <a:p>
            <a:pPr algn="r"/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using </a:t>
            </a:r>
            <a:r>
              <a:rPr lang="en-US" sz="1400" dirty="0">
                <a:solidFill>
                  <a:srgbClr val="7A62E7"/>
                </a:solidFill>
              </a:rPr>
              <a:t>reinforcement learning</a:t>
            </a:r>
          </a:p>
        </p:txBody>
      </p:sp>
      <p:pic>
        <p:nvPicPr>
          <p:cNvPr id="37" name="Graphic 36" descr="Badge 1 with solid fill">
            <a:extLst>
              <a:ext uri="{FF2B5EF4-FFF2-40B4-BE49-F238E27FC236}">
                <a16:creationId xmlns:a16="http://schemas.microsoft.com/office/drawing/2014/main" id="{136682C2-C0D3-7801-4461-44A00500B874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4070700" y="4977221"/>
            <a:ext cx="479041" cy="479041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37AE163E-867F-022B-1C99-92F04C16E0F2}"/>
              </a:ext>
            </a:extLst>
          </p:cNvPr>
          <p:cNvSpPr/>
          <p:nvPr/>
        </p:nvSpPr>
        <p:spPr>
          <a:xfrm>
            <a:off x="3755433" y="2417258"/>
            <a:ext cx="5317696" cy="3964258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3727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7DABD8B-6582-6659-528C-2CD2B0AE3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45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16D4359-F7B4-C479-86FE-6BF11F347E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Observations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C536B836-D0DA-0858-DA9E-2B1CDE0AA7B8}"/>
              </a:ext>
            </a:extLst>
          </p:cNvPr>
          <p:cNvSpPr/>
          <p:nvPr/>
        </p:nvSpPr>
        <p:spPr>
          <a:xfrm>
            <a:off x="1292306" y="866164"/>
            <a:ext cx="7695311" cy="2014257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tx1"/>
                </a:solidFill>
              </a:rPr>
              <a:t>A large fraction (34%) of dynamic loads fetch </a:t>
            </a:r>
          </a:p>
          <a:p>
            <a:r>
              <a:rPr lang="en-US" sz="2400" b="1" dirty="0">
                <a:solidFill>
                  <a:srgbClr val="C00000"/>
                </a:solidFill>
              </a:rPr>
              <a:t>the same data from the same address </a:t>
            </a:r>
          </a:p>
          <a:p>
            <a:r>
              <a:rPr lang="en-US" sz="2400" b="1" dirty="0">
                <a:solidFill>
                  <a:schemeClr val="tx1"/>
                </a:solidFill>
              </a:rPr>
              <a:t>throughout the entire workload</a:t>
            </a:r>
          </a:p>
          <a:p>
            <a:endParaRPr lang="en-US" sz="400" b="1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Techniques like </a:t>
            </a:r>
            <a:r>
              <a:rPr lang="en-US" dirty="0">
                <a:solidFill>
                  <a:srgbClr val="1458FF"/>
                </a:solidFill>
              </a:rPr>
              <a:t>load value prediction 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(LVP) and </a:t>
            </a:r>
            <a:r>
              <a:rPr lang="en-US" dirty="0">
                <a:solidFill>
                  <a:srgbClr val="1458FF"/>
                </a:solidFill>
              </a:rPr>
              <a:t>memory renaming 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(MRN) </a:t>
            </a:r>
          </a:p>
          <a:p>
            <a:r>
              <a:rPr lang="en-US" dirty="0">
                <a:solidFill>
                  <a:srgbClr val="1458FF"/>
                </a:solidFill>
              </a:rPr>
              <a:t>do not fully exploit this data characteristic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748AFD4E-9F56-9753-438A-AA67D134964C}"/>
              </a:ext>
            </a:extLst>
          </p:cNvPr>
          <p:cNvSpPr/>
          <p:nvPr/>
        </p:nvSpPr>
        <p:spPr>
          <a:xfrm>
            <a:off x="1292306" y="3155193"/>
            <a:ext cx="7600698" cy="1464713"/>
          </a:xfrm>
          <a:prstGeom prst="roundRect">
            <a:avLst>
              <a:gd name="adj" fmla="val 11135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ysClr val="windowText" lastClr="000000"/>
                </a:solidFill>
              </a:rPr>
              <a:t>These loads cause instruction-level parallelism loss due to </a:t>
            </a:r>
            <a:r>
              <a:rPr lang="en-US" sz="2400" b="1" dirty="0">
                <a:solidFill>
                  <a:srgbClr val="C00000"/>
                </a:solidFill>
              </a:rPr>
              <a:t>resource dependence</a:t>
            </a:r>
          </a:p>
          <a:p>
            <a:endParaRPr lang="en-US" sz="400" b="1" dirty="0">
              <a:solidFill>
                <a:sysClr val="windowText" lastClr="000000"/>
              </a:solidFill>
            </a:endParaRPr>
          </a:p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i.e., blocking other loads from getting executed due to limited resources.</a:t>
            </a:r>
          </a:p>
          <a:p>
            <a:r>
              <a:rPr lang="en-US" dirty="0">
                <a:solidFill>
                  <a:srgbClr val="1458FF"/>
                </a:solidFill>
              </a:rPr>
              <a:t>LVP and MRN fail to mitigate resource dependence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847A49CE-7E99-02B6-78AA-6F315742EAF9}"/>
              </a:ext>
            </a:extLst>
          </p:cNvPr>
          <p:cNvSpPr/>
          <p:nvPr/>
        </p:nvSpPr>
        <p:spPr>
          <a:xfrm>
            <a:off x="1292306" y="4894678"/>
            <a:ext cx="7600698" cy="1464713"/>
          </a:xfrm>
          <a:prstGeom prst="roundRect">
            <a:avLst>
              <a:gd name="adj" fmla="val 11135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C00000"/>
                </a:solidFill>
              </a:rPr>
              <a:t>Mitigating both data and resource dependence</a:t>
            </a:r>
            <a:r>
              <a:rPr lang="en-US" sz="2400" b="1" dirty="0">
                <a:solidFill>
                  <a:sysClr val="windowText" lastClr="000000"/>
                </a:solidFill>
              </a:rPr>
              <a:t> has higher potential performance improvement</a:t>
            </a:r>
          </a:p>
          <a:p>
            <a:endParaRPr lang="en-US" sz="400" b="1" dirty="0">
              <a:solidFill>
                <a:sysClr val="windowText" lastClr="000000"/>
              </a:solidFill>
            </a:endParaRPr>
          </a:p>
          <a:p>
            <a:r>
              <a:rPr lang="en-US" dirty="0">
                <a:solidFill>
                  <a:srgbClr val="1458FF"/>
                </a:solidFill>
              </a:rPr>
              <a:t>Eliminating execution 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of such loads </a:t>
            </a:r>
            <a:r>
              <a:rPr lang="en-US" dirty="0">
                <a:solidFill>
                  <a:srgbClr val="1458FF"/>
                </a:solidFill>
              </a:rPr>
              <a:t>provides more than 2X potential performance benefit 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than just breaking their data dependence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1934EF43-9A67-A974-D95D-AB1F8E39BC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3720" t="15051" r="13718" b="25791"/>
          <a:stretch>
            <a:fillRect/>
          </a:stretch>
        </p:blipFill>
        <p:spPr>
          <a:xfrm>
            <a:off x="409621" y="5403435"/>
            <a:ext cx="748169" cy="751314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E730930-7AA7-32AD-A321-3F727B7118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13198" t="14265" r="13225" b="25731"/>
          <a:stretch>
            <a:fillRect/>
          </a:stretch>
        </p:blipFill>
        <p:spPr>
          <a:xfrm>
            <a:off x="324074" y="1454565"/>
            <a:ext cx="833716" cy="83745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4965826-E582-1C28-1993-E45306F199A7}"/>
              </a:ext>
            </a:extLst>
          </p:cNvPr>
          <p:cNvSpPr txBox="1"/>
          <p:nvPr/>
        </p:nvSpPr>
        <p:spPr>
          <a:xfrm>
            <a:off x="404476" y="5153218"/>
            <a:ext cx="5661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Rounded MT Bold" panose="020F0704030504030204" pitchFamily="34" charset="77"/>
              </a:rPr>
              <a:t>2X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Arial Rounded MT Bold" panose="020F0704030504030204" pitchFamily="34" charset="77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E39578B1-1D21-AEEC-FF7C-D768C25E5C3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89557" y="3443796"/>
            <a:ext cx="1031404" cy="902074"/>
          </a:xfrm>
          <a:prstGeom prst="rect">
            <a:avLst/>
          </a:prstGeom>
        </p:spPr>
      </p:pic>
      <p:sp>
        <p:nvSpPr>
          <p:cNvPr id="2" name="Notched Right Arrow 1">
            <a:extLst>
              <a:ext uri="{FF2B5EF4-FFF2-40B4-BE49-F238E27FC236}">
                <a16:creationId xmlns:a16="http://schemas.microsoft.com/office/drawing/2014/main" id="{41132A8A-C689-06B7-D8E8-10F548B7FACF}"/>
              </a:ext>
            </a:extLst>
          </p:cNvPr>
          <p:cNvSpPr/>
          <p:nvPr/>
        </p:nvSpPr>
        <p:spPr>
          <a:xfrm>
            <a:off x="4867708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/>
              <a:t>Athena [under review]</a:t>
            </a:r>
            <a:endParaRPr lang="en-US" sz="800" dirty="0"/>
          </a:p>
        </p:txBody>
      </p:sp>
      <p:sp>
        <p:nvSpPr>
          <p:cNvPr id="6" name="Notched Right Arrow 5">
            <a:extLst>
              <a:ext uri="{FF2B5EF4-FFF2-40B4-BE49-F238E27FC236}">
                <a16:creationId xmlns:a16="http://schemas.microsoft.com/office/drawing/2014/main" id="{38A960FE-3A6E-E220-B3E9-7146F58EE93A}"/>
              </a:ext>
            </a:extLst>
          </p:cNvPr>
          <p:cNvSpPr/>
          <p:nvPr/>
        </p:nvSpPr>
        <p:spPr>
          <a:xfrm>
            <a:off x="2109994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/>
              <a:t>Pythia [MICRO’21]</a:t>
            </a:r>
            <a:endParaRPr lang="en-US" sz="800" dirty="0"/>
          </a:p>
        </p:txBody>
      </p:sp>
      <p:sp>
        <p:nvSpPr>
          <p:cNvPr id="10" name="Notched Right Arrow 9">
            <a:extLst>
              <a:ext uri="{FF2B5EF4-FFF2-40B4-BE49-F238E27FC236}">
                <a16:creationId xmlns:a16="http://schemas.microsoft.com/office/drawing/2014/main" id="{3354EC91-4DFA-587A-469F-40C7C10E4B4D}"/>
              </a:ext>
            </a:extLst>
          </p:cNvPr>
          <p:cNvSpPr/>
          <p:nvPr/>
        </p:nvSpPr>
        <p:spPr>
          <a:xfrm>
            <a:off x="3488851" y="6611706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/>
              <a:t>Hermes [MICRO’22]</a:t>
            </a:r>
            <a:endParaRPr lang="en-US" sz="800" dirty="0"/>
          </a:p>
        </p:txBody>
      </p:sp>
      <p:sp>
        <p:nvSpPr>
          <p:cNvPr id="11" name="Notched Right Arrow 10">
            <a:extLst>
              <a:ext uri="{FF2B5EF4-FFF2-40B4-BE49-F238E27FC236}">
                <a16:creationId xmlns:a16="http://schemas.microsoft.com/office/drawing/2014/main" id="{20BF1B6A-67A4-3B56-4C0B-20848E792761}"/>
              </a:ext>
            </a:extLst>
          </p:cNvPr>
          <p:cNvSpPr/>
          <p:nvPr/>
        </p:nvSpPr>
        <p:spPr>
          <a:xfrm>
            <a:off x="6246565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6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/>
              <a:t>Constable [ISCA’24]</a:t>
            </a:r>
            <a:endParaRPr lang="en-US" sz="800" b="1" dirty="0"/>
          </a:p>
        </p:txBody>
      </p:sp>
    </p:spTree>
    <p:extLst>
      <p:ext uri="{BB962C8B-B14F-4D97-AF65-F5344CB8AC3E}">
        <p14:creationId xmlns:p14="http://schemas.microsoft.com/office/powerpoint/2010/main" val="2574034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3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CB6E6E6-EF80-21AC-37AD-0CAB37DCF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46</a:t>
            </a:fld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6C64CFE0-253E-6AE5-B079-92AD1AF16F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Goal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B791BB75-4084-2C75-3C38-E23D2255449C}"/>
              </a:ext>
            </a:extLst>
          </p:cNvPr>
          <p:cNvSpPr/>
          <p:nvPr/>
        </p:nvSpPr>
        <p:spPr>
          <a:xfrm>
            <a:off x="-92597" y="2525579"/>
            <a:ext cx="9328524" cy="1923873"/>
          </a:xfrm>
          <a:prstGeom prst="roundRect">
            <a:avLst>
              <a:gd name="adj" fmla="val 0"/>
            </a:avLst>
          </a:prstGeom>
          <a:solidFill>
            <a:srgbClr val="E5F3DF"/>
          </a:solidFill>
          <a:ln w="28575">
            <a:solidFill>
              <a:schemeClr val="accent6">
                <a:lumMod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ysClr val="windowText" lastClr="000000"/>
                </a:solidFill>
              </a:rPr>
              <a:t>Improve instruction-level parallelism by</a:t>
            </a:r>
          </a:p>
          <a:p>
            <a:pPr algn="ctr"/>
            <a:r>
              <a:rPr lang="en-US" sz="3000" dirty="0">
                <a:solidFill>
                  <a:sysClr val="windowText" lastClr="000000"/>
                </a:solidFill>
              </a:rPr>
              <a:t>mitigating </a:t>
            </a:r>
            <a:r>
              <a:rPr lang="en-US" sz="3000" b="1" dirty="0">
                <a:solidFill>
                  <a:srgbClr val="C00000"/>
                </a:solidFill>
              </a:rPr>
              <a:t>both load data and resource dependence</a:t>
            </a:r>
          </a:p>
        </p:txBody>
      </p:sp>
      <p:sp>
        <p:nvSpPr>
          <p:cNvPr id="2" name="Notched Right Arrow 1">
            <a:extLst>
              <a:ext uri="{FF2B5EF4-FFF2-40B4-BE49-F238E27FC236}">
                <a16:creationId xmlns:a16="http://schemas.microsoft.com/office/drawing/2014/main" id="{47C06699-BA3E-7E98-776C-D8F06EB4365B}"/>
              </a:ext>
            </a:extLst>
          </p:cNvPr>
          <p:cNvSpPr/>
          <p:nvPr/>
        </p:nvSpPr>
        <p:spPr>
          <a:xfrm>
            <a:off x="4867708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/>
              <a:t>Athena [under review]</a:t>
            </a:r>
            <a:endParaRPr lang="en-US" sz="800" dirty="0"/>
          </a:p>
        </p:txBody>
      </p:sp>
      <p:sp>
        <p:nvSpPr>
          <p:cNvPr id="4" name="Notched Right Arrow 3">
            <a:extLst>
              <a:ext uri="{FF2B5EF4-FFF2-40B4-BE49-F238E27FC236}">
                <a16:creationId xmlns:a16="http://schemas.microsoft.com/office/drawing/2014/main" id="{7B3F0597-F42B-410A-2E03-6C86C496434F}"/>
              </a:ext>
            </a:extLst>
          </p:cNvPr>
          <p:cNvSpPr/>
          <p:nvPr/>
        </p:nvSpPr>
        <p:spPr>
          <a:xfrm>
            <a:off x="2109994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/>
              <a:t>Pythia [MICRO’21]</a:t>
            </a:r>
            <a:endParaRPr lang="en-US" sz="800" dirty="0"/>
          </a:p>
        </p:txBody>
      </p:sp>
      <p:sp>
        <p:nvSpPr>
          <p:cNvPr id="5" name="Notched Right Arrow 4">
            <a:extLst>
              <a:ext uri="{FF2B5EF4-FFF2-40B4-BE49-F238E27FC236}">
                <a16:creationId xmlns:a16="http://schemas.microsoft.com/office/drawing/2014/main" id="{82D77D95-5121-4BF7-D202-5E715444531C}"/>
              </a:ext>
            </a:extLst>
          </p:cNvPr>
          <p:cNvSpPr/>
          <p:nvPr/>
        </p:nvSpPr>
        <p:spPr>
          <a:xfrm>
            <a:off x="3488851" y="6611706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/>
              <a:t>Hermes [MICRO’22]</a:t>
            </a:r>
            <a:endParaRPr lang="en-US" sz="800" dirty="0"/>
          </a:p>
        </p:txBody>
      </p:sp>
      <p:sp>
        <p:nvSpPr>
          <p:cNvPr id="6" name="Notched Right Arrow 5">
            <a:extLst>
              <a:ext uri="{FF2B5EF4-FFF2-40B4-BE49-F238E27FC236}">
                <a16:creationId xmlns:a16="http://schemas.microsoft.com/office/drawing/2014/main" id="{EA85FFC8-AD0C-6BC9-E9EB-A1E7CC86AA43}"/>
              </a:ext>
            </a:extLst>
          </p:cNvPr>
          <p:cNvSpPr/>
          <p:nvPr/>
        </p:nvSpPr>
        <p:spPr>
          <a:xfrm>
            <a:off x="6246565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6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/>
              <a:t>Constable [ISCA’24]</a:t>
            </a:r>
            <a:endParaRPr lang="en-US" sz="800" b="1" dirty="0"/>
          </a:p>
        </p:txBody>
      </p:sp>
    </p:spTree>
    <p:extLst>
      <p:ext uri="{BB962C8B-B14F-4D97-AF65-F5344CB8AC3E}">
        <p14:creationId xmlns:p14="http://schemas.microsoft.com/office/powerpoint/2010/main" val="400160624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1240AC-6FB0-0E42-0950-F0F28932FC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Constable: Key Insight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57032A-2299-4B69-AECF-6E50080AB046}"/>
              </a:ext>
            </a:extLst>
          </p:cNvPr>
          <p:cNvSpPr txBox="1"/>
          <p:nvPr/>
        </p:nvSpPr>
        <p:spPr>
          <a:xfrm>
            <a:off x="744583" y="1619794"/>
            <a:ext cx="3174275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200" b="1" dirty="0">
                <a:latin typeface="Consolas" panose="020B0609020204030204" pitchFamily="49" charset="0"/>
                <a:cs typeface="Consolas" panose="020B0609020204030204" pitchFamily="49" charset="0"/>
              </a:rPr>
              <a:t>mov r8, [rbp+0x8]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02E30D1-6399-E32D-03CF-3597451F31E5}"/>
              </a:ext>
            </a:extLst>
          </p:cNvPr>
          <p:cNvSpPr txBox="1"/>
          <p:nvPr/>
        </p:nvSpPr>
        <p:spPr>
          <a:xfrm>
            <a:off x="744583" y="2056972"/>
            <a:ext cx="317427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sub </a:t>
            </a:r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rax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r8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E9C07E4-816C-DF82-A60C-9C180A2B5D33}"/>
              </a:ext>
            </a:extLst>
          </p:cNvPr>
          <p:cNvSpPr txBox="1"/>
          <p:nvPr/>
        </p:nvSpPr>
        <p:spPr>
          <a:xfrm>
            <a:off x="744583" y="2457082"/>
            <a:ext cx="317427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cmp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rsi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rax</a:t>
            </a:r>
            <a:endParaRPr lang="en-US" sz="2000" dirty="0">
              <a:solidFill>
                <a:schemeClr val="bg2">
                  <a:lumMod val="9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4ECF9BC-53E9-C6E0-AA44-AF0596E5706B}"/>
              </a:ext>
            </a:extLst>
          </p:cNvPr>
          <p:cNvSpPr txBox="1"/>
          <p:nvPr/>
        </p:nvSpPr>
        <p:spPr>
          <a:xfrm>
            <a:off x="744583" y="2857192"/>
            <a:ext cx="317427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jle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0x40230e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A759FBA-F298-5789-7580-76F297EBAEBA}"/>
              </a:ext>
            </a:extLst>
          </p:cNvPr>
          <p:cNvSpPr txBox="1"/>
          <p:nvPr/>
        </p:nvSpPr>
        <p:spPr>
          <a:xfrm>
            <a:off x="744583" y="3257302"/>
            <a:ext cx="317427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add </a:t>
            </a:r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rax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0x10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39DB22A-5EE1-ECA1-AFB5-0A17666052E5}"/>
              </a:ext>
            </a:extLst>
          </p:cNvPr>
          <p:cNvSpPr txBox="1"/>
          <p:nvPr/>
        </p:nvSpPr>
        <p:spPr>
          <a:xfrm>
            <a:off x="744583" y="3657412"/>
            <a:ext cx="3174275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200" b="1" dirty="0">
                <a:latin typeface="Consolas" panose="020B0609020204030204" pitchFamily="49" charset="0"/>
                <a:cs typeface="Consolas" panose="020B0609020204030204" pitchFamily="49" charset="0"/>
              </a:rPr>
              <a:t>mov r8, [rbp+0x8]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E9F4908-A110-DF39-4E1E-262D359FFB0D}"/>
              </a:ext>
            </a:extLst>
          </p:cNvPr>
          <p:cNvSpPr txBox="1"/>
          <p:nvPr/>
        </p:nvSpPr>
        <p:spPr>
          <a:xfrm>
            <a:off x="744583" y="4088299"/>
            <a:ext cx="317427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sub </a:t>
            </a:r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rax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r8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0293811-283C-B1A8-D1BF-FD0308242338}"/>
              </a:ext>
            </a:extLst>
          </p:cNvPr>
          <p:cNvSpPr txBox="1"/>
          <p:nvPr/>
        </p:nvSpPr>
        <p:spPr>
          <a:xfrm>
            <a:off x="744583" y="4488409"/>
            <a:ext cx="317427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cmp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rsi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rax</a:t>
            </a:r>
            <a:endParaRPr lang="en-US" sz="2000" dirty="0">
              <a:solidFill>
                <a:schemeClr val="bg2">
                  <a:lumMod val="9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7671DE7-2847-EC73-8810-30032627879F}"/>
              </a:ext>
            </a:extLst>
          </p:cNvPr>
          <p:cNvSpPr txBox="1"/>
          <p:nvPr/>
        </p:nvSpPr>
        <p:spPr>
          <a:xfrm>
            <a:off x="744583" y="4888519"/>
            <a:ext cx="317427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jle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0x40230e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A38B1819-691A-EF1F-2DA2-011FD07F5DF3}"/>
              </a:ext>
            </a:extLst>
          </p:cNvPr>
          <p:cNvCxnSpPr/>
          <p:nvPr/>
        </p:nvCxnSpPr>
        <p:spPr>
          <a:xfrm>
            <a:off x="522514" y="2082910"/>
            <a:ext cx="0" cy="2631492"/>
          </a:xfrm>
          <a:prstGeom prst="straightConnector1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FA52A0C8-3D09-83C7-2570-6FE9DFAABC04}"/>
              </a:ext>
            </a:extLst>
          </p:cNvPr>
          <p:cNvSpPr txBox="1"/>
          <p:nvPr/>
        </p:nvSpPr>
        <p:spPr>
          <a:xfrm rot="16200000">
            <a:off x="-1028537" y="3229379"/>
            <a:ext cx="26337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i="1" dirty="0">
                <a:solidFill>
                  <a:schemeClr val="bg2">
                    <a:lumMod val="75000"/>
                  </a:schemeClr>
                </a:solidFill>
              </a:rPr>
              <a:t>Dynamic instruction stream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599BE13-E18D-5D05-D59D-3B547597DA55}"/>
              </a:ext>
            </a:extLst>
          </p:cNvPr>
          <p:cNvSpPr txBox="1"/>
          <p:nvPr/>
        </p:nvSpPr>
        <p:spPr>
          <a:xfrm>
            <a:off x="744582" y="1216539"/>
            <a:ext cx="317427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add </a:t>
            </a:r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rax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0x10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380FBDB-703C-6B46-3DD2-89910BC7F9C6}"/>
              </a:ext>
            </a:extLst>
          </p:cNvPr>
          <p:cNvSpPr/>
          <p:nvPr/>
        </p:nvSpPr>
        <p:spPr>
          <a:xfrm>
            <a:off x="744581" y="1020001"/>
            <a:ext cx="3174275" cy="606084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27A19AA-88C6-7A99-B076-7CA6A838DB3D}"/>
              </a:ext>
            </a:extLst>
          </p:cNvPr>
          <p:cNvSpPr txBox="1"/>
          <p:nvPr/>
        </p:nvSpPr>
        <p:spPr>
          <a:xfrm>
            <a:off x="744580" y="5288629"/>
            <a:ext cx="317427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add </a:t>
            </a:r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rax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0x10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B666CE0-DA0D-5C17-8E9B-B2BB7E5EE33A}"/>
              </a:ext>
            </a:extLst>
          </p:cNvPr>
          <p:cNvSpPr/>
          <p:nvPr/>
        </p:nvSpPr>
        <p:spPr>
          <a:xfrm rot="10800000">
            <a:off x="744574" y="4919296"/>
            <a:ext cx="3174275" cy="837289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2FC628A-3063-7F97-B36C-41CD4B5CB378}"/>
              </a:ext>
            </a:extLst>
          </p:cNvPr>
          <p:cNvSpPr txBox="1"/>
          <p:nvPr/>
        </p:nvSpPr>
        <p:spPr>
          <a:xfrm>
            <a:off x="3876766" y="2560039"/>
            <a:ext cx="36980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Two successive </a:t>
            </a:r>
            <a:r>
              <a:rPr lang="en-US" i="1" dirty="0">
                <a:solidFill>
                  <a:srgbClr val="C00000"/>
                </a:solidFill>
              </a:rPr>
              <a:t>dynamic instances </a:t>
            </a:r>
          </a:p>
          <a:p>
            <a:r>
              <a:rPr lang="en-US" i="1" dirty="0"/>
              <a:t>of the </a:t>
            </a:r>
            <a:r>
              <a:rPr lang="en-US" i="1" dirty="0">
                <a:solidFill>
                  <a:srgbClr val="C00000"/>
                </a:solidFill>
              </a:rPr>
              <a:t>same static load instruction  </a:t>
            </a:r>
          </a:p>
        </p:txBody>
      </p:sp>
      <p:sp>
        <p:nvSpPr>
          <p:cNvPr id="48" name="Freeform 47">
            <a:extLst>
              <a:ext uri="{FF2B5EF4-FFF2-40B4-BE49-F238E27FC236}">
                <a16:creationId xmlns:a16="http://schemas.microsoft.com/office/drawing/2014/main" id="{32C34DA0-E495-38A6-FF9F-86B59F89F1C2}"/>
              </a:ext>
            </a:extLst>
          </p:cNvPr>
          <p:cNvSpPr/>
          <p:nvPr/>
        </p:nvSpPr>
        <p:spPr>
          <a:xfrm>
            <a:off x="3577046" y="1941398"/>
            <a:ext cx="599440" cy="568960"/>
          </a:xfrm>
          <a:custGeom>
            <a:avLst/>
            <a:gdLst>
              <a:gd name="connsiteX0" fmla="*/ 599440 w 599440"/>
              <a:gd name="connsiteY0" fmla="*/ 568960 h 568960"/>
              <a:gd name="connsiteX1" fmla="*/ 416560 w 599440"/>
              <a:gd name="connsiteY1" fmla="*/ 142240 h 568960"/>
              <a:gd name="connsiteX2" fmla="*/ 0 w 599440"/>
              <a:gd name="connsiteY2" fmla="*/ 0 h 568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99440" h="568960">
                <a:moveTo>
                  <a:pt x="599440" y="568960"/>
                </a:moveTo>
                <a:cubicBezTo>
                  <a:pt x="557953" y="403013"/>
                  <a:pt x="516467" y="237067"/>
                  <a:pt x="416560" y="142240"/>
                </a:cubicBezTo>
                <a:cubicBezTo>
                  <a:pt x="316653" y="47413"/>
                  <a:pt x="158326" y="23706"/>
                  <a:pt x="0" y="0"/>
                </a:cubicBezTo>
              </a:path>
            </a:pathLst>
          </a:custGeom>
          <a:noFill/>
          <a:ln w="19050">
            <a:solidFill>
              <a:schemeClr val="bg2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 48">
            <a:extLst>
              <a:ext uri="{FF2B5EF4-FFF2-40B4-BE49-F238E27FC236}">
                <a16:creationId xmlns:a16="http://schemas.microsoft.com/office/drawing/2014/main" id="{90240D25-10B5-A0F1-D5C4-9D207C555139}"/>
              </a:ext>
            </a:extLst>
          </p:cNvPr>
          <p:cNvSpPr/>
          <p:nvPr/>
        </p:nvSpPr>
        <p:spPr>
          <a:xfrm flipV="1">
            <a:off x="3577046" y="3256052"/>
            <a:ext cx="599440" cy="568960"/>
          </a:xfrm>
          <a:custGeom>
            <a:avLst/>
            <a:gdLst>
              <a:gd name="connsiteX0" fmla="*/ 599440 w 599440"/>
              <a:gd name="connsiteY0" fmla="*/ 568960 h 568960"/>
              <a:gd name="connsiteX1" fmla="*/ 416560 w 599440"/>
              <a:gd name="connsiteY1" fmla="*/ 142240 h 568960"/>
              <a:gd name="connsiteX2" fmla="*/ 0 w 599440"/>
              <a:gd name="connsiteY2" fmla="*/ 0 h 568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99440" h="568960">
                <a:moveTo>
                  <a:pt x="599440" y="568960"/>
                </a:moveTo>
                <a:cubicBezTo>
                  <a:pt x="557953" y="403013"/>
                  <a:pt x="516467" y="237067"/>
                  <a:pt x="416560" y="142240"/>
                </a:cubicBezTo>
                <a:cubicBezTo>
                  <a:pt x="316653" y="47413"/>
                  <a:pt x="158326" y="23706"/>
                  <a:pt x="0" y="0"/>
                </a:cubicBezTo>
              </a:path>
            </a:pathLst>
          </a:custGeom>
          <a:noFill/>
          <a:ln w="19050">
            <a:solidFill>
              <a:schemeClr val="bg2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C8F7A7D-6BCF-57ED-E604-82E9B226A243}"/>
              </a:ext>
            </a:extLst>
          </p:cNvPr>
          <p:cNvSpPr txBox="1"/>
          <p:nvPr/>
        </p:nvSpPr>
        <p:spPr>
          <a:xfrm>
            <a:off x="3368495" y="1125493"/>
            <a:ext cx="62869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rgbClr val="C00000"/>
                </a:solidFill>
              </a:rPr>
              <a:t>LD</a:t>
            </a:r>
            <a:r>
              <a:rPr lang="en-US" sz="2200" b="1" baseline="-25000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1DB4D36-FA41-E948-F264-E2D53ECDEA3C}"/>
              </a:ext>
            </a:extLst>
          </p:cNvPr>
          <p:cNvSpPr txBox="1"/>
          <p:nvPr/>
        </p:nvSpPr>
        <p:spPr>
          <a:xfrm>
            <a:off x="3346053" y="4139819"/>
            <a:ext cx="62869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rgbClr val="C00000"/>
                </a:solidFill>
              </a:rPr>
              <a:t>LD</a:t>
            </a:r>
            <a:r>
              <a:rPr lang="en-US" sz="2200" b="1" baseline="-25000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55" name="Freeform 54">
            <a:extLst>
              <a:ext uri="{FF2B5EF4-FFF2-40B4-BE49-F238E27FC236}">
                <a16:creationId xmlns:a16="http://schemas.microsoft.com/office/drawing/2014/main" id="{ECD1EADB-598B-D2AC-E39B-E051A9E2F92B}"/>
              </a:ext>
            </a:extLst>
          </p:cNvPr>
          <p:cNvSpPr/>
          <p:nvPr/>
        </p:nvSpPr>
        <p:spPr>
          <a:xfrm>
            <a:off x="3157109" y="1361440"/>
            <a:ext cx="236331" cy="284480"/>
          </a:xfrm>
          <a:custGeom>
            <a:avLst/>
            <a:gdLst>
              <a:gd name="connsiteX0" fmla="*/ 236331 w 236331"/>
              <a:gd name="connsiteY0" fmla="*/ 0 h 284480"/>
              <a:gd name="connsiteX1" fmla="*/ 33131 w 236331"/>
              <a:gd name="connsiteY1" fmla="*/ 91440 h 284480"/>
              <a:gd name="connsiteX2" fmla="*/ 2651 w 236331"/>
              <a:gd name="connsiteY2" fmla="*/ 284480 h 284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6331" h="284480">
                <a:moveTo>
                  <a:pt x="236331" y="0"/>
                </a:moveTo>
                <a:cubicBezTo>
                  <a:pt x="154204" y="22013"/>
                  <a:pt x="72078" y="44027"/>
                  <a:pt x="33131" y="91440"/>
                </a:cubicBezTo>
                <a:cubicBezTo>
                  <a:pt x="-5816" y="138853"/>
                  <a:pt x="-1583" y="211666"/>
                  <a:pt x="2651" y="284480"/>
                </a:cubicBezTo>
              </a:path>
            </a:pathLst>
          </a:custGeom>
          <a:noFill/>
          <a:ln w="19050">
            <a:solidFill>
              <a:schemeClr val="bg2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Freeform 55">
            <a:extLst>
              <a:ext uri="{FF2B5EF4-FFF2-40B4-BE49-F238E27FC236}">
                <a16:creationId xmlns:a16="http://schemas.microsoft.com/office/drawing/2014/main" id="{BEF56130-4F05-B9AE-109D-159700CDE6DE}"/>
              </a:ext>
            </a:extLst>
          </p:cNvPr>
          <p:cNvSpPr/>
          <p:nvPr/>
        </p:nvSpPr>
        <p:spPr>
          <a:xfrm flipV="1">
            <a:off x="3157108" y="4084639"/>
            <a:ext cx="236331" cy="284480"/>
          </a:xfrm>
          <a:custGeom>
            <a:avLst/>
            <a:gdLst>
              <a:gd name="connsiteX0" fmla="*/ 236331 w 236331"/>
              <a:gd name="connsiteY0" fmla="*/ 0 h 284480"/>
              <a:gd name="connsiteX1" fmla="*/ 33131 w 236331"/>
              <a:gd name="connsiteY1" fmla="*/ 91440 h 284480"/>
              <a:gd name="connsiteX2" fmla="*/ 2651 w 236331"/>
              <a:gd name="connsiteY2" fmla="*/ 284480 h 284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6331" h="284480">
                <a:moveTo>
                  <a:pt x="236331" y="0"/>
                </a:moveTo>
                <a:cubicBezTo>
                  <a:pt x="154204" y="22013"/>
                  <a:pt x="72078" y="44027"/>
                  <a:pt x="33131" y="91440"/>
                </a:cubicBezTo>
                <a:cubicBezTo>
                  <a:pt x="-5816" y="138853"/>
                  <a:pt x="-1583" y="211666"/>
                  <a:pt x="2651" y="284480"/>
                </a:cubicBezTo>
              </a:path>
            </a:pathLst>
          </a:custGeom>
          <a:noFill/>
          <a:ln w="19050">
            <a:solidFill>
              <a:schemeClr val="bg2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Notched Right Arrow 2">
            <a:extLst>
              <a:ext uri="{FF2B5EF4-FFF2-40B4-BE49-F238E27FC236}">
                <a16:creationId xmlns:a16="http://schemas.microsoft.com/office/drawing/2014/main" id="{DA5C9EA8-95BD-4534-1917-7EBEE7CE6ABB}"/>
              </a:ext>
            </a:extLst>
          </p:cNvPr>
          <p:cNvSpPr/>
          <p:nvPr/>
        </p:nvSpPr>
        <p:spPr>
          <a:xfrm>
            <a:off x="4867708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/>
              <a:t>Athena [under review]</a:t>
            </a:r>
            <a:endParaRPr lang="en-US" sz="800" dirty="0"/>
          </a:p>
        </p:txBody>
      </p:sp>
      <p:sp>
        <p:nvSpPr>
          <p:cNvPr id="5" name="Notched Right Arrow 4">
            <a:extLst>
              <a:ext uri="{FF2B5EF4-FFF2-40B4-BE49-F238E27FC236}">
                <a16:creationId xmlns:a16="http://schemas.microsoft.com/office/drawing/2014/main" id="{948E46B5-37F3-204C-9D0D-45DEE340DE10}"/>
              </a:ext>
            </a:extLst>
          </p:cNvPr>
          <p:cNvSpPr/>
          <p:nvPr/>
        </p:nvSpPr>
        <p:spPr>
          <a:xfrm>
            <a:off x="2109994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/>
              <a:t>Pythia [MICRO’21]</a:t>
            </a:r>
            <a:endParaRPr lang="en-US" sz="800" dirty="0"/>
          </a:p>
        </p:txBody>
      </p:sp>
      <p:sp>
        <p:nvSpPr>
          <p:cNvPr id="7" name="Notched Right Arrow 6">
            <a:extLst>
              <a:ext uri="{FF2B5EF4-FFF2-40B4-BE49-F238E27FC236}">
                <a16:creationId xmlns:a16="http://schemas.microsoft.com/office/drawing/2014/main" id="{2E3F952E-C8D4-D372-2931-6595C06613D3}"/>
              </a:ext>
            </a:extLst>
          </p:cNvPr>
          <p:cNvSpPr/>
          <p:nvPr/>
        </p:nvSpPr>
        <p:spPr>
          <a:xfrm>
            <a:off x="3488851" y="6611706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/>
              <a:t>Hermes [MICRO’22]</a:t>
            </a:r>
            <a:endParaRPr lang="en-US" sz="800" dirty="0"/>
          </a:p>
        </p:txBody>
      </p:sp>
      <p:sp>
        <p:nvSpPr>
          <p:cNvPr id="9" name="Notched Right Arrow 8">
            <a:extLst>
              <a:ext uri="{FF2B5EF4-FFF2-40B4-BE49-F238E27FC236}">
                <a16:creationId xmlns:a16="http://schemas.microsoft.com/office/drawing/2014/main" id="{32679B2A-CAA9-8924-C885-BF006A33986A}"/>
              </a:ext>
            </a:extLst>
          </p:cNvPr>
          <p:cNvSpPr/>
          <p:nvPr/>
        </p:nvSpPr>
        <p:spPr>
          <a:xfrm>
            <a:off x="6246565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6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/>
              <a:t>Constable [ISCA’24]</a:t>
            </a:r>
            <a:endParaRPr lang="en-US" sz="800" b="1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4E18F23-DA27-00D7-6ECA-E13FEA961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0914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  <p:bldP spid="13" grpId="0" animBg="1"/>
      <p:bldP spid="14" grpId="0" animBg="1"/>
      <p:bldP spid="16" grpId="0" animBg="1"/>
      <p:bldP spid="22" grpId="0" animBg="1"/>
      <p:bldP spid="29" grpId="0" animBg="1"/>
      <p:bldP spid="30" grpId="0" animBg="1"/>
      <p:bldP spid="34" grpId="0"/>
      <p:bldP spid="35" grpId="0" animBg="1"/>
      <p:bldP spid="38" grpId="0" animBg="1"/>
      <p:bldP spid="46" grpId="0"/>
      <p:bldP spid="48" grpId="0" animBg="1"/>
      <p:bldP spid="49" grpId="0" animBg="1"/>
      <p:bldP spid="50" grpId="0"/>
      <p:bldP spid="51" grpId="0"/>
      <p:bldP spid="55" grpId="0" animBg="1"/>
      <p:bldP spid="56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BAAC4618-C238-9F91-F483-A7F005504002}"/>
              </a:ext>
            </a:extLst>
          </p:cNvPr>
          <p:cNvSpPr/>
          <p:nvPr/>
        </p:nvSpPr>
        <p:spPr>
          <a:xfrm>
            <a:off x="4261143" y="947838"/>
            <a:ext cx="4763773" cy="725655"/>
          </a:xfrm>
          <a:prstGeom prst="roundRect">
            <a:avLst/>
          </a:prstGeom>
          <a:solidFill>
            <a:srgbClr val="F9EDC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</a:rPr>
              <a:t>If the source register (</a:t>
            </a:r>
            <a:r>
              <a:rPr lang="en-US" sz="2200" b="1" dirty="0" err="1">
                <a:solidFill>
                  <a:schemeClr val="tx1"/>
                </a:solidFill>
                <a:cs typeface="Consolas" panose="020B0609020204030204" pitchFamily="49" charset="0"/>
              </a:rPr>
              <a:t>rbp</a:t>
            </a:r>
            <a:r>
              <a:rPr lang="en-US" sz="2200" b="1" dirty="0">
                <a:solidFill>
                  <a:schemeClr val="tx1"/>
                </a:solidFill>
                <a:cs typeface="Consolas" panose="020B0609020204030204" pitchFamily="49" charset="0"/>
              </a:rPr>
              <a:t>)</a:t>
            </a:r>
            <a:endParaRPr lang="en-US" sz="2200" b="1" dirty="0">
              <a:solidFill>
                <a:schemeClr val="tx1"/>
              </a:solidFill>
            </a:endParaRPr>
          </a:p>
          <a:p>
            <a:pPr algn="ctr"/>
            <a:r>
              <a:rPr lang="en-US" sz="2200" dirty="0">
                <a:solidFill>
                  <a:schemeClr val="tx1"/>
                </a:solidFill>
              </a:rPr>
              <a:t>has </a:t>
            </a:r>
            <a:r>
              <a:rPr lang="en-US" sz="2200" dirty="0">
                <a:solidFill>
                  <a:srgbClr val="C00000"/>
                </a:solidFill>
              </a:rPr>
              <a:t>not been modified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1240AC-6FB0-0E42-0950-F0F28932FC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Constable: Key Insight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57032A-2299-4B69-AECF-6E50080AB046}"/>
              </a:ext>
            </a:extLst>
          </p:cNvPr>
          <p:cNvSpPr txBox="1"/>
          <p:nvPr/>
        </p:nvSpPr>
        <p:spPr>
          <a:xfrm>
            <a:off x="744583" y="1619794"/>
            <a:ext cx="3174275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200" b="1" dirty="0">
                <a:latin typeface="Consolas" panose="020B0609020204030204" pitchFamily="49" charset="0"/>
                <a:cs typeface="Consolas" panose="020B0609020204030204" pitchFamily="49" charset="0"/>
              </a:rPr>
              <a:t>mov r8, [rbp+0x8]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02E30D1-6399-E32D-03CF-3597451F31E5}"/>
              </a:ext>
            </a:extLst>
          </p:cNvPr>
          <p:cNvSpPr txBox="1"/>
          <p:nvPr/>
        </p:nvSpPr>
        <p:spPr>
          <a:xfrm>
            <a:off x="744583" y="2056972"/>
            <a:ext cx="317427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sub </a:t>
            </a:r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rax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r8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E9C07E4-816C-DF82-A60C-9C180A2B5D33}"/>
              </a:ext>
            </a:extLst>
          </p:cNvPr>
          <p:cNvSpPr txBox="1"/>
          <p:nvPr/>
        </p:nvSpPr>
        <p:spPr>
          <a:xfrm>
            <a:off x="744583" y="2457082"/>
            <a:ext cx="317427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cmp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rsi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rax</a:t>
            </a:r>
            <a:endParaRPr lang="en-US" sz="2000" dirty="0">
              <a:solidFill>
                <a:schemeClr val="bg2">
                  <a:lumMod val="9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4ECF9BC-53E9-C6E0-AA44-AF0596E5706B}"/>
              </a:ext>
            </a:extLst>
          </p:cNvPr>
          <p:cNvSpPr txBox="1"/>
          <p:nvPr/>
        </p:nvSpPr>
        <p:spPr>
          <a:xfrm>
            <a:off x="744583" y="2857192"/>
            <a:ext cx="317427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jle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0x40230e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A759FBA-F298-5789-7580-76F297EBAEBA}"/>
              </a:ext>
            </a:extLst>
          </p:cNvPr>
          <p:cNvSpPr txBox="1"/>
          <p:nvPr/>
        </p:nvSpPr>
        <p:spPr>
          <a:xfrm>
            <a:off x="744583" y="3257302"/>
            <a:ext cx="317427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add </a:t>
            </a:r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rax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0x10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39DB22A-5EE1-ECA1-AFB5-0A17666052E5}"/>
              </a:ext>
            </a:extLst>
          </p:cNvPr>
          <p:cNvSpPr txBox="1"/>
          <p:nvPr/>
        </p:nvSpPr>
        <p:spPr>
          <a:xfrm>
            <a:off x="744583" y="3657412"/>
            <a:ext cx="3174275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200" b="1" dirty="0">
                <a:latin typeface="Consolas" panose="020B0609020204030204" pitchFamily="49" charset="0"/>
                <a:cs typeface="Consolas" panose="020B0609020204030204" pitchFamily="49" charset="0"/>
              </a:rPr>
              <a:t>mov r8, [rbp+0x8]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E9F4908-A110-DF39-4E1E-262D359FFB0D}"/>
              </a:ext>
            </a:extLst>
          </p:cNvPr>
          <p:cNvSpPr txBox="1"/>
          <p:nvPr/>
        </p:nvSpPr>
        <p:spPr>
          <a:xfrm>
            <a:off x="744583" y="4088299"/>
            <a:ext cx="317427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sub </a:t>
            </a:r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rax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r8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0293811-283C-B1A8-D1BF-FD0308242338}"/>
              </a:ext>
            </a:extLst>
          </p:cNvPr>
          <p:cNvSpPr txBox="1"/>
          <p:nvPr/>
        </p:nvSpPr>
        <p:spPr>
          <a:xfrm>
            <a:off x="744583" y="4488409"/>
            <a:ext cx="317427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cmp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rsi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rax</a:t>
            </a:r>
            <a:endParaRPr lang="en-US" sz="2000" dirty="0">
              <a:solidFill>
                <a:schemeClr val="bg2">
                  <a:lumMod val="9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7671DE7-2847-EC73-8810-30032627879F}"/>
              </a:ext>
            </a:extLst>
          </p:cNvPr>
          <p:cNvSpPr txBox="1"/>
          <p:nvPr/>
        </p:nvSpPr>
        <p:spPr>
          <a:xfrm>
            <a:off x="744583" y="4888519"/>
            <a:ext cx="317427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jle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0x40230e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A38B1819-691A-EF1F-2DA2-011FD07F5DF3}"/>
              </a:ext>
            </a:extLst>
          </p:cNvPr>
          <p:cNvCxnSpPr/>
          <p:nvPr/>
        </p:nvCxnSpPr>
        <p:spPr>
          <a:xfrm>
            <a:off x="522514" y="2082910"/>
            <a:ext cx="0" cy="2631492"/>
          </a:xfrm>
          <a:prstGeom prst="straightConnector1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FA52A0C8-3D09-83C7-2570-6FE9DFAABC04}"/>
              </a:ext>
            </a:extLst>
          </p:cNvPr>
          <p:cNvSpPr txBox="1"/>
          <p:nvPr/>
        </p:nvSpPr>
        <p:spPr>
          <a:xfrm rot="16200000">
            <a:off x="-1028537" y="3229379"/>
            <a:ext cx="26337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i="1" dirty="0">
                <a:solidFill>
                  <a:schemeClr val="bg2">
                    <a:lumMod val="75000"/>
                  </a:schemeClr>
                </a:solidFill>
              </a:rPr>
              <a:t>Dynamic instruction stream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599BE13-E18D-5D05-D59D-3B547597DA55}"/>
              </a:ext>
            </a:extLst>
          </p:cNvPr>
          <p:cNvSpPr txBox="1"/>
          <p:nvPr/>
        </p:nvSpPr>
        <p:spPr>
          <a:xfrm>
            <a:off x="744582" y="1216539"/>
            <a:ext cx="317427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add </a:t>
            </a:r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rax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0x10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380FBDB-703C-6B46-3DD2-89910BC7F9C6}"/>
              </a:ext>
            </a:extLst>
          </p:cNvPr>
          <p:cNvSpPr/>
          <p:nvPr/>
        </p:nvSpPr>
        <p:spPr>
          <a:xfrm>
            <a:off x="744581" y="1020001"/>
            <a:ext cx="3174275" cy="606084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27A19AA-88C6-7A99-B076-7CA6A838DB3D}"/>
              </a:ext>
            </a:extLst>
          </p:cNvPr>
          <p:cNvSpPr txBox="1"/>
          <p:nvPr/>
        </p:nvSpPr>
        <p:spPr>
          <a:xfrm>
            <a:off x="744580" y="5288629"/>
            <a:ext cx="317427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add </a:t>
            </a:r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rax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0x10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B666CE0-DA0D-5C17-8E9B-B2BB7E5EE33A}"/>
              </a:ext>
            </a:extLst>
          </p:cNvPr>
          <p:cNvSpPr/>
          <p:nvPr/>
        </p:nvSpPr>
        <p:spPr>
          <a:xfrm rot="10800000">
            <a:off x="744574" y="4919296"/>
            <a:ext cx="3174275" cy="837289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0734704B-9055-A7A2-254B-A575DFFD023E}"/>
              </a:ext>
            </a:extLst>
          </p:cNvPr>
          <p:cNvSpPr/>
          <p:nvPr/>
        </p:nvSpPr>
        <p:spPr>
          <a:xfrm>
            <a:off x="4069976" y="1978703"/>
            <a:ext cx="4954940" cy="492758"/>
          </a:xfrm>
          <a:prstGeom prst="roundRect">
            <a:avLst/>
          </a:prstGeom>
          <a:solidFill>
            <a:srgbClr val="0060A0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938" algn="ctr">
              <a:buNone/>
            </a:pPr>
            <a:r>
              <a:rPr lang="en-US" sz="2000" b="1" dirty="0">
                <a:solidFill>
                  <a:schemeClr val="bg1"/>
                </a:solidFill>
              </a:rPr>
              <a:t>LD</a:t>
            </a:r>
            <a:r>
              <a:rPr lang="en-US" sz="2000" b="1" baseline="-25000" dirty="0">
                <a:solidFill>
                  <a:schemeClr val="bg1"/>
                </a:solidFill>
              </a:rPr>
              <a:t>2</a:t>
            </a:r>
            <a:r>
              <a:rPr lang="en-US" sz="2000" b="1" dirty="0">
                <a:solidFill>
                  <a:schemeClr val="bg1"/>
                </a:solidFill>
              </a:rPr>
              <a:t> would have the same address as LD</a:t>
            </a:r>
            <a:r>
              <a:rPr lang="en-US" sz="2000" b="1" baseline="-25000" dirty="0">
                <a:solidFill>
                  <a:schemeClr val="bg1"/>
                </a:solidFill>
              </a:rPr>
              <a:t>1</a:t>
            </a:r>
            <a:endParaRPr lang="en-US" sz="1600" baseline="-25000" dirty="0">
              <a:solidFill>
                <a:schemeClr val="bg1"/>
              </a:solidFill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8AF177FC-D99B-C517-8D45-125523F63CF4}"/>
              </a:ext>
            </a:extLst>
          </p:cNvPr>
          <p:cNvSpPr/>
          <p:nvPr/>
        </p:nvSpPr>
        <p:spPr>
          <a:xfrm>
            <a:off x="4978058" y="2778270"/>
            <a:ext cx="3326816" cy="666428"/>
          </a:xfrm>
          <a:prstGeom prst="roundRect">
            <a:avLst/>
          </a:prstGeom>
          <a:solidFill>
            <a:srgbClr val="0060A0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938" algn="ctr">
              <a:buNone/>
            </a:pPr>
            <a:r>
              <a:rPr lang="en-US" sz="2000" b="1" dirty="0">
                <a:solidFill>
                  <a:srgbClr val="FFFF00"/>
                </a:solidFill>
              </a:rPr>
              <a:t>Address generation </a:t>
            </a:r>
            <a:r>
              <a:rPr lang="en-US" sz="2000" b="1" dirty="0">
                <a:solidFill>
                  <a:schemeClr val="bg1"/>
                </a:solidFill>
              </a:rPr>
              <a:t>of LD</a:t>
            </a:r>
            <a:r>
              <a:rPr lang="en-US" sz="2000" b="1" baseline="-25000" dirty="0">
                <a:solidFill>
                  <a:schemeClr val="bg1"/>
                </a:solidFill>
              </a:rPr>
              <a:t>2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</a:p>
          <a:p>
            <a:pPr marL="7938" algn="ctr">
              <a:buNone/>
            </a:pPr>
            <a:r>
              <a:rPr lang="en-US" sz="2000" b="1" dirty="0">
                <a:solidFill>
                  <a:schemeClr val="bg1"/>
                </a:solidFill>
              </a:rPr>
              <a:t>can be eliminated</a:t>
            </a:r>
            <a:endParaRPr lang="en-US" sz="1600" baseline="-25000" dirty="0">
              <a:solidFill>
                <a:schemeClr val="bg1"/>
              </a:solidFill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FFA8C9F7-9A76-6FE2-66B4-C721D25D5F93}"/>
              </a:ext>
            </a:extLst>
          </p:cNvPr>
          <p:cNvSpPr/>
          <p:nvPr/>
        </p:nvSpPr>
        <p:spPr>
          <a:xfrm>
            <a:off x="4261143" y="3946832"/>
            <a:ext cx="4763773" cy="774640"/>
          </a:xfrm>
          <a:prstGeom prst="roundRect">
            <a:avLst/>
          </a:prstGeom>
          <a:solidFill>
            <a:srgbClr val="E6F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</a:rPr>
              <a:t>If </a:t>
            </a:r>
            <a:r>
              <a:rPr lang="en-US" sz="2200" dirty="0">
                <a:solidFill>
                  <a:srgbClr val="C00000"/>
                </a:solidFill>
              </a:rPr>
              <a:t>no store or snoop request </a:t>
            </a:r>
          </a:p>
          <a:p>
            <a:pPr algn="ctr"/>
            <a:r>
              <a:rPr lang="en-US" sz="2200" dirty="0">
                <a:solidFill>
                  <a:schemeClr val="tx1"/>
                </a:solidFill>
              </a:rPr>
              <a:t>to address </a:t>
            </a:r>
            <a:r>
              <a:rPr lang="en-US" sz="2200" b="1" dirty="0">
                <a:solidFill>
                  <a:schemeClr val="tx1"/>
                </a:solidFill>
                <a:cs typeface="Consolas" panose="020B0609020204030204" pitchFamily="49" charset="0"/>
              </a:rPr>
              <a:t>[rbp+0x8]</a:t>
            </a:r>
            <a:endParaRPr lang="en-US" sz="2200" b="1" dirty="0">
              <a:solidFill>
                <a:schemeClr val="tx1"/>
              </a:solidFill>
            </a:endParaRP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02A6D9DE-BE91-35A6-8EB8-AA8241135882}"/>
              </a:ext>
            </a:extLst>
          </p:cNvPr>
          <p:cNvSpPr/>
          <p:nvPr/>
        </p:nvSpPr>
        <p:spPr>
          <a:xfrm>
            <a:off x="4261143" y="5004936"/>
            <a:ext cx="4763773" cy="492758"/>
          </a:xfrm>
          <a:prstGeom prst="roundRect">
            <a:avLst/>
          </a:prstGeom>
          <a:solidFill>
            <a:srgbClr val="0F813D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938" algn="ctr">
              <a:buNone/>
            </a:pPr>
            <a:r>
              <a:rPr lang="en-US" sz="2000" b="1" dirty="0">
                <a:solidFill>
                  <a:schemeClr val="bg1"/>
                </a:solidFill>
              </a:rPr>
              <a:t>LD</a:t>
            </a:r>
            <a:r>
              <a:rPr lang="en-US" sz="2000" b="1" baseline="-25000" dirty="0">
                <a:solidFill>
                  <a:schemeClr val="bg1"/>
                </a:solidFill>
              </a:rPr>
              <a:t>2</a:t>
            </a:r>
            <a:r>
              <a:rPr lang="en-US" sz="2000" b="1" dirty="0">
                <a:solidFill>
                  <a:schemeClr val="bg1"/>
                </a:solidFill>
              </a:rPr>
              <a:t> would fetch the same data as LD</a:t>
            </a:r>
            <a:r>
              <a:rPr lang="en-US" sz="2000" b="1" baseline="-25000" dirty="0">
                <a:solidFill>
                  <a:schemeClr val="bg1"/>
                </a:solidFill>
              </a:rPr>
              <a:t>1</a:t>
            </a:r>
            <a:endParaRPr lang="en-US" sz="1600" baseline="-25000" dirty="0">
              <a:solidFill>
                <a:schemeClr val="bg1"/>
              </a:solidFill>
            </a:endParaRP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EB5D1495-C6E3-2C44-F321-101FD1E74EC7}"/>
              </a:ext>
            </a:extLst>
          </p:cNvPr>
          <p:cNvSpPr/>
          <p:nvPr/>
        </p:nvSpPr>
        <p:spPr>
          <a:xfrm>
            <a:off x="4966173" y="5803226"/>
            <a:ext cx="3326816" cy="666428"/>
          </a:xfrm>
          <a:prstGeom prst="roundRect">
            <a:avLst/>
          </a:prstGeom>
          <a:solidFill>
            <a:srgbClr val="0F813D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938" algn="ctr">
              <a:buNone/>
            </a:pPr>
            <a:r>
              <a:rPr lang="en-US" sz="2000" b="1" dirty="0">
                <a:solidFill>
                  <a:srgbClr val="FFFF00"/>
                </a:solidFill>
              </a:rPr>
              <a:t>Data fetching </a:t>
            </a:r>
            <a:r>
              <a:rPr lang="en-US" sz="2000" b="1" dirty="0">
                <a:solidFill>
                  <a:schemeClr val="bg1"/>
                </a:solidFill>
              </a:rPr>
              <a:t>of LD</a:t>
            </a:r>
            <a:r>
              <a:rPr lang="en-US" sz="2000" b="1" baseline="-25000" dirty="0">
                <a:solidFill>
                  <a:schemeClr val="bg1"/>
                </a:solidFill>
              </a:rPr>
              <a:t>2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</a:p>
          <a:p>
            <a:pPr marL="7938" algn="ctr">
              <a:buNone/>
            </a:pPr>
            <a:r>
              <a:rPr lang="en-US" sz="2000" b="1" dirty="0">
                <a:solidFill>
                  <a:schemeClr val="bg1"/>
                </a:solidFill>
              </a:rPr>
              <a:t>can be eliminated</a:t>
            </a:r>
            <a:endParaRPr lang="en-US" sz="1600" baseline="-25000" dirty="0">
              <a:solidFill>
                <a:schemeClr val="bg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41F9F33-B2A7-0FA0-65D0-8090BEC5244C}"/>
              </a:ext>
            </a:extLst>
          </p:cNvPr>
          <p:cNvSpPr txBox="1"/>
          <p:nvPr/>
        </p:nvSpPr>
        <p:spPr>
          <a:xfrm>
            <a:off x="3368495" y="1125493"/>
            <a:ext cx="62869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rgbClr val="C00000"/>
                </a:solidFill>
              </a:rPr>
              <a:t>LD</a:t>
            </a:r>
            <a:r>
              <a:rPr lang="en-US" sz="2200" b="1" baseline="-25000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BD17905-F342-F62F-498F-41A629B1E6F2}"/>
              </a:ext>
            </a:extLst>
          </p:cNvPr>
          <p:cNvSpPr txBox="1"/>
          <p:nvPr/>
        </p:nvSpPr>
        <p:spPr>
          <a:xfrm>
            <a:off x="3346053" y="4139819"/>
            <a:ext cx="62869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rgbClr val="C00000"/>
                </a:solidFill>
              </a:rPr>
              <a:t>LD</a:t>
            </a:r>
            <a:r>
              <a:rPr lang="en-US" sz="2200" b="1" baseline="-25000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27" name="Freeform 26">
            <a:extLst>
              <a:ext uri="{FF2B5EF4-FFF2-40B4-BE49-F238E27FC236}">
                <a16:creationId xmlns:a16="http://schemas.microsoft.com/office/drawing/2014/main" id="{7B5AD407-4C1B-BBDD-ACC3-85999C12CF60}"/>
              </a:ext>
            </a:extLst>
          </p:cNvPr>
          <p:cNvSpPr/>
          <p:nvPr/>
        </p:nvSpPr>
        <p:spPr>
          <a:xfrm>
            <a:off x="3157109" y="1361440"/>
            <a:ext cx="236331" cy="284480"/>
          </a:xfrm>
          <a:custGeom>
            <a:avLst/>
            <a:gdLst>
              <a:gd name="connsiteX0" fmla="*/ 236331 w 236331"/>
              <a:gd name="connsiteY0" fmla="*/ 0 h 284480"/>
              <a:gd name="connsiteX1" fmla="*/ 33131 w 236331"/>
              <a:gd name="connsiteY1" fmla="*/ 91440 h 284480"/>
              <a:gd name="connsiteX2" fmla="*/ 2651 w 236331"/>
              <a:gd name="connsiteY2" fmla="*/ 284480 h 284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6331" h="284480">
                <a:moveTo>
                  <a:pt x="236331" y="0"/>
                </a:moveTo>
                <a:cubicBezTo>
                  <a:pt x="154204" y="22013"/>
                  <a:pt x="72078" y="44027"/>
                  <a:pt x="33131" y="91440"/>
                </a:cubicBezTo>
                <a:cubicBezTo>
                  <a:pt x="-5816" y="138853"/>
                  <a:pt x="-1583" y="211666"/>
                  <a:pt x="2651" y="284480"/>
                </a:cubicBezTo>
              </a:path>
            </a:pathLst>
          </a:custGeom>
          <a:noFill/>
          <a:ln w="19050">
            <a:solidFill>
              <a:schemeClr val="bg2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>
            <a:extLst>
              <a:ext uri="{FF2B5EF4-FFF2-40B4-BE49-F238E27FC236}">
                <a16:creationId xmlns:a16="http://schemas.microsoft.com/office/drawing/2014/main" id="{464DA588-40C5-6545-D861-0D6965BEAEB9}"/>
              </a:ext>
            </a:extLst>
          </p:cNvPr>
          <p:cNvSpPr/>
          <p:nvPr/>
        </p:nvSpPr>
        <p:spPr>
          <a:xfrm flipV="1">
            <a:off x="3157108" y="4084639"/>
            <a:ext cx="236331" cy="284480"/>
          </a:xfrm>
          <a:custGeom>
            <a:avLst/>
            <a:gdLst>
              <a:gd name="connsiteX0" fmla="*/ 236331 w 236331"/>
              <a:gd name="connsiteY0" fmla="*/ 0 h 284480"/>
              <a:gd name="connsiteX1" fmla="*/ 33131 w 236331"/>
              <a:gd name="connsiteY1" fmla="*/ 91440 h 284480"/>
              <a:gd name="connsiteX2" fmla="*/ 2651 w 236331"/>
              <a:gd name="connsiteY2" fmla="*/ 284480 h 284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6331" h="284480">
                <a:moveTo>
                  <a:pt x="236331" y="0"/>
                </a:moveTo>
                <a:cubicBezTo>
                  <a:pt x="154204" y="22013"/>
                  <a:pt x="72078" y="44027"/>
                  <a:pt x="33131" y="91440"/>
                </a:cubicBezTo>
                <a:cubicBezTo>
                  <a:pt x="-5816" y="138853"/>
                  <a:pt x="-1583" y="211666"/>
                  <a:pt x="2651" y="284480"/>
                </a:cubicBezTo>
              </a:path>
            </a:pathLst>
          </a:custGeom>
          <a:noFill/>
          <a:ln w="19050">
            <a:solidFill>
              <a:schemeClr val="bg2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>
            <a:extLst>
              <a:ext uri="{FF2B5EF4-FFF2-40B4-BE49-F238E27FC236}">
                <a16:creationId xmlns:a16="http://schemas.microsoft.com/office/drawing/2014/main" id="{682CC7D9-4AD6-442A-3A12-4A636CEB7A2C}"/>
              </a:ext>
            </a:extLst>
          </p:cNvPr>
          <p:cNvSpPr/>
          <p:nvPr/>
        </p:nvSpPr>
        <p:spPr>
          <a:xfrm rot="5400000">
            <a:off x="6510216" y="1629807"/>
            <a:ext cx="223670" cy="39258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>
            <a:extLst>
              <a:ext uri="{FF2B5EF4-FFF2-40B4-BE49-F238E27FC236}">
                <a16:creationId xmlns:a16="http://schemas.microsoft.com/office/drawing/2014/main" id="{A5F9A271-7E6B-B089-74A6-A2B311D4146E}"/>
              </a:ext>
            </a:extLst>
          </p:cNvPr>
          <p:cNvSpPr/>
          <p:nvPr/>
        </p:nvSpPr>
        <p:spPr>
          <a:xfrm rot="5400000">
            <a:off x="6517746" y="2427775"/>
            <a:ext cx="223670" cy="39258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>
            <a:extLst>
              <a:ext uri="{FF2B5EF4-FFF2-40B4-BE49-F238E27FC236}">
                <a16:creationId xmlns:a16="http://schemas.microsoft.com/office/drawing/2014/main" id="{ABF5A4BC-234A-E069-EEEB-45A0A6BB322F}"/>
              </a:ext>
            </a:extLst>
          </p:cNvPr>
          <p:cNvSpPr/>
          <p:nvPr/>
        </p:nvSpPr>
        <p:spPr>
          <a:xfrm rot="5400000">
            <a:off x="6510216" y="4666913"/>
            <a:ext cx="223670" cy="39258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Arrow 20">
            <a:extLst>
              <a:ext uri="{FF2B5EF4-FFF2-40B4-BE49-F238E27FC236}">
                <a16:creationId xmlns:a16="http://schemas.microsoft.com/office/drawing/2014/main" id="{511E08CC-FF19-D664-19BF-6F222E8392F5}"/>
              </a:ext>
            </a:extLst>
          </p:cNvPr>
          <p:cNvSpPr/>
          <p:nvPr/>
        </p:nvSpPr>
        <p:spPr>
          <a:xfrm rot="5400000">
            <a:off x="6517746" y="5454169"/>
            <a:ext cx="223670" cy="39258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B66074B-6539-01E7-4FCF-4D6F4C968445}"/>
              </a:ext>
            </a:extLst>
          </p:cNvPr>
          <p:cNvCxnSpPr>
            <a:cxnSpLocks/>
          </p:cNvCxnSpPr>
          <p:nvPr/>
        </p:nvCxnSpPr>
        <p:spPr>
          <a:xfrm>
            <a:off x="4781006" y="3696601"/>
            <a:ext cx="3775165" cy="0"/>
          </a:xfrm>
          <a:prstGeom prst="line">
            <a:avLst/>
          </a:prstGeom>
          <a:ln w="9525">
            <a:solidFill>
              <a:schemeClr val="bg2">
                <a:lumMod val="50000"/>
              </a:schemeClr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Graphic 18">
            <a:extLst>
              <a:ext uri="{FF2B5EF4-FFF2-40B4-BE49-F238E27FC236}">
                <a16:creationId xmlns:a16="http://schemas.microsoft.com/office/drawing/2014/main" id="{DA18CB32-9C50-2761-FC57-CC158234F0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7919" t="8487" r="7927" b="19725"/>
          <a:stretch>
            <a:fillRect/>
          </a:stretch>
        </p:blipFill>
        <p:spPr>
          <a:xfrm>
            <a:off x="4447021" y="2892930"/>
            <a:ext cx="413576" cy="434554"/>
          </a:xfrm>
          <a:prstGeom prst="rect">
            <a:avLst/>
          </a:prstGeom>
        </p:spPr>
      </p:pic>
      <p:pic>
        <p:nvPicPr>
          <p:cNvPr id="31" name="Graphic 30">
            <a:extLst>
              <a:ext uri="{FF2B5EF4-FFF2-40B4-BE49-F238E27FC236}">
                <a16:creationId xmlns:a16="http://schemas.microsoft.com/office/drawing/2014/main" id="{F7BCDF17-0887-4138-0FE7-B600D0267D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7919" t="8487" r="7927" b="19725"/>
          <a:stretch>
            <a:fillRect/>
          </a:stretch>
        </p:blipFill>
        <p:spPr>
          <a:xfrm>
            <a:off x="4447021" y="5919163"/>
            <a:ext cx="413576" cy="434554"/>
          </a:xfrm>
          <a:prstGeom prst="rect">
            <a:avLst/>
          </a:prstGeom>
        </p:spPr>
      </p:pic>
      <p:sp>
        <p:nvSpPr>
          <p:cNvPr id="12" name="Notched Right Arrow 11">
            <a:extLst>
              <a:ext uri="{FF2B5EF4-FFF2-40B4-BE49-F238E27FC236}">
                <a16:creationId xmlns:a16="http://schemas.microsoft.com/office/drawing/2014/main" id="{05FBF5EF-B668-7840-CC51-321D83ACE886}"/>
              </a:ext>
            </a:extLst>
          </p:cNvPr>
          <p:cNvSpPr/>
          <p:nvPr/>
        </p:nvSpPr>
        <p:spPr>
          <a:xfrm>
            <a:off x="4867708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/>
              <a:t>Athena [under review]</a:t>
            </a:r>
            <a:endParaRPr lang="en-US" sz="800" dirty="0"/>
          </a:p>
        </p:txBody>
      </p:sp>
      <p:sp>
        <p:nvSpPr>
          <p:cNvPr id="23" name="Notched Right Arrow 22">
            <a:extLst>
              <a:ext uri="{FF2B5EF4-FFF2-40B4-BE49-F238E27FC236}">
                <a16:creationId xmlns:a16="http://schemas.microsoft.com/office/drawing/2014/main" id="{82076290-D4DB-E0B9-C252-A43CA9BA2FF0}"/>
              </a:ext>
            </a:extLst>
          </p:cNvPr>
          <p:cNvSpPr/>
          <p:nvPr/>
        </p:nvSpPr>
        <p:spPr>
          <a:xfrm>
            <a:off x="2109994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/>
              <a:t>Pythia [MICRO’21]</a:t>
            </a:r>
            <a:endParaRPr lang="en-US" sz="800" dirty="0"/>
          </a:p>
        </p:txBody>
      </p:sp>
      <p:sp>
        <p:nvSpPr>
          <p:cNvPr id="24" name="Notched Right Arrow 23">
            <a:extLst>
              <a:ext uri="{FF2B5EF4-FFF2-40B4-BE49-F238E27FC236}">
                <a16:creationId xmlns:a16="http://schemas.microsoft.com/office/drawing/2014/main" id="{355D77B3-05E0-882D-EE70-0020F38F03E5}"/>
              </a:ext>
            </a:extLst>
          </p:cNvPr>
          <p:cNvSpPr/>
          <p:nvPr/>
        </p:nvSpPr>
        <p:spPr>
          <a:xfrm>
            <a:off x="3488851" y="6611706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/>
              <a:t>Hermes [MICRO’22]</a:t>
            </a:r>
            <a:endParaRPr lang="en-US" sz="800" dirty="0"/>
          </a:p>
        </p:txBody>
      </p:sp>
      <p:sp>
        <p:nvSpPr>
          <p:cNvPr id="32" name="Notched Right Arrow 31">
            <a:extLst>
              <a:ext uri="{FF2B5EF4-FFF2-40B4-BE49-F238E27FC236}">
                <a16:creationId xmlns:a16="http://schemas.microsoft.com/office/drawing/2014/main" id="{5CB5974D-880D-546C-8D66-BCDCF4CCA023}"/>
              </a:ext>
            </a:extLst>
          </p:cNvPr>
          <p:cNvSpPr/>
          <p:nvPr/>
        </p:nvSpPr>
        <p:spPr>
          <a:xfrm>
            <a:off x="6246565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6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/>
              <a:t>Constable [ISCA’24]</a:t>
            </a:r>
            <a:endParaRPr lang="en-US" sz="800" b="1" dirty="0"/>
          </a:p>
        </p:txBody>
      </p:sp>
      <p:sp>
        <p:nvSpPr>
          <p:cNvPr id="36" name="Slide Number Placeholder 35">
            <a:extLst>
              <a:ext uri="{FF2B5EF4-FFF2-40B4-BE49-F238E27FC236}">
                <a16:creationId xmlns:a16="http://schemas.microsoft.com/office/drawing/2014/main" id="{CE240AC0-6DB1-2BEB-57F5-582C48D47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2724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animBg="1"/>
      <p:bldP spid="9" grpId="0" animBg="1"/>
      <p:bldP spid="17" grpId="0" animBg="1"/>
      <p:bldP spid="18" grpId="0" animBg="1"/>
      <p:bldP spid="20" grpId="0" animBg="1"/>
      <p:bldP spid="10" grpId="0" animBg="1"/>
      <p:bldP spid="11" grpId="0" animBg="1"/>
      <p:bldP spid="15" grpId="0" animBg="1"/>
      <p:bldP spid="21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FFB7A7D-BC39-0D50-C264-C000B0F97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Constable: Key Steps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5C895A04-5F66-7A98-37DE-69027E17517A}"/>
              </a:ext>
            </a:extLst>
          </p:cNvPr>
          <p:cNvSpPr/>
          <p:nvPr/>
        </p:nvSpPr>
        <p:spPr>
          <a:xfrm>
            <a:off x="1517713" y="1477600"/>
            <a:ext cx="7249211" cy="1951400"/>
          </a:xfrm>
          <a:prstGeom prst="roundRect">
            <a:avLst>
              <a:gd name="adj" fmla="val 7905"/>
            </a:avLst>
          </a:prstGeom>
          <a:solidFill>
            <a:srgbClr val="F8F5E4"/>
          </a:solidFill>
          <a:ln w="38100">
            <a:solidFill>
              <a:srgbClr val="F49314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b="1" dirty="0">
                <a:solidFill>
                  <a:srgbClr val="C04F14"/>
                </a:solidFill>
              </a:rPr>
              <a:t>Dynamically identify </a:t>
            </a:r>
            <a:r>
              <a:rPr lang="en-US" sz="2700" dirty="0">
                <a:solidFill>
                  <a:sysClr val="windowText" lastClr="000000"/>
                </a:solidFill>
              </a:rPr>
              <a:t>load instructions </a:t>
            </a:r>
          </a:p>
          <a:p>
            <a:pPr algn="ctr"/>
            <a:r>
              <a:rPr lang="en-US" sz="2700" dirty="0">
                <a:solidFill>
                  <a:sysClr val="windowText" lastClr="000000"/>
                </a:solidFill>
              </a:rPr>
              <a:t>that have historically fetched </a:t>
            </a:r>
          </a:p>
          <a:p>
            <a:pPr algn="ctr"/>
            <a:r>
              <a:rPr lang="en-US" sz="2700" b="1" dirty="0">
                <a:solidFill>
                  <a:srgbClr val="C04F14"/>
                </a:solidFill>
              </a:rPr>
              <a:t>the same data from the same load address</a:t>
            </a:r>
          </a:p>
          <a:p>
            <a:pPr algn="ctr"/>
            <a:r>
              <a:rPr lang="en-US" sz="2700" dirty="0">
                <a:solidFill>
                  <a:schemeClr val="tx1"/>
                </a:solidFill>
              </a:rPr>
              <a:t>(i.e., </a:t>
            </a:r>
            <a:r>
              <a:rPr lang="en-US" sz="2700" i="1" dirty="0">
                <a:solidFill>
                  <a:schemeClr val="tx1"/>
                </a:solidFill>
              </a:rPr>
              <a:t>likely-stable</a:t>
            </a:r>
            <a:r>
              <a:rPr lang="en-US" sz="27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C02AFCBE-3075-8321-D820-1C44689C2172}"/>
              </a:ext>
            </a:extLst>
          </p:cNvPr>
          <p:cNvSpPr/>
          <p:nvPr/>
        </p:nvSpPr>
        <p:spPr>
          <a:xfrm>
            <a:off x="1517713" y="3944662"/>
            <a:ext cx="7249211" cy="1734532"/>
          </a:xfrm>
          <a:prstGeom prst="roundRect">
            <a:avLst>
              <a:gd name="adj" fmla="val 10661"/>
            </a:avLst>
          </a:prstGeom>
          <a:solidFill>
            <a:srgbClr val="E4F2DE"/>
          </a:solidFill>
          <a:ln w="38100">
            <a:solidFill>
              <a:srgbClr val="0F813C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b="1" dirty="0">
                <a:solidFill>
                  <a:srgbClr val="11813C"/>
                </a:solidFill>
              </a:rPr>
              <a:t>Eliminate execution </a:t>
            </a:r>
            <a:r>
              <a:rPr lang="en-US" sz="2700" dirty="0">
                <a:solidFill>
                  <a:schemeClr val="tx1"/>
                </a:solidFill>
              </a:rPr>
              <a:t>of likely-stable loads</a:t>
            </a:r>
          </a:p>
          <a:p>
            <a:pPr algn="ctr"/>
            <a:r>
              <a:rPr lang="en-US" sz="2700" dirty="0">
                <a:solidFill>
                  <a:schemeClr val="tx1"/>
                </a:solidFill>
              </a:rPr>
              <a:t>by </a:t>
            </a:r>
            <a:r>
              <a:rPr lang="en-US" sz="2700" b="1" dirty="0">
                <a:solidFill>
                  <a:srgbClr val="11813C"/>
                </a:solidFill>
              </a:rPr>
              <a:t>tracking modifications </a:t>
            </a:r>
            <a:r>
              <a:rPr lang="en-US" sz="2700" dirty="0">
                <a:solidFill>
                  <a:schemeClr val="tx1"/>
                </a:solidFill>
              </a:rPr>
              <a:t>to </a:t>
            </a:r>
          </a:p>
          <a:p>
            <a:pPr algn="ctr"/>
            <a:r>
              <a:rPr lang="en-US" sz="2700" dirty="0">
                <a:solidFill>
                  <a:sysClr val="windowText" lastClr="000000"/>
                </a:solidFill>
              </a:rPr>
              <a:t>their source registers and their load addresses</a:t>
            </a:r>
            <a:endParaRPr lang="en-US" sz="2700" dirty="0">
              <a:solidFill>
                <a:srgbClr val="000CFF"/>
              </a:solidFill>
            </a:endParaRPr>
          </a:p>
        </p:txBody>
      </p:sp>
      <p:pic>
        <p:nvPicPr>
          <p:cNvPr id="10" name="Graphic 9" descr="Target with solid fill">
            <a:extLst>
              <a:ext uri="{FF2B5EF4-FFF2-40B4-BE49-F238E27FC236}">
                <a16:creationId xmlns:a16="http://schemas.microsoft.com/office/drawing/2014/main" id="{E66B7332-C7D1-BD89-D347-38F41B72D4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9011" y="1866482"/>
            <a:ext cx="1173636" cy="1173636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E97B7633-2F06-E47D-A35D-B4A7231D5D00}"/>
              </a:ext>
            </a:extLst>
          </p:cNvPr>
          <p:cNvGrpSpPr/>
          <p:nvPr/>
        </p:nvGrpSpPr>
        <p:grpSpPr>
          <a:xfrm>
            <a:off x="266511" y="4324798"/>
            <a:ext cx="978635" cy="974259"/>
            <a:chOff x="288462" y="4325394"/>
            <a:chExt cx="978635" cy="974259"/>
          </a:xfrm>
          <a:solidFill>
            <a:srgbClr val="0F813C"/>
          </a:solidFill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3BB5C56-BB9B-8BDC-EE78-0F90057D14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b="20033"/>
            <a:stretch/>
          </p:blipFill>
          <p:spPr>
            <a:xfrm>
              <a:off x="416265" y="4472031"/>
              <a:ext cx="694078" cy="693792"/>
            </a:xfrm>
            <a:prstGeom prst="rect">
              <a:avLst/>
            </a:prstGeom>
          </p:spPr>
        </p:pic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B4D9D093-8829-4DE3-DD5D-E8AAA4F15E8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l="23287" t="23104" r="23409" b="33813"/>
            <a:stretch/>
          </p:blipFill>
          <p:spPr>
            <a:xfrm>
              <a:off x="288462" y="4325394"/>
              <a:ext cx="978635" cy="974259"/>
            </a:xfrm>
            <a:prstGeom prst="rect">
              <a:avLst/>
            </a:prstGeom>
          </p:spPr>
        </p:pic>
      </p:grpSp>
      <p:sp>
        <p:nvSpPr>
          <p:cNvPr id="2" name="Notched Right Arrow 1">
            <a:extLst>
              <a:ext uri="{FF2B5EF4-FFF2-40B4-BE49-F238E27FC236}">
                <a16:creationId xmlns:a16="http://schemas.microsoft.com/office/drawing/2014/main" id="{0D578891-E78E-6B7D-03F2-5247E268150B}"/>
              </a:ext>
            </a:extLst>
          </p:cNvPr>
          <p:cNvSpPr/>
          <p:nvPr/>
        </p:nvSpPr>
        <p:spPr>
          <a:xfrm>
            <a:off x="4867708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/>
              <a:t>Athena [under review]</a:t>
            </a:r>
            <a:endParaRPr lang="en-US" sz="800" dirty="0"/>
          </a:p>
        </p:txBody>
      </p:sp>
      <p:sp>
        <p:nvSpPr>
          <p:cNvPr id="3" name="Notched Right Arrow 2">
            <a:extLst>
              <a:ext uri="{FF2B5EF4-FFF2-40B4-BE49-F238E27FC236}">
                <a16:creationId xmlns:a16="http://schemas.microsoft.com/office/drawing/2014/main" id="{6D1FCE04-F764-CD1A-3C1D-12359195BE51}"/>
              </a:ext>
            </a:extLst>
          </p:cNvPr>
          <p:cNvSpPr/>
          <p:nvPr/>
        </p:nvSpPr>
        <p:spPr>
          <a:xfrm>
            <a:off x="2109994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/>
              <a:t>Pythia [MICRO’21]</a:t>
            </a:r>
            <a:endParaRPr lang="en-US" sz="800" dirty="0"/>
          </a:p>
        </p:txBody>
      </p:sp>
      <p:sp>
        <p:nvSpPr>
          <p:cNvPr id="8" name="Notched Right Arrow 7">
            <a:extLst>
              <a:ext uri="{FF2B5EF4-FFF2-40B4-BE49-F238E27FC236}">
                <a16:creationId xmlns:a16="http://schemas.microsoft.com/office/drawing/2014/main" id="{5FB287DA-8D2C-F3F4-339E-5A64B2C2881A}"/>
              </a:ext>
            </a:extLst>
          </p:cNvPr>
          <p:cNvSpPr/>
          <p:nvPr/>
        </p:nvSpPr>
        <p:spPr>
          <a:xfrm>
            <a:off x="3488851" y="6611706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/>
              <a:t>Hermes [MICRO’22]</a:t>
            </a:r>
            <a:endParaRPr lang="en-US" sz="800" dirty="0"/>
          </a:p>
        </p:txBody>
      </p:sp>
      <p:sp>
        <p:nvSpPr>
          <p:cNvPr id="9" name="Notched Right Arrow 8">
            <a:extLst>
              <a:ext uri="{FF2B5EF4-FFF2-40B4-BE49-F238E27FC236}">
                <a16:creationId xmlns:a16="http://schemas.microsoft.com/office/drawing/2014/main" id="{963CD11A-EDAB-0E1E-2F94-C61D6576B28D}"/>
              </a:ext>
            </a:extLst>
          </p:cNvPr>
          <p:cNvSpPr/>
          <p:nvPr/>
        </p:nvSpPr>
        <p:spPr>
          <a:xfrm>
            <a:off x="6246565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6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/>
              <a:t>Constable [ISCA’24]</a:t>
            </a:r>
            <a:endParaRPr lang="en-US" sz="800" b="1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22A80AD5-73AE-E854-CFFF-1598705E8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6511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F57E8B-7FC8-4DA2-BC69-01D2D6E82E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784CD92-D2CA-8362-1A99-EC2660F64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5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5A2389D-7470-BFBE-C379-47F05E29D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Key Observation</a:t>
            </a:r>
          </a:p>
        </p:txBody>
      </p:sp>
      <p:sp>
        <p:nvSpPr>
          <p:cNvPr id="38" name="Google Shape;664;p5">
            <a:extLst>
              <a:ext uri="{FF2B5EF4-FFF2-40B4-BE49-F238E27FC236}">
                <a16:creationId xmlns:a16="http://schemas.microsoft.com/office/drawing/2014/main" id="{B0499AEF-8F48-6511-D920-3BB9F966C286}"/>
              </a:ext>
            </a:extLst>
          </p:cNvPr>
          <p:cNvSpPr/>
          <p:nvPr/>
        </p:nvSpPr>
        <p:spPr>
          <a:xfrm>
            <a:off x="-210312" y="4989072"/>
            <a:ext cx="9564624" cy="1100354"/>
          </a:xfrm>
          <a:prstGeom prst="rect">
            <a:avLst/>
          </a:prstGeom>
          <a:solidFill>
            <a:srgbClr val="FFE699"/>
          </a:solidFill>
          <a:ln w="28575">
            <a:solidFill>
              <a:schemeClr val="tx2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3200"/>
              <a:defRPr/>
            </a:pPr>
            <a:r>
              <a:rPr lang="en-US" sz="3200" b="1" kern="0" dirty="0">
                <a:solidFill>
                  <a:schemeClr val="tx2"/>
                </a:solidFill>
                <a:cs typeface="Poppins Medium"/>
                <a:sym typeface="Poppins Medium"/>
              </a:rPr>
              <a:t>Decisions they make online are often </a:t>
            </a:r>
          </a:p>
          <a:p>
            <a:pPr algn="ctr">
              <a:buClr>
                <a:srgbClr val="FFFFFF"/>
              </a:buClr>
              <a:buSzPts val="3200"/>
              <a:defRPr/>
            </a:pPr>
            <a:r>
              <a:rPr lang="en-US" sz="3200" b="1" kern="0" dirty="0">
                <a:solidFill>
                  <a:srgbClr val="C00000"/>
                </a:solidFill>
                <a:cs typeface="Poppins Medium"/>
                <a:sym typeface="Poppins Medium"/>
              </a:rPr>
              <a:t>agnostic</a:t>
            </a:r>
            <a:r>
              <a:rPr lang="en-US" sz="3200" b="1" kern="0" dirty="0">
                <a:solidFill>
                  <a:schemeClr val="tx2"/>
                </a:solidFill>
                <a:cs typeface="Poppins Medium"/>
                <a:sym typeface="Poppins Medium"/>
              </a:rPr>
              <a:t> to the data they observe</a:t>
            </a:r>
            <a:endParaRPr lang="en-US" sz="3200" b="1" kern="0" dirty="0">
              <a:solidFill>
                <a:schemeClr val="tx2"/>
              </a:solidFill>
              <a:cs typeface="Poppins Medium"/>
              <a:sym typeface="Arial"/>
            </a:endParaRPr>
          </a:p>
        </p:txBody>
      </p:sp>
      <p:sp>
        <p:nvSpPr>
          <p:cNvPr id="2" name="Google Shape;664;p5">
            <a:extLst>
              <a:ext uri="{FF2B5EF4-FFF2-40B4-BE49-F238E27FC236}">
                <a16:creationId xmlns:a16="http://schemas.microsoft.com/office/drawing/2014/main" id="{78DF01F4-C900-458E-3A06-9A8950AAB4AC}"/>
              </a:ext>
            </a:extLst>
          </p:cNvPr>
          <p:cNvSpPr/>
          <p:nvPr/>
        </p:nvSpPr>
        <p:spPr>
          <a:xfrm>
            <a:off x="-210312" y="1013862"/>
            <a:ext cx="9564624" cy="1142170"/>
          </a:xfrm>
          <a:prstGeom prst="rect">
            <a:avLst/>
          </a:prstGeom>
          <a:noFill/>
          <a:ln w="28575"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3200"/>
              <a:defRPr/>
            </a:pPr>
            <a:r>
              <a:rPr lang="en-US" sz="3200" kern="0" dirty="0">
                <a:solidFill>
                  <a:schemeClr val="tx2"/>
                </a:solidFill>
                <a:cs typeface="Poppins Medium"/>
                <a:sym typeface="Poppins Medium"/>
              </a:rPr>
              <a:t>Even though microarchitectural techniques</a:t>
            </a:r>
          </a:p>
          <a:p>
            <a:pPr algn="ctr">
              <a:buClr>
                <a:srgbClr val="FFFFFF"/>
              </a:buClr>
              <a:buSzPts val="3200"/>
              <a:defRPr/>
            </a:pPr>
            <a:r>
              <a:rPr lang="en-US" sz="3200" kern="0" dirty="0">
                <a:solidFill>
                  <a:schemeClr val="tx2"/>
                </a:solidFill>
                <a:cs typeface="Poppins Medium"/>
                <a:sym typeface="Poppins Medium"/>
              </a:rPr>
              <a:t>observe a large amount of</a:t>
            </a:r>
            <a:endParaRPr lang="en-US" sz="3200" kern="0" dirty="0">
              <a:solidFill>
                <a:srgbClr val="C00000"/>
              </a:solidFill>
              <a:cs typeface="Poppins Medium"/>
              <a:sym typeface="Arial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217B89D-B56B-90BB-C0F7-BB339215EF35}"/>
              </a:ext>
            </a:extLst>
          </p:cNvPr>
          <p:cNvGrpSpPr/>
          <p:nvPr/>
        </p:nvGrpSpPr>
        <p:grpSpPr>
          <a:xfrm>
            <a:off x="770105" y="2671839"/>
            <a:ext cx="3917168" cy="1895935"/>
            <a:chOff x="770105" y="2671839"/>
            <a:chExt cx="3917168" cy="189593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53FC7C5-F9AA-785C-A399-78803E51B3E0}"/>
                </a:ext>
              </a:extLst>
            </p:cNvPr>
            <p:cNvSpPr txBox="1"/>
            <p:nvPr/>
          </p:nvSpPr>
          <p:spPr>
            <a:xfrm>
              <a:off x="770105" y="3429001"/>
              <a:ext cx="3917168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C04F15"/>
                  </a:solidFill>
                </a:rPr>
                <a:t>Application data</a:t>
              </a:r>
            </a:p>
            <a:p>
              <a:pPr algn="ctr"/>
              <a:r>
                <a:rPr lang="en-US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(e.g., program counter value, memory addresses, memory values)</a:t>
              </a:r>
            </a:p>
          </p:txBody>
        </p:sp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38BEF23A-3CDD-4EDB-808A-1B99516E2BF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7032" t="10992" r="6771" b="22197"/>
            <a:stretch>
              <a:fillRect/>
            </a:stretch>
          </p:blipFill>
          <p:spPr>
            <a:xfrm>
              <a:off x="2332137" y="2671839"/>
              <a:ext cx="793104" cy="757162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B47DEFA1-44AE-D345-44AB-93276FA5FB6A}"/>
              </a:ext>
            </a:extLst>
          </p:cNvPr>
          <p:cNvGrpSpPr/>
          <p:nvPr/>
        </p:nvGrpSpPr>
        <p:grpSpPr>
          <a:xfrm>
            <a:off x="4572000" y="2643477"/>
            <a:ext cx="3917168" cy="1924296"/>
            <a:chOff x="4572000" y="2643477"/>
            <a:chExt cx="3917168" cy="192429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B6915B3-4359-0B02-F436-685A4023F9E8}"/>
                </a:ext>
              </a:extLst>
            </p:cNvPr>
            <p:cNvSpPr txBox="1"/>
            <p:nvPr/>
          </p:nvSpPr>
          <p:spPr>
            <a:xfrm>
              <a:off x="4572000" y="3429000"/>
              <a:ext cx="3917168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chemeClr val="accent5">
                      <a:lumMod val="75000"/>
                    </a:schemeClr>
                  </a:solidFill>
                </a:rPr>
                <a:t>System data</a:t>
              </a:r>
            </a:p>
            <a:p>
              <a:pPr algn="ctr"/>
              <a:r>
                <a:rPr lang="en-US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(e.g., bandwidth usage, </a:t>
              </a:r>
            </a:p>
            <a:p>
              <a:pPr algn="ctr"/>
              <a:r>
                <a:rPr lang="en-US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cache utilization and pollution)</a:t>
              </a:r>
            </a:p>
          </p:txBody>
        </p: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B4D59514-55C2-CD14-1A30-0E8A87208A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2564" t="2440" r="2307" b="22283"/>
            <a:stretch>
              <a:fillRect/>
            </a:stretch>
          </p:blipFill>
          <p:spPr>
            <a:xfrm>
              <a:off x="6096710" y="2643477"/>
              <a:ext cx="867748" cy="86073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17542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2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D884890-7E21-DDE1-391D-963765DFA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50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673371F-5ADD-4C63-D665-184BF5139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Evaluation with Industry-Grade Simulator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71DBCAAD-4CAD-1A12-1D95-2F97CD8E0961}"/>
              </a:ext>
            </a:extLst>
          </p:cNvPr>
          <p:cNvSpPr/>
          <p:nvPr/>
        </p:nvSpPr>
        <p:spPr>
          <a:xfrm>
            <a:off x="106406" y="1243109"/>
            <a:ext cx="4355679" cy="2361023"/>
          </a:xfrm>
          <a:prstGeom prst="roundRect">
            <a:avLst>
              <a:gd name="adj" fmla="val 3835"/>
            </a:avLst>
          </a:prstGeom>
          <a:solidFill>
            <a:srgbClr val="FFF3CE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C04F15"/>
                </a:solidFill>
              </a:rPr>
              <a:t>Aggressive </a:t>
            </a:r>
            <a:r>
              <a:rPr lang="en-US" sz="2200" dirty="0" err="1">
                <a:solidFill>
                  <a:schemeClr val="tx1"/>
                </a:solidFill>
              </a:rPr>
              <a:t>OoO</a:t>
            </a:r>
            <a:r>
              <a:rPr lang="en-US" sz="2200" dirty="0">
                <a:solidFill>
                  <a:schemeClr val="tx1"/>
                </a:solidFill>
              </a:rPr>
              <a:t> processor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</a:rPr>
              <a:t>With </a:t>
            </a:r>
            <a:r>
              <a:rPr lang="en-US" sz="2200" b="1" dirty="0">
                <a:solidFill>
                  <a:srgbClr val="C04F15"/>
                </a:solidFill>
              </a:rPr>
              <a:t>memory renaming, zero/constant/move elimination, branch folding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C04F15"/>
                </a:solidFill>
              </a:rPr>
              <a:t>Five</a:t>
            </a:r>
            <a:r>
              <a:rPr lang="en-US" sz="2200" dirty="0">
                <a:solidFill>
                  <a:schemeClr val="tx1"/>
                </a:solidFill>
              </a:rPr>
              <a:t> data prefetchers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1B3BCA36-D751-DB31-9989-C1F1C77B6171}"/>
              </a:ext>
            </a:extLst>
          </p:cNvPr>
          <p:cNvSpPr/>
          <p:nvPr/>
        </p:nvSpPr>
        <p:spPr>
          <a:xfrm>
            <a:off x="1015062" y="930663"/>
            <a:ext cx="2538366" cy="466732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Strong Baseline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F9C526F2-F7D3-E2D0-FE5B-FB89D6347251}"/>
              </a:ext>
            </a:extLst>
          </p:cNvPr>
          <p:cNvSpPr/>
          <p:nvPr/>
        </p:nvSpPr>
        <p:spPr>
          <a:xfrm>
            <a:off x="106406" y="4155311"/>
            <a:ext cx="4355679" cy="2355415"/>
          </a:xfrm>
          <a:prstGeom prst="roundRect">
            <a:avLst>
              <a:gd name="adj" fmla="val 3835"/>
            </a:avLst>
          </a:prstGeom>
          <a:solidFill>
            <a:srgbClr val="E6F0FF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025FA0"/>
                </a:solidFill>
              </a:rPr>
              <a:t>90 workloads </a:t>
            </a:r>
            <a:r>
              <a:rPr lang="en-US" sz="2200" dirty="0">
                <a:solidFill>
                  <a:schemeClr val="tx1"/>
                </a:solidFill>
              </a:rPr>
              <a:t>from variety of application domains</a:t>
            </a:r>
          </a:p>
          <a:p>
            <a:pPr marL="742950" lvl="1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025FA0"/>
                </a:solidFill>
              </a:rPr>
              <a:t>SPEC CPU 2017</a:t>
            </a:r>
          </a:p>
          <a:p>
            <a:pPr marL="742950" lvl="1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025FA0"/>
                </a:solidFill>
              </a:rPr>
              <a:t>Client</a:t>
            </a:r>
          </a:p>
          <a:p>
            <a:pPr marL="742950" lvl="1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025FA0"/>
                </a:solidFill>
              </a:rPr>
              <a:t>Enterprise</a:t>
            </a:r>
          </a:p>
          <a:p>
            <a:pPr marL="742950" lvl="1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025FA0"/>
                </a:solidFill>
              </a:rPr>
              <a:t>Server</a:t>
            </a:r>
            <a:endParaRPr lang="en-US" sz="2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EC6D5141-93D0-A59A-C119-50D8A9D1E053}"/>
              </a:ext>
            </a:extLst>
          </p:cNvPr>
          <p:cNvSpPr/>
          <p:nvPr/>
        </p:nvSpPr>
        <p:spPr>
          <a:xfrm>
            <a:off x="1204306" y="3824696"/>
            <a:ext cx="2159880" cy="466732"/>
          </a:xfrm>
          <a:prstGeom prst="roundRect">
            <a:avLst/>
          </a:prstGeom>
          <a:solidFill>
            <a:srgbClr val="025FA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Workloads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9B15BAE2-9F0B-82B5-6D3C-29C1F9AA92B3}"/>
              </a:ext>
            </a:extLst>
          </p:cNvPr>
          <p:cNvSpPr/>
          <p:nvPr/>
        </p:nvSpPr>
        <p:spPr>
          <a:xfrm>
            <a:off x="4681915" y="1243110"/>
            <a:ext cx="4355679" cy="2361023"/>
          </a:xfrm>
          <a:prstGeom prst="roundRect">
            <a:avLst>
              <a:gd name="adj" fmla="val 3835"/>
            </a:avLst>
          </a:prstGeom>
          <a:solidFill>
            <a:srgbClr val="F1EEFD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7030A0"/>
                </a:solidFill>
              </a:rPr>
              <a:t>EVES, </a:t>
            </a:r>
            <a:r>
              <a:rPr lang="en-US" sz="2200" dirty="0">
                <a:solidFill>
                  <a:schemeClr val="tx1"/>
                </a:solidFill>
              </a:rPr>
              <a:t>the state-of-the-art load value predictor 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[Seznec+, CVP’18]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7030A0"/>
                </a:solidFill>
              </a:rPr>
              <a:t>Early load address resolution 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</a:t>
            </a:r>
            <a:r>
              <a:rPr lang="en-US" sz="16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Berkerman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+, ISCA’00]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7030A0"/>
                </a:solidFill>
              </a:rPr>
              <a:t>Register file prefetching 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[Shukla+, ISCA’22]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748DA970-1718-5A1C-98C2-712B4424FE7F}"/>
              </a:ext>
            </a:extLst>
          </p:cNvPr>
          <p:cNvSpPr/>
          <p:nvPr/>
        </p:nvSpPr>
        <p:spPr>
          <a:xfrm>
            <a:off x="5212118" y="930663"/>
            <a:ext cx="3295274" cy="466732"/>
          </a:xfrm>
          <a:prstGeom prst="roundRect">
            <a:avLst/>
          </a:prstGeom>
          <a:solidFill>
            <a:srgbClr val="7030A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Compared Against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FC1DFD93-8CE3-DABC-77C5-D30EAB82E944}"/>
              </a:ext>
            </a:extLst>
          </p:cNvPr>
          <p:cNvSpPr/>
          <p:nvPr/>
        </p:nvSpPr>
        <p:spPr>
          <a:xfrm>
            <a:off x="4681915" y="4155311"/>
            <a:ext cx="4355679" cy="2355415"/>
          </a:xfrm>
          <a:prstGeom prst="roundRect">
            <a:avLst>
              <a:gd name="adj" fmla="val 3835"/>
            </a:avLst>
          </a:prstGeom>
          <a:solidFill>
            <a:srgbClr val="E5F4E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</a:rPr>
              <a:t>Without </a:t>
            </a:r>
            <a:r>
              <a:rPr lang="en-US" sz="2200" b="1" dirty="0">
                <a:solidFill>
                  <a:srgbClr val="11813C"/>
                </a:solidFill>
              </a:rPr>
              <a:t>simultaneous multithreading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</a:rPr>
              <a:t>With</a:t>
            </a:r>
            <a:r>
              <a:rPr lang="en-US" sz="2200" b="1" dirty="0">
                <a:solidFill>
                  <a:srgbClr val="11813C"/>
                </a:solidFill>
              </a:rPr>
              <a:t> 2-way simultaneous multithreading</a:t>
            </a:r>
            <a:endParaRPr lang="en-US" sz="2200" dirty="0">
              <a:solidFill>
                <a:schemeClr val="tx1"/>
              </a:solidFill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531676F5-B645-DD31-E232-F1BED9D95710}"/>
              </a:ext>
            </a:extLst>
          </p:cNvPr>
          <p:cNvSpPr/>
          <p:nvPr/>
        </p:nvSpPr>
        <p:spPr>
          <a:xfrm>
            <a:off x="4980624" y="3824696"/>
            <a:ext cx="3758262" cy="466732"/>
          </a:xfrm>
          <a:prstGeom prst="roundRect">
            <a:avLst/>
          </a:prstGeom>
          <a:solidFill>
            <a:srgbClr val="11813C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/>
              <a:t>System Configurations</a:t>
            </a:r>
            <a:endParaRPr lang="en-US" sz="2400" b="1" dirty="0"/>
          </a:p>
        </p:txBody>
      </p:sp>
      <p:sp>
        <p:nvSpPr>
          <p:cNvPr id="2" name="Notched Right Arrow 1">
            <a:extLst>
              <a:ext uri="{FF2B5EF4-FFF2-40B4-BE49-F238E27FC236}">
                <a16:creationId xmlns:a16="http://schemas.microsoft.com/office/drawing/2014/main" id="{F09A0B4E-6134-D03F-AC7E-56E4121AFD92}"/>
              </a:ext>
            </a:extLst>
          </p:cNvPr>
          <p:cNvSpPr/>
          <p:nvPr/>
        </p:nvSpPr>
        <p:spPr>
          <a:xfrm>
            <a:off x="4867708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/>
              <a:t>Athena [under review]</a:t>
            </a:r>
            <a:endParaRPr lang="en-US" sz="800" dirty="0"/>
          </a:p>
        </p:txBody>
      </p:sp>
      <p:sp>
        <p:nvSpPr>
          <p:cNvPr id="13" name="Notched Right Arrow 12">
            <a:extLst>
              <a:ext uri="{FF2B5EF4-FFF2-40B4-BE49-F238E27FC236}">
                <a16:creationId xmlns:a16="http://schemas.microsoft.com/office/drawing/2014/main" id="{8F0EE5AE-D659-CD97-C736-C2166B69E925}"/>
              </a:ext>
            </a:extLst>
          </p:cNvPr>
          <p:cNvSpPr/>
          <p:nvPr/>
        </p:nvSpPr>
        <p:spPr>
          <a:xfrm>
            <a:off x="2109994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/>
              <a:t>Pythia [MICRO’21]</a:t>
            </a:r>
            <a:endParaRPr lang="en-US" sz="800" dirty="0"/>
          </a:p>
        </p:txBody>
      </p:sp>
      <p:sp>
        <p:nvSpPr>
          <p:cNvPr id="14" name="Notched Right Arrow 13">
            <a:extLst>
              <a:ext uri="{FF2B5EF4-FFF2-40B4-BE49-F238E27FC236}">
                <a16:creationId xmlns:a16="http://schemas.microsoft.com/office/drawing/2014/main" id="{BF45E90C-F4A3-2739-C2A6-5766F563FCAD}"/>
              </a:ext>
            </a:extLst>
          </p:cNvPr>
          <p:cNvSpPr/>
          <p:nvPr/>
        </p:nvSpPr>
        <p:spPr>
          <a:xfrm>
            <a:off x="3488851" y="6611706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/>
              <a:t>Hermes [MICRO’22]</a:t>
            </a:r>
            <a:endParaRPr lang="en-US" sz="800" dirty="0"/>
          </a:p>
        </p:txBody>
      </p:sp>
      <p:sp>
        <p:nvSpPr>
          <p:cNvPr id="15" name="Notched Right Arrow 14">
            <a:extLst>
              <a:ext uri="{FF2B5EF4-FFF2-40B4-BE49-F238E27FC236}">
                <a16:creationId xmlns:a16="http://schemas.microsoft.com/office/drawing/2014/main" id="{9D3E05CF-E9F7-0B70-66A6-548F7F0454AD}"/>
              </a:ext>
            </a:extLst>
          </p:cNvPr>
          <p:cNvSpPr/>
          <p:nvPr/>
        </p:nvSpPr>
        <p:spPr>
          <a:xfrm>
            <a:off x="6246565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6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/>
              <a:t>Constable [ISCA’24]</a:t>
            </a:r>
            <a:endParaRPr lang="en-US" sz="800" b="1" dirty="0"/>
          </a:p>
        </p:txBody>
      </p:sp>
    </p:spTree>
    <p:extLst>
      <p:ext uri="{BB962C8B-B14F-4D97-AF65-F5344CB8AC3E}">
        <p14:creationId xmlns:p14="http://schemas.microsoft.com/office/powerpoint/2010/main" val="1771738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D388B-EB68-4799-C0B5-61C0682EF8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0A5C0EA-9863-D114-E295-D884483A5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51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B69AA65-8A44-8E13-8550-25AED73E73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Results – Without SMT</a:t>
            </a:r>
          </a:p>
        </p:txBody>
      </p:sp>
      <p:graphicFrame>
        <p:nvGraphicFramePr>
          <p:cNvPr id="5" name="Content Placeholder 5">
            <a:extLst>
              <a:ext uri="{FF2B5EF4-FFF2-40B4-BE49-F238E27FC236}">
                <a16:creationId xmlns:a16="http://schemas.microsoft.com/office/drawing/2014/main" id="{CCD3EEC2-13AB-9BA8-445C-9B845B9F7D0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541425"/>
              </p:ext>
            </p:extLst>
          </p:nvPr>
        </p:nvGraphicFramePr>
        <p:xfrm>
          <a:off x="172969" y="747101"/>
          <a:ext cx="8798061" cy="44249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BD479B1E-DDA7-FD37-8143-FD06BB7299A2}"/>
              </a:ext>
            </a:extLst>
          </p:cNvPr>
          <p:cNvSpPr txBox="1"/>
          <p:nvPr/>
        </p:nvSpPr>
        <p:spPr>
          <a:xfrm>
            <a:off x="5915025" y="1873620"/>
            <a:ext cx="9781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11813C"/>
                </a:solidFill>
              </a:rPr>
              <a:t>5.1%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0D668EF-4B40-B5FC-13F9-D2D4C98FBEC0}"/>
              </a:ext>
            </a:extLst>
          </p:cNvPr>
          <p:cNvCxnSpPr>
            <a:cxnSpLocks/>
          </p:cNvCxnSpPr>
          <p:nvPr/>
        </p:nvCxnSpPr>
        <p:spPr>
          <a:xfrm>
            <a:off x="6900863" y="2396840"/>
            <a:ext cx="1343025" cy="848380"/>
          </a:xfrm>
          <a:prstGeom prst="straightConnector1">
            <a:avLst/>
          </a:prstGeom>
          <a:ln w="38100">
            <a:solidFill>
              <a:srgbClr val="11813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3168FF3-24F7-3495-3D0B-6A80C8290071}"/>
              </a:ext>
            </a:extLst>
          </p:cNvPr>
          <p:cNvCxnSpPr>
            <a:cxnSpLocks/>
          </p:cNvCxnSpPr>
          <p:nvPr/>
        </p:nvCxnSpPr>
        <p:spPr>
          <a:xfrm>
            <a:off x="7931324" y="2629263"/>
            <a:ext cx="0" cy="785843"/>
          </a:xfrm>
          <a:prstGeom prst="straightConnector1">
            <a:avLst/>
          </a:prstGeom>
          <a:ln w="38100">
            <a:solidFill>
              <a:srgbClr val="11813C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1FF7E689-CA4E-BD76-8E6B-0099B77B835B}"/>
              </a:ext>
            </a:extLst>
          </p:cNvPr>
          <p:cNvSpPr txBox="1"/>
          <p:nvPr/>
        </p:nvSpPr>
        <p:spPr>
          <a:xfrm>
            <a:off x="7572681" y="2093517"/>
            <a:ext cx="9781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>
                <a:solidFill>
                  <a:srgbClr val="11813C"/>
                </a:solidFill>
              </a:rPr>
              <a:t>3.4%</a:t>
            </a:r>
          </a:p>
        </p:txBody>
      </p:sp>
      <p:sp>
        <p:nvSpPr>
          <p:cNvPr id="13" name="Google Shape;664;p5">
            <a:extLst>
              <a:ext uri="{FF2B5EF4-FFF2-40B4-BE49-F238E27FC236}">
                <a16:creationId xmlns:a16="http://schemas.microsoft.com/office/drawing/2014/main" id="{1FEC37AB-1162-F0F5-0081-698CB288E7F2}"/>
              </a:ext>
            </a:extLst>
          </p:cNvPr>
          <p:cNvSpPr/>
          <p:nvPr/>
        </p:nvSpPr>
        <p:spPr>
          <a:xfrm>
            <a:off x="-210312" y="5272088"/>
            <a:ext cx="9564624" cy="1192567"/>
          </a:xfrm>
          <a:prstGeom prst="rect">
            <a:avLst/>
          </a:prstGeom>
          <a:solidFill>
            <a:srgbClr val="E5F3DF"/>
          </a:solidFill>
          <a:ln w="28575">
            <a:solidFill>
              <a:srgbClr val="11813C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3200"/>
              <a:defRPr/>
            </a:pPr>
            <a:r>
              <a:rPr lang="en-US" sz="2800" b="1" kern="0" dirty="0">
                <a:cs typeface="Poppins Medium"/>
                <a:sym typeface="Poppins Medium"/>
              </a:rPr>
              <a:t>Provides performance gains </a:t>
            </a:r>
            <a:r>
              <a:rPr lang="en-US" sz="2800" b="1" kern="0" dirty="0">
                <a:solidFill>
                  <a:srgbClr val="11813C"/>
                </a:solidFill>
                <a:cs typeface="Poppins Medium"/>
                <a:sym typeface="Poppins Medium"/>
              </a:rPr>
              <a:t>by itself</a:t>
            </a:r>
          </a:p>
          <a:p>
            <a:pPr algn="ctr">
              <a:buClr>
                <a:srgbClr val="FFFFFF"/>
              </a:buClr>
              <a:buSzPts val="3200"/>
              <a:defRPr/>
            </a:pPr>
            <a:r>
              <a:rPr lang="en-US" sz="2800" b="1" kern="0" dirty="0">
                <a:cs typeface="Poppins Medium"/>
                <a:sym typeface="Poppins Medium"/>
              </a:rPr>
              <a:t>and when </a:t>
            </a:r>
            <a:r>
              <a:rPr lang="en-US" sz="2800" b="1" kern="0" dirty="0">
                <a:solidFill>
                  <a:srgbClr val="11813C"/>
                </a:solidFill>
                <a:cs typeface="Poppins Medium"/>
                <a:sym typeface="Poppins Medium"/>
              </a:rPr>
              <a:t>added on top of load value predictor</a:t>
            </a:r>
            <a:endParaRPr lang="en-US" sz="2800" b="1" kern="0" dirty="0">
              <a:solidFill>
                <a:srgbClr val="11813C"/>
              </a:solidFill>
              <a:cs typeface="Poppins Medium"/>
              <a:sym typeface="Arial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1AEE96A-BA0D-6C6F-9246-2FBA36199658}"/>
              </a:ext>
            </a:extLst>
          </p:cNvPr>
          <p:cNvSpPr/>
          <p:nvPr/>
        </p:nvSpPr>
        <p:spPr>
          <a:xfrm>
            <a:off x="371475" y="5868371"/>
            <a:ext cx="8472488" cy="460992"/>
          </a:xfrm>
          <a:prstGeom prst="rect">
            <a:avLst/>
          </a:prstGeom>
          <a:solidFill>
            <a:srgbClr val="E5F4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otched Right Arrow 14">
            <a:extLst>
              <a:ext uri="{FF2B5EF4-FFF2-40B4-BE49-F238E27FC236}">
                <a16:creationId xmlns:a16="http://schemas.microsoft.com/office/drawing/2014/main" id="{7D257411-A3E5-26CC-A65E-1DDFBE2A1A91}"/>
              </a:ext>
            </a:extLst>
          </p:cNvPr>
          <p:cNvSpPr/>
          <p:nvPr/>
        </p:nvSpPr>
        <p:spPr>
          <a:xfrm>
            <a:off x="4867708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/>
              <a:t>Athena [under review]</a:t>
            </a:r>
            <a:endParaRPr lang="en-US" sz="800" dirty="0"/>
          </a:p>
        </p:txBody>
      </p:sp>
      <p:sp>
        <p:nvSpPr>
          <p:cNvPr id="16" name="Notched Right Arrow 15">
            <a:extLst>
              <a:ext uri="{FF2B5EF4-FFF2-40B4-BE49-F238E27FC236}">
                <a16:creationId xmlns:a16="http://schemas.microsoft.com/office/drawing/2014/main" id="{3E58DA88-32A7-A47E-387B-DB97DC3ACAEC}"/>
              </a:ext>
            </a:extLst>
          </p:cNvPr>
          <p:cNvSpPr/>
          <p:nvPr/>
        </p:nvSpPr>
        <p:spPr>
          <a:xfrm>
            <a:off x="2109994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/>
              <a:t>Pythia [MICRO’21]</a:t>
            </a:r>
            <a:endParaRPr lang="en-US" sz="800" dirty="0"/>
          </a:p>
        </p:txBody>
      </p:sp>
      <p:sp>
        <p:nvSpPr>
          <p:cNvPr id="17" name="Notched Right Arrow 16">
            <a:extLst>
              <a:ext uri="{FF2B5EF4-FFF2-40B4-BE49-F238E27FC236}">
                <a16:creationId xmlns:a16="http://schemas.microsoft.com/office/drawing/2014/main" id="{9854F1B7-ADD5-3E32-DDFE-682B4C1054A5}"/>
              </a:ext>
            </a:extLst>
          </p:cNvPr>
          <p:cNvSpPr/>
          <p:nvPr/>
        </p:nvSpPr>
        <p:spPr>
          <a:xfrm>
            <a:off x="3488851" y="6611706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/>
              <a:t>Hermes [MICRO’22]</a:t>
            </a:r>
            <a:endParaRPr lang="en-US" sz="800" dirty="0"/>
          </a:p>
        </p:txBody>
      </p:sp>
      <p:sp>
        <p:nvSpPr>
          <p:cNvPr id="18" name="Notched Right Arrow 17">
            <a:extLst>
              <a:ext uri="{FF2B5EF4-FFF2-40B4-BE49-F238E27FC236}">
                <a16:creationId xmlns:a16="http://schemas.microsoft.com/office/drawing/2014/main" id="{D75170D2-7CC1-1CB1-EE22-B8570DA218D2}"/>
              </a:ext>
            </a:extLst>
          </p:cNvPr>
          <p:cNvSpPr/>
          <p:nvPr/>
        </p:nvSpPr>
        <p:spPr>
          <a:xfrm>
            <a:off x="6246565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6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/>
              <a:t>Constable [ISCA’24]</a:t>
            </a:r>
            <a:endParaRPr lang="en-US" sz="800" b="1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0C085E7-C456-C9F1-580A-804C9499E710}"/>
              </a:ext>
            </a:extLst>
          </p:cNvPr>
          <p:cNvCxnSpPr>
            <a:cxnSpLocks/>
          </p:cNvCxnSpPr>
          <p:nvPr/>
        </p:nvCxnSpPr>
        <p:spPr>
          <a:xfrm>
            <a:off x="7816241" y="2591685"/>
            <a:ext cx="575899" cy="0"/>
          </a:xfrm>
          <a:prstGeom prst="line">
            <a:avLst/>
          </a:prstGeom>
          <a:ln>
            <a:solidFill>
              <a:srgbClr val="11813C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1343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"/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300"/>
                                        <p:tgtEl>
                                          <p:spTgt spid="5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300"/>
                                        <p:tgtEl>
                                          <p:spTgt spid="5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300"/>
                                        <p:tgtEl>
                                          <p:spTgt spid="5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 uiExpand="1">
        <p:bldSub>
          <a:bldChart bld="series"/>
        </p:bldSub>
      </p:bldGraphic>
      <p:bldP spid="2" grpId="0"/>
      <p:bldP spid="2" grpId="1"/>
      <p:bldP spid="10" grpId="0"/>
      <p:bldP spid="13" grpId="0" animBg="1"/>
      <p:bldP spid="14" grpId="0" animBg="1"/>
      <p:bldP spid="14" grpId="1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96801D-7DC8-5F77-E4E9-6A4CAD16AB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6D9BDDF-5216-ADCA-9CAE-04C18C094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52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7E3148-A8EF-A13F-A2FE-F102D5281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Results – With 2-way SMT</a:t>
            </a:r>
          </a:p>
        </p:txBody>
      </p:sp>
      <p:sp>
        <p:nvSpPr>
          <p:cNvPr id="13" name="Google Shape;664;p5">
            <a:extLst>
              <a:ext uri="{FF2B5EF4-FFF2-40B4-BE49-F238E27FC236}">
                <a16:creationId xmlns:a16="http://schemas.microsoft.com/office/drawing/2014/main" id="{4E58189F-7208-B96C-1D32-D6047F854D06}"/>
              </a:ext>
            </a:extLst>
          </p:cNvPr>
          <p:cNvSpPr/>
          <p:nvPr/>
        </p:nvSpPr>
        <p:spPr>
          <a:xfrm>
            <a:off x="-210312" y="5272088"/>
            <a:ext cx="9564624" cy="1192567"/>
          </a:xfrm>
          <a:prstGeom prst="rect">
            <a:avLst/>
          </a:prstGeom>
          <a:solidFill>
            <a:srgbClr val="E5F3DF"/>
          </a:solidFill>
          <a:ln w="28575">
            <a:solidFill>
              <a:srgbClr val="11813C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3200"/>
              <a:defRPr/>
            </a:pPr>
            <a:r>
              <a:rPr lang="en-US" sz="2800" b="1" kern="0" dirty="0">
                <a:solidFill>
                  <a:srgbClr val="11813C"/>
                </a:solidFill>
                <a:cs typeface="Poppins Medium"/>
                <a:sym typeface="Arial"/>
              </a:rPr>
              <a:t>Higher performance benefits </a:t>
            </a:r>
          </a:p>
          <a:p>
            <a:pPr algn="ctr">
              <a:buClr>
                <a:srgbClr val="FFFFFF"/>
              </a:buClr>
              <a:buSzPts val="3200"/>
              <a:defRPr/>
            </a:pPr>
            <a:r>
              <a:rPr lang="en-US" sz="2800" b="1" kern="0" dirty="0">
                <a:cs typeface="Poppins Medium"/>
                <a:sym typeface="Arial"/>
              </a:rPr>
              <a:t>in a 2-way SMT processor</a:t>
            </a:r>
          </a:p>
        </p:txBody>
      </p:sp>
      <p:graphicFrame>
        <p:nvGraphicFramePr>
          <p:cNvPr id="12" name="Content Placeholder 5">
            <a:extLst>
              <a:ext uri="{FF2B5EF4-FFF2-40B4-BE49-F238E27FC236}">
                <a16:creationId xmlns:a16="http://schemas.microsoft.com/office/drawing/2014/main" id="{DF9CBE0C-6E16-5F4B-A187-E5D7E75EC45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8291593"/>
              </p:ext>
            </p:extLst>
          </p:nvPr>
        </p:nvGraphicFramePr>
        <p:xfrm>
          <a:off x="188913" y="866775"/>
          <a:ext cx="8797925" cy="42582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D07340E-E583-6DBF-1D1B-A15495CAECE0}"/>
              </a:ext>
            </a:extLst>
          </p:cNvPr>
          <p:cNvCxnSpPr>
            <a:cxnSpLocks/>
          </p:cNvCxnSpPr>
          <p:nvPr/>
        </p:nvCxnSpPr>
        <p:spPr>
          <a:xfrm>
            <a:off x="7902893" y="2625829"/>
            <a:ext cx="301658" cy="431341"/>
          </a:xfrm>
          <a:prstGeom prst="straightConnector1">
            <a:avLst/>
          </a:prstGeom>
          <a:ln w="28575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6FAFE7B1-E9BB-A02A-44F7-6D22AA369BF3}"/>
              </a:ext>
            </a:extLst>
          </p:cNvPr>
          <p:cNvSpPr txBox="1"/>
          <p:nvPr/>
        </p:nvSpPr>
        <p:spPr>
          <a:xfrm>
            <a:off x="7432046" y="2182416"/>
            <a:ext cx="9781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accent6"/>
                </a:solidFill>
                <a:latin typeface="Aptos" panose="020B0004020202020204" pitchFamily="34" charset="0"/>
              </a:rPr>
              <a:t>8.8%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A718CA8-7BD9-DF18-4296-696342449E57}"/>
              </a:ext>
            </a:extLst>
          </p:cNvPr>
          <p:cNvSpPr txBox="1"/>
          <p:nvPr/>
        </p:nvSpPr>
        <p:spPr>
          <a:xfrm>
            <a:off x="7703245" y="1632821"/>
            <a:ext cx="11705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accent1"/>
                </a:solidFill>
                <a:latin typeface="Aptos" panose="020B0004020202020204" pitchFamily="34" charset="0"/>
              </a:rPr>
              <a:t>11.3%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9B41DD00-30C7-2A0C-44CD-74D0922F5497}"/>
              </a:ext>
            </a:extLst>
          </p:cNvPr>
          <p:cNvCxnSpPr>
            <a:cxnSpLocks/>
          </p:cNvCxnSpPr>
          <p:nvPr/>
        </p:nvCxnSpPr>
        <p:spPr>
          <a:xfrm>
            <a:off x="8296721" y="2095589"/>
            <a:ext cx="220213" cy="521739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Notched Right Arrow 21">
            <a:extLst>
              <a:ext uri="{FF2B5EF4-FFF2-40B4-BE49-F238E27FC236}">
                <a16:creationId xmlns:a16="http://schemas.microsoft.com/office/drawing/2014/main" id="{035E965D-7CE7-0A61-CC1A-CA6A19A8BC13}"/>
              </a:ext>
            </a:extLst>
          </p:cNvPr>
          <p:cNvSpPr/>
          <p:nvPr/>
        </p:nvSpPr>
        <p:spPr>
          <a:xfrm>
            <a:off x="4867708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/>
              <a:t>Athena [under review]</a:t>
            </a:r>
            <a:endParaRPr lang="en-US" sz="800" dirty="0"/>
          </a:p>
        </p:txBody>
      </p:sp>
      <p:sp>
        <p:nvSpPr>
          <p:cNvPr id="23" name="Notched Right Arrow 22">
            <a:extLst>
              <a:ext uri="{FF2B5EF4-FFF2-40B4-BE49-F238E27FC236}">
                <a16:creationId xmlns:a16="http://schemas.microsoft.com/office/drawing/2014/main" id="{053989EF-A6D4-82FB-9B88-4115862D05B9}"/>
              </a:ext>
            </a:extLst>
          </p:cNvPr>
          <p:cNvSpPr/>
          <p:nvPr/>
        </p:nvSpPr>
        <p:spPr>
          <a:xfrm>
            <a:off x="2109994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/>
              <a:t>Pythia [MICRO’21]</a:t>
            </a:r>
            <a:endParaRPr lang="en-US" sz="800" dirty="0"/>
          </a:p>
        </p:txBody>
      </p:sp>
      <p:sp>
        <p:nvSpPr>
          <p:cNvPr id="24" name="Notched Right Arrow 23">
            <a:extLst>
              <a:ext uri="{FF2B5EF4-FFF2-40B4-BE49-F238E27FC236}">
                <a16:creationId xmlns:a16="http://schemas.microsoft.com/office/drawing/2014/main" id="{84F97FAA-886D-E4B2-0F95-9938F03FB1C2}"/>
              </a:ext>
            </a:extLst>
          </p:cNvPr>
          <p:cNvSpPr/>
          <p:nvPr/>
        </p:nvSpPr>
        <p:spPr>
          <a:xfrm>
            <a:off x="3488851" y="6611706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/>
              <a:t>Hermes [MICRO’22]</a:t>
            </a:r>
            <a:endParaRPr lang="en-US" sz="800" dirty="0"/>
          </a:p>
        </p:txBody>
      </p:sp>
      <p:sp>
        <p:nvSpPr>
          <p:cNvPr id="25" name="Notched Right Arrow 24">
            <a:extLst>
              <a:ext uri="{FF2B5EF4-FFF2-40B4-BE49-F238E27FC236}">
                <a16:creationId xmlns:a16="http://schemas.microsoft.com/office/drawing/2014/main" id="{9F3A5D1F-4E47-D120-3519-37D86F05C45B}"/>
              </a:ext>
            </a:extLst>
          </p:cNvPr>
          <p:cNvSpPr/>
          <p:nvPr/>
        </p:nvSpPr>
        <p:spPr>
          <a:xfrm>
            <a:off x="6246565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6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/>
              <a:t>Constable [ISCA’24]</a:t>
            </a:r>
            <a:endParaRPr lang="en-US" sz="800" b="1" dirty="0"/>
          </a:p>
        </p:txBody>
      </p:sp>
    </p:spTree>
    <p:extLst>
      <p:ext uri="{BB962C8B-B14F-4D97-AF65-F5344CB8AC3E}">
        <p14:creationId xmlns:p14="http://schemas.microsoft.com/office/powerpoint/2010/main" val="4224157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8" grpId="0"/>
      <p:bldP spid="19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182D87-06BE-DF7A-830B-CA9098812B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E2E0CF2-BB30-D4C2-305E-2E46C5565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53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68070CF-F372-DD69-EDA0-A98885BBC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Results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8B264308-D982-2379-0B4B-ADCED6E47439}"/>
              </a:ext>
            </a:extLst>
          </p:cNvPr>
          <p:cNvSpPr/>
          <p:nvPr/>
        </p:nvSpPr>
        <p:spPr>
          <a:xfrm>
            <a:off x="1538632" y="958601"/>
            <a:ext cx="7511465" cy="1735401"/>
          </a:xfrm>
          <a:prstGeom prst="roundRect">
            <a:avLst>
              <a:gd name="adj" fmla="val 7813"/>
            </a:avLst>
          </a:prstGeom>
          <a:solidFill>
            <a:srgbClr val="F8F5E4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rgbClr val="C04F15"/>
                </a:solidFill>
              </a:rPr>
              <a:t>Improved resource efficiency</a:t>
            </a:r>
          </a:p>
          <a:p>
            <a:endParaRPr lang="en-US" sz="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26% L1-D access reduction, </a:t>
            </a:r>
          </a:p>
          <a:p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8.8% RS allocation reduction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3E0B2F02-7888-5252-9D5F-67717E32ABEC}"/>
              </a:ext>
            </a:extLst>
          </p:cNvPr>
          <p:cNvSpPr/>
          <p:nvPr/>
        </p:nvSpPr>
        <p:spPr>
          <a:xfrm>
            <a:off x="1524000" y="4804115"/>
            <a:ext cx="7511465" cy="1534881"/>
          </a:xfrm>
          <a:prstGeom prst="roundRect">
            <a:avLst>
              <a:gd name="adj" fmla="val 7813"/>
            </a:avLst>
          </a:prstGeom>
          <a:solidFill>
            <a:srgbClr val="F1EEFD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rgbClr val="7030A0"/>
                </a:solidFill>
              </a:rPr>
              <a:t>Low storage and area overhead</a:t>
            </a:r>
          </a:p>
          <a:p>
            <a:endParaRPr lang="en-US" sz="800" b="1" dirty="0">
              <a:solidFill>
                <a:srgbClr val="7030A0"/>
              </a:solidFill>
            </a:endParaRPr>
          </a:p>
          <a:p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12.4 KB per core, 0.232 mm2 area overhead</a:t>
            </a:r>
          </a:p>
        </p:txBody>
      </p:sp>
      <p:pic>
        <p:nvPicPr>
          <p:cNvPr id="21" name="Content Placeholder 5">
            <a:extLst>
              <a:ext uri="{FF2B5EF4-FFF2-40B4-BE49-F238E27FC236}">
                <a16:creationId xmlns:a16="http://schemas.microsoft.com/office/drawing/2014/main" id="{1CB173BD-8D49-F475-3D56-E4EBD72A09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9782" t="16623" r="9760" b="27479"/>
          <a:stretch>
            <a:fillRect/>
          </a:stretch>
        </p:blipFill>
        <p:spPr>
          <a:xfrm>
            <a:off x="361815" y="5172101"/>
            <a:ext cx="933586" cy="798907"/>
          </a:xfrm>
          <a:prstGeom prst="rect">
            <a:avLst/>
          </a:prstGeom>
        </p:spPr>
      </p:pic>
      <p:sp>
        <p:nvSpPr>
          <p:cNvPr id="22" name="Notched Right Arrow 21">
            <a:extLst>
              <a:ext uri="{FF2B5EF4-FFF2-40B4-BE49-F238E27FC236}">
                <a16:creationId xmlns:a16="http://schemas.microsoft.com/office/drawing/2014/main" id="{654BCD87-6ED9-D998-1640-4D5509559ADB}"/>
              </a:ext>
            </a:extLst>
          </p:cNvPr>
          <p:cNvSpPr/>
          <p:nvPr/>
        </p:nvSpPr>
        <p:spPr>
          <a:xfrm>
            <a:off x="4867708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/>
              <a:t>Athena [under review]</a:t>
            </a:r>
            <a:endParaRPr lang="en-US" sz="800" dirty="0"/>
          </a:p>
        </p:txBody>
      </p:sp>
      <p:sp>
        <p:nvSpPr>
          <p:cNvPr id="23" name="Notched Right Arrow 22">
            <a:extLst>
              <a:ext uri="{FF2B5EF4-FFF2-40B4-BE49-F238E27FC236}">
                <a16:creationId xmlns:a16="http://schemas.microsoft.com/office/drawing/2014/main" id="{3A98FE9B-A841-9704-4214-69C83162FFF4}"/>
              </a:ext>
            </a:extLst>
          </p:cNvPr>
          <p:cNvSpPr/>
          <p:nvPr/>
        </p:nvSpPr>
        <p:spPr>
          <a:xfrm>
            <a:off x="2109994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/>
              <a:t>Pythia [MICRO’21]</a:t>
            </a:r>
            <a:endParaRPr lang="en-US" sz="800" dirty="0"/>
          </a:p>
        </p:txBody>
      </p:sp>
      <p:sp>
        <p:nvSpPr>
          <p:cNvPr id="24" name="Notched Right Arrow 23">
            <a:extLst>
              <a:ext uri="{FF2B5EF4-FFF2-40B4-BE49-F238E27FC236}">
                <a16:creationId xmlns:a16="http://schemas.microsoft.com/office/drawing/2014/main" id="{1DE34260-F78F-83EE-38AC-7456214806A3}"/>
              </a:ext>
            </a:extLst>
          </p:cNvPr>
          <p:cNvSpPr/>
          <p:nvPr/>
        </p:nvSpPr>
        <p:spPr>
          <a:xfrm>
            <a:off x="3488851" y="6611706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/>
              <a:t>Hermes [MICRO’22]</a:t>
            </a:r>
            <a:endParaRPr lang="en-US" sz="800" dirty="0"/>
          </a:p>
        </p:txBody>
      </p:sp>
      <p:sp>
        <p:nvSpPr>
          <p:cNvPr id="25" name="Notched Right Arrow 24">
            <a:extLst>
              <a:ext uri="{FF2B5EF4-FFF2-40B4-BE49-F238E27FC236}">
                <a16:creationId xmlns:a16="http://schemas.microsoft.com/office/drawing/2014/main" id="{E679CA09-0E4F-2837-3454-875A23F7D249}"/>
              </a:ext>
            </a:extLst>
          </p:cNvPr>
          <p:cNvSpPr/>
          <p:nvPr/>
        </p:nvSpPr>
        <p:spPr>
          <a:xfrm>
            <a:off x="6246565" y="6611091"/>
            <a:ext cx="1378857" cy="155414"/>
          </a:xfrm>
          <a:prstGeom prst="notchedRightArrow">
            <a:avLst>
              <a:gd name="adj1" fmla="val 100000"/>
              <a:gd name="adj2" fmla="val 52500"/>
            </a:avLst>
          </a:prstGeom>
          <a:solidFill>
            <a:schemeClr val="bg1">
              <a:lumMod val="6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/>
              <a:t>Constable [ISCA’24]</a:t>
            </a:r>
            <a:endParaRPr lang="en-US" sz="800" b="1" dirty="0"/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319339A8-5ECE-02B2-D6A2-7A6D2949EF77}"/>
              </a:ext>
            </a:extLst>
          </p:cNvPr>
          <p:cNvSpPr/>
          <p:nvPr/>
        </p:nvSpPr>
        <p:spPr>
          <a:xfrm>
            <a:off x="1523999" y="2976277"/>
            <a:ext cx="7511465" cy="1534881"/>
          </a:xfrm>
          <a:prstGeom prst="roundRect">
            <a:avLst>
              <a:gd name="adj" fmla="val 7813"/>
            </a:avLst>
          </a:prstGeom>
          <a:solidFill>
            <a:srgbClr val="DAF4D3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rgbClr val="0F813D"/>
                </a:solidFill>
              </a:rPr>
              <a:t>Reduction in dynamic power</a:t>
            </a:r>
          </a:p>
          <a:p>
            <a:endParaRPr lang="en-US" sz="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9.1% L1-D power reduction, 5.1% RS power reduction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4E8CE451-8884-646A-83F5-E735026C62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9130" t="3044" r="8696" b="22869"/>
          <a:stretch>
            <a:fillRect/>
          </a:stretch>
        </p:blipFill>
        <p:spPr>
          <a:xfrm>
            <a:off x="332551" y="3201157"/>
            <a:ext cx="962850" cy="108512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8EDC0AD3-6481-0F39-84BE-C3C4B1D5C83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2644" t="13138" r="12644" b="24104"/>
          <a:stretch>
            <a:fillRect/>
          </a:stretch>
        </p:blipFill>
        <p:spPr>
          <a:xfrm>
            <a:off x="335189" y="1236989"/>
            <a:ext cx="1021062" cy="1056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927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63C425A-23BA-5D8B-A645-AC759347B3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6992" y="2665793"/>
            <a:ext cx="7450015" cy="1096108"/>
          </a:xfrm>
        </p:spPr>
        <p:txBody>
          <a:bodyPr/>
          <a:lstStyle/>
          <a:p>
            <a:r>
              <a:rPr lang="en-US" dirty="0"/>
              <a:t>Putting It All Together</a:t>
            </a:r>
          </a:p>
        </p:txBody>
      </p:sp>
    </p:spTree>
    <p:extLst>
      <p:ext uri="{BB962C8B-B14F-4D97-AF65-F5344CB8AC3E}">
        <p14:creationId xmlns:p14="http://schemas.microsoft.com/office/powerpoint/2010/main" val="189294632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5ACF3D-FF65-B5E4-513B-489547B382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B4BF5B1-CBE9-B161-7CD9-249618251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55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AE05B4C-83D0-FFA7-9124-09BDE54ED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Recall: Thesis Statement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F9894B2E-D881-629A-0580-4FBB41509873}"/>
              </a:ext>
            </a:extLst>
          </p:cNvPr>
          <p:cNvSpPr/>
          <p:nvPr/>
        </p:nvSpPr>
        <p:spPr>
          <a:xfrm>
            <a:off x="1760151" y="2371666"/>
            <a:ext cx="6766331" cy="990544"/>
          </a:xfrm>
          <a:prstGeom prst="roundRect">
            <a:avLst>
              <a:gd name="adj" fmla="val 9474"/>
            </a:avLst>
          </a:prstGeom>
          <a:solidFill>
            <a:srgbClr val="FFF3CE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</a:rPr>
              <a:t>Adapt its policies by </a:t>
            </a:r>
            <a:r>
              <a:rPr lang="en-US" sz="2400" b="1" dirty="0">
                <a:solidFill>
                  <a:srgbClr val="C00000"/>
                </a:solidFill>
              </a:rPr>
              <a:t>continuously learning </a:t>
            </a:r>
          </a:p>
          <a:p>
            <a:r>
              <a:rPr lang="en-US" sz="2400" dirty="0">
                <a:solidFill>
                  <a:schemeClr val="tx1"/>
                </a:solidFill>
              </a:rPr>
              <a:t>from application data and system-generated data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7B6D3B74-966F-5F74-6E8C-6F7EDDB219EA}"/>
              </a:ext>
            </a:extLst>
          </p:cNvPr>
          <p:cNvSpPr/>
          <p:nvPr/>
        </p:nvSpPr>
        <p:spPr>
          <a:xfrm>
            <a:off x="1760152" y="3748901"/>
            <a:ext cx="6766330" cy="993814"/>
          </a:xfrm>
          <a:prstGeom prst="roundRect">
            <a:avLst>
              <a:gd name="adj" fmla="val 10692"/>
            </a:avLst>
          </a:prstGeom>
          <a:solidFill>
            <a:srgbClr val="F1EEFD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</a:rPr>
              <a:t>Tailor its decisions </a:t>
            </a:r>
            <a:r>
              <a:rPr lang="en-US" sz="2400" b="1" dirty="0">
                <a:solidFill>
                  <a:srgbClr val="7030A0"/>
                </a:solidFill>
              </a:rPr>
              <a:t>by exploiting characteristics </a:t>
            </a:r>
          </a:p>
          <a:p>
            <a:r>
              <a:rPr lang="en-US" sz="2400" dirty="0">
                <a:solidFill>
                  <a:schemeClr val="tx1"/>
                </a:solidFill>
              </a:rPr>
              <a:t>of application data</a:t>
            </a:r>
          </a:p>
        </p:txBody>
      </p:sp>
      <p:pic>
        <p:nvPicPr>
          <p:cNvPr id="8" name="Graphic 7" descr="Badge with solid fill">
            <a:extLst>
              <a:ext uri="{FF2B5EF4-FFF2-40B4-BE49-F238E27FC236}">
                <a16:creationId xmlns:a16="http://schemas.microsoft.com/office/drawing/2014/main" id="{4DB28636-8407-01D0-E125-1BB162F880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3169" y="3788608"/>
            <a:ext cx="914400" cy="914400"/>
          </a:xfrm>
          <a:prstGeom prst="rect">
            <a:avLst/>
          </a:prstGeom>
        </p:spPr>
      </p:pic>
      <p:pic>
        <p:nvPicPr>
          <p:cNvPr id="10" name="Graphic 9" descr="Badge 1 with solid fill">
            <a:extLst>
              <a:ext uri="{FF2B5EF4-FFF2-40B4-BE49-F238E27FC236}">
                <a16:creationId xmlns:a16="http://schemas.microsoft.com/office/drawing/2014/main" id="{B615B38E-35ED-5BC6-E47C-5446878924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93169" y="2409739"/>
            <a:ext cx="914400" cy="9144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8752242-FF43-2988-738B-A86C9747BAB0}"/>
              </a:ext>
            </a:extLst>
          </p:cNvPr>
          <p:cNvSpPr txBox="1"/>
          <p:nvPr/>
        </p:nvSpPr>
        <p:spPr>
          <a:xfrm>
            <a:off x="793169" y="1248060"/>
            <a:ext cx="52059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By enabling microarchitecture to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A07DA42-8154-8C4B-5004-011C14081932}"/>
              </a:ext>
            </a:extLst>
          </p:cNvPr>
          <p:cNvSpPr txBox="1"/>
          <p:nvPr/>
        </p:nvSpPr>
        <p:spPr>
          <a:xfrm>
            <a:off x="793169" y="5344626"/>
            <a:ext cx="760926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We can significantly </a:t>
            </a:r>
            <a:r>
              <a:rPr lang="en-US" sz="2800" b="1" dirty="0">
                <a:solidFill>
                  <a:srgbClr val="0F813D"/>
                </a:solidFill>
              </a:rPr>
              <a:t>improve performance and</a:t>
            </a:r>
          </a:p>
          <a:p>
            <a:r>
              <a:rPr lang="en-US" sz="2800" b="1" dirty="0">
                <a:solidFill>
                  <a:srgbClr val="0F813D"/>
                </a:solidFill>
              </a:rPr>
              <a:t>energy efficiency</a:t>
            </a:r>
            <a:r>
              <a:rPr lang="en-US" sz="2800" dirty="0"/>
              <a:t> of state-of-the-art processors</a:t>
            </a:r>
          </a:p>
        </p:txBody>
      </p:sp>
    </p:spTree>
    <p:extLst>
      <p:ext uri="{BB962C8B-B14F-4D97-AF65-F5344CB8AC3E}">
        <p14:creationId xmlns:p14="http://schemas.microsoft.com/office/powerpoint/2010/main" val="69262076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CD53B9-4473-18B4-3600-AB604E4F2F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4651B70-FD0E-2A07-9D14-2D6151312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56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5F74131-473C-456C-F2F0-4F2E09C04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Contributions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1FF3BC57-A871-F24F-9114-F418AE084787}"/>
              </a:ext>
            </a:extLst>
          </p:cNvPr>
          <p:cNvGraphicFramePr/>
          <p:nvPr/>
        </p:nvGraphicFramePr>
        <p:xfrm>
          <a:off x="1524000" y="990997"/>
          <a:ext cx="6096000" cy="1127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634CC00-8358-9496-175E-E49CF131C976}"/>
              </a:ext>
            </a:extLst>
          </p:cNvPr>
          <p:cNvCxnSpPr>
            <a:cxnSpLocks/>
          </p:cNvCxnSpPr>
          <p:nvPr/>
        </p:nvCxnSpPr>
        <p:spPr>
          <a:xfrm>
            <a:off x="5994400" y="1905000"/>
            <a:ext cx="652584" cy="738805"/>
          </a:xfrm>
          <a:prstGeom prst="line">
            <a:avLst/>
          </a:prstGeom>
          <a:noFill/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E1D0C7F-9293-92CC-773B-7574156510F2}"/>
              </a:ext>
            </a:extLst>
          </p:cNvPr>
          <p:cNvCxnSpPr>
            <a:cxnSpLocks/>
          </p:cNvCxnSpPr>
          <p:nvPr/>
        </p:nvCxnSpPr>
        <p:spPr>
          <a:xfrm>
            <a:off x="4876800" y="1932694"/>
            <a:ext cx="1770184" cy="4232664"/>
          </a:xfrm>
          <a:prstGeom prst="line">
            <a:avLst/>
          </a:prstGeom>
          <a:noFill/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C5B9EB72-B382-B1D3-7E6C-63B9A0AC8EFD}"/>
              </a:ext>
            </a:extLst>
          </p:cNvPr>
          <p:cNvCxnSpPr>
            <a:cxnSpLocks/>
          </p:cNvCxnSpPr>
          <p:nvPr/>
        </p:nvCxnSpPr>
        <p:spPr>
          <a:xfrm flipH="1">
            <a:off x="3265104" y="1946190"/>
            <a:ext cx="1020445" cy="690327"/>
          </a:xfrm>
          <a:prstGeom prst="line">
            <a:avLst/>
          </a:prstGeom>
          <a:noFill/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FA799E1F-DEA9-98BB-1C09-7F9C3037B245}"/>
              </a:ext>
            </a:extLst>
          </p:cNvPr>
          <p:cNvCxnSpPr>
            <a:cxnSpLocks/>
          </p:cNvCxnSpPr>
          <p:nvPr/>
        </p:nvCxnSpPr>
        <p:spPr>
          <a:xfrm flipH="1">
            <a:off x="241163" y="1905000"/>
            <a:ext cx="2967621" cy="706452"/>
          </a:xfrm>
          <a:prstGeom prst="line">
            <a:avLst/>
          </a:prstGeom>
          <a:noFill/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65" name="Rounded Rectangle 64">
            <a:extLst>
              <a:ext uri="{FF2B5EF4-FFF2-40B4-BE49-F238E27FC236}">
                <a16:creationId xmlns:a16="http://schemas.microsoft.com/office/drawing/2014/main" id="{0E6DDE9D-EFDB-B9BF-108D-CE06EE7C59B4}"/>
              </a:ext>
            </a:extLst>
          </p:cNvPr>
          <p:cNvSpPr/>
          <p:nvPr/>
        </p:nvSpPr>
        <p:spPr>
          <a:xfrm>
            <a:off x="213003" y="2640271"/>
            <a:ext cx="3052101" cy="1554012"/>
          </a:xfrm>
          <a:prstGeom prst="roundRect">
            <a:avLst>
              <a:gd name="adj" fmla="val 3059"/>
            </a:avLst>
          </a:prstGeom>
          <a:noFill/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6" name="Rounded Rectangle 65">
            <a:extLst>
              <a:ext uri="{FF2B5EF4-FFF2-40B4-BE49-F238E27FC236}">
                <a16:creationId xmlns:a16="http://schemas.microsoft.com/office/drawing/2014/main" id="{E1B799FD-7D54-6EE7-5F77-75BA95279959}"/>
              </a:ext>
            </a:extLst>
          </p:cNvPr>
          <p:cNvSpPr/>
          <p:nvPr/>
        </p:nvSpPr>
        <p:spPr>
          <a:xfrm>
            <a:off x="6646984" y="2643805"/>
            <a:ext cx="2399249" cy="3616317"/>
          </a:xfrm>
          <a:prstGeom prst="roundRect">
            <a:avLst>
              <a:gd name="adj" fmla="val 3059"/>
            </a:avLst>
          </a:prstGeom>
          <a:noFill/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98B370-3F4E-4DD3-08EE-252351920BD8}"/>
              </a:ext>
            </a:extLst>
          </p:cNvPr>
          <p:cNvSpPr txBox="1"/>
          <p:nvPr/>
        </p:nvSpPr>
        <p:spPr>
          <a:xfrm>
            <a:off x="4316581" y="2636517"/>
            <a:ext cx="2156295" cy="89255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r"/>
            <a:r>
              <a:rPr lang="en-US" sz="2400" b="1" dirty="0">
                <a:solidFill>
                  <a:srgbClr val="F98609"/>
                </a:solidFill>
              </a:rPr>
              <a:t>Hermes</a:t>
            </a:r>
            <a:r>
              <a:rPr lang="en-US" dirty="0"/>
              <a:t> </a:t>
            </a:r>
            <a:r>
              <a:rPr lang="en-US" b="1" baseline="30000" dirty="0"/>
              <a:t>[MICRO’22]</a:t>
            </a:r>
          </a:p>
          <a:p>
            <a:pPr algn="r"/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Off-chip prediction (OCP)</a:t>
            </a:r>
          </a:p>
          <a:p>
            <a:pPr algn="r"/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using </a:t>
            </a:r>
            <a:r>
              <a:rPr lang="en-US" sz="1400" dirty="0">
                <a:solidFill>
                  <a:srgbClr val="F59312"/>
                </a:solidFill>
              </a:rPr>
              <a:t>perceptron learning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2CFC24-3B0F-9391-97F2-364800698EE0}"/>
              </a:ext>
            </a:extLst>
          </p:cNvPr>
          <p:cNvSpPr txBox="1"/>
          <p:nvPr/>
        </p:nvSpPr>
        <p:spPr>
          <a:xfrm>
            <a:off x="3966036" y="3819926"/>
            <a:ext cx="2506840" cy="89255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r"/>
            <a:r>
              <a:rPr lang="en-US" sz="2400" b="1" dirty="0">
                <a:solidFill>
                  <a:srgbClr val="E2247C"/>
                </a:solidFill>
              </a:rPr>
              <a:t>Athena</a:t>
            </a:r>
            <a:r>
              <a:rPr lang="en-US" dirty="0"/>
              <a:t> </a:t>
            </a:r>
            <a:r>
              <a:rPr lang="en-US" b="1" baseline="30000" dirty="0"/>
              <a:t>[under review]</a:t>
            </a:r>
          </a:p>
          <a:p>
            <a:pPr algn="r"/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Prefetcher-OCP coordination</a:t>
            </a:r>
          </a:p>
          <a:p>
            <a:pPr algn="r"/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using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400" dirty="0">
                <a:solidFill>
                  <a:srgbClr val="E2247C"/>
                </a:solidFill>
              </a:rPr>
              <a:t>reinforcement learning</a:t>
            </a:r>
          </a:p>
        </p:txBody>
      </p:sp>
      <p:sp>
        <p:nvSpPr>
          <p:cNvPr id="8" name="Bent Up Arrow 7">
            <a:extLst>
              <a:ext uri="{FF2B5EF4-FFF2-40B4-BE49-F238E27FC236}">
                <a16:creationId xmlns:a16="http://schemas.microsoft.com/office/drawing/2014/main" id="{25F0E745-C3F2-28A9-94BF-40266B135BCE}"/>
              </a:ext>
            </a:extLst>
          </p:cNvPr>
          <p:cNvSpPr/>
          <p:nvPr/>
        </p:nvSpPr>
        <p:spPr>
          <a:xfrm rot="16200000" flipV="1">
            <a:off x="6499669" y="4280297"/>
            <a:ext cx="1199886" cy="506670"/>
          </a:xfrm>
          <a:prstGeom prst="bentUpArrow">
            <a:avLst>
              <a:gd name="adj1" fmla="val 9792"/>
              <a:gd name="adj2" fmla="val 12874"/>
              <a:gd name="adj3" fmla="val 14727"/>
            </a:avLst>
          </a:prstGeom>
          <a:solidFill>
            <a:srgbClr val="7A62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Bent Up Arrow 8">
            <a:extLst>
              <a:ext uri="{FF2B5EF4-FFF2-40B4-BE49-F238E27FC236}">
                <a16:creationId xmlns:a16="http://schemas.microsoft.com/office/drawing/2014/main" id="{7D0F3982-1D5F-0BB5-A245-F95A4B254C95}"/>
              </a:ext>
            </a:extLst>
          </p:cNvPr>
          <p:cNvSpPr/>
          <p:nvPr/>
        </p:nvSpPr>
        <p:spPr>
          <a:xfrm rot="10800000">
            <a:off x="7032991" y="2611452"/>
            <a:ext cx="283836" cy="2522123"/>
          </a:xfrm>
          <a:prstGeom prst="bentUpArrow">
            <a:avLst>
              <a:gd name="adj1" fmla="val 22212"/>
              <a:gd name="adj2" fmla="val 17019"/>
              <a:gd name="adj3" fmla="val 18857"/>
            </a:avLst>
          </a:prstGeom>
          <a:solidFill>
            <a:srgbClr val="F9860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Up Arrow 9">
            <a:extLst>
              <a:ext uri="{FF2B5EF4-FFF2-40B4-BE49-F238E27FC236}">
                <a16:creationId xmlns:a16="http://schemas.microsoft.com/office/drawing/2014/main" id="{794AB395-5905-0E88-4CA7-45C2BDA70879}"/>
              </a:ext>
            </a:extLst>
          </p:cNvPr>
          <p:cNvSpPr/>
          <p:nvPr/>
        </p:nvSpPr>
        <p:spPr>
          <a:xfrm>
            <a:off x="5005754" y="3590624"/>
            <a:ext cx="199292" cy="229302"/>
          </a:xfrm>
          <a:prstGeom prst="upArrow">
            <a:avLst/>
          </a:prstGeom>
          <a:solidFill>
            <a:srgbClr val="E2247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Up Arrow 10">
            <a:extLst>
              <a:ext uri="{FF2B5EF4-FFF2-40B4-BE49-F238E27FC236}">
                <a16:creationId xmlns:a16="http://schemas.microsoft.com/office/drawing/2014/main" id="{97FD2304-7BF3-27B1-963A-401FFBB30D12}"/>
              </a:ext>
            </a:extLst>
          </p:cNvPr>
          <p:cNvSpPr/>
          <p:nvPr/>
        </p:nvSpPr>
        <p:spPr>
          <a:xfrm rot="10800000">
            <a:off x="5005753" y="4748103"/>
            <a:ext cx="199291" cy="229302"/>
          </a:xfrm>
          <a:prstGeom prst="upArrow">
            <a:avLst/>
          </a:prstGeom>
          <a:solidFill>
            <a:srgbClr val="E2247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Bent Arrow 11">
            <a:extLst>
              <a:ext uri="{FF2B5EF4-FFF2-40B4-BE49-F238E27FC236}">
                <a16:creationId xmlns:a16="http://schemas.microsoft.com/office/drawing/2014/main" id="{32D6ADB4-36A9-7441-4628-B7F8CAFCD4DA}"/>
              </a:ext>
            </a:extLst>
          </p:cNvPr>
          <p:cNvSpPr/>
          <p:nvPr/>
        </p:nvSpPr>
        <p:spPr>
          <a:xfrm flipV="1">
            <a:off x="52008" y="3472692"/>
            <a:ext cx="3359408" cy="937932"/>
          </a:xfrm>
          <a:prstGeom prst="bentArrow">
            <a:avLst>
              <a:gd name="adj1" fmla="val 8699"/>
              <a:gd name="adj2" fmla="val 9634"/>
              <a:gd name="adj3" fmla="val 14798"/>
              <a:gd name="adj4" fmla="val 37288"/>
            </a:avLst>
          </a:prstGeom>
          <a:solidFill>
            <a:srgbClr val="11813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102E246-56C1-F412-4667-71B602FF74CF}"/>
              </a:ext>
            </a:extLst>
          </p:cNvPr>
          <p:cNvSpPr txBox="1"/>
          <p:nvPr/>
        </p:nvSpPr>
        <p:spPr>
          <a:xfrm>
            <a:off x="113250" y="4488017"/>
            <a:ext cx="409195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11813C"/>
                </a:solidFill>
              </a:rPr>
              <a:t>Constable</a:t>
            </a:r>
            <a:r>
              <a:rPr lang="en-US" dirty="0"/>
              <a:t> </a:t>
            </a:r>
            <a:r>
              <a:rPr lang="en-US" b="1" baseline="30000" dirty="0"/>
              <a:t>[ISCA’24]</a:t>
            </a:r>
          </a:p>
          <a:p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Safely eliminating load instruction execution</a:t>
            </a:r>
          </a:p>
          <a:p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by exploiting </a:t>
            </a:r>
            <a:r>
              <a:rPr lang="en-US" sz="1400" dirty="0">
                <a:solidFill>
                  <a:srgbClr val="11813C"/>
                </a:solidFill>
              </a:rPr>
              <a:t>load address-value stability</a:t>
            </a:r>
          </a:p>
        </p:txBody>
      </p:sp>
      <p:pic>
        <p:nvPicPr>
          <p:cNvPr id="23" name="Graphic 22" descr="Badge with solid fill">
            <a:extLst>
              <a:ext uri="{FF2B5EF4-FFF2-40B4-BE49-F238E27FC236}">
                <a16:creationId xmlns:a16="http://schemas.microsoft.com/office/drawing/2014/main" id="{04F8CD00-387E-0F73-349E-22A129FF719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92864" y="2654055"/>
            <a:ext cx="479041" cy="479041"/>
          </a:xfrm>
          <a:prstGeom prst="rect">
            <a:avLst/>
          </a:prstGeom>
        </p:spPr>
      </p:pic>
      <p:pic>
        <p:nvPicPr>
          <p:cNvPr id="24" name="Graphic 23" descr="Badge 4 with solid fill">
            <a:extLst>
              <a:ext uri="{FF2B5EF4-FFF2-40B4-BE49-F238E27FC236}">
                <a16:creationId xmlns:a16="http://schemas.microsoft.com/office/drawing/2014/main" id="{C62C147F-1BEC-2BD6-7C0C-7B5820E9A66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406133" y="4451963"/>
            <a:ext cx="479041" cy="479041"/>
          </a:xfrm>
          <a:prstGeom prst="rect">
            <a:avLst/>
          </a:prstGeom>
        </p:spPr>
      </p:pic>
      <p:pic>
        <p:nvPicPr>
          <p:cNvPr id="25" name="Graphic 24" descr="Badge 3 with solid fill">
            <a:extLst>
              <a:ext uri="{FF2B5EF4-FFF2-40B4-BE49-F238E27FC236}">
                <a16:creationId xmlns:a16="http://schemas.microsoft.com/office/drawing/2014/main" id="{B9093EFA-DC4D-7F86-7B5D-C1B224EF989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809222" y="3811349"/>
            <a:ext cx="479042" cy="479042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0D3A026D-D42D-2B40-5387-5914071BBB9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761210" y="2457340"/>
            <a:ext cx="2195212" cy="370801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E85F7D5-7538-35B3-D5B1-9A2FCCFBE2E4}"/>
              </a:ext>
            </a:extLst>
          </p:cNvPr>
          <p:cNvSpPr txBox="1"/>
          <p:nvPr/>
        </p:nvSpPr>
        <p:spPr>
          <a:xfrm>
            <a:off x="4075232" y="5003336"/>
            <a:ext cx="2397644" cy="92333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r"/>
            <a:r>
              <a:rPr lang="en-US" sz="2400" b="1" dirty="0">
                <a:solidFill>
                  <a:srgbClr val="7A62E7"/>
                </a:solidFill>
              </a:rPr>
              <a:t>Pythia</a:t>
            </a:r>
            <a:r>
              <a:rPr lang="en-US" dirty="0"/>
              <a:t> </a:t>
            </a:r>
            <a:r>
              <a:rPr lang="en-US" b="1" baseline="30000" dirty="0"/>
              <a:t>[MICRO’21]</a:t>
            </a:r>
          </a:p>
          <a:p>
            <a:pPr algn="r"/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Hardware data prefetching</a:t>
            </a:r>
          </a:p>
          <a:p>
            <a:pPr algn="r"/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using </a:t>
            </a:r>
            <a:r>
              <a:rPr lang="en-US" sz="1400" dirty="0">
                <a:solidFill>
                  <a:srgbClr val="7A62E7"/>
                </a:solidFill>
              </a:rPr>
              <a:t>reinforcement learning</a:t>
            </a:r>
          </a:p>
        </p:txBody>
      </p:sp>
      <p:pic>
        <p:nvPicPr>
          <p:cNvPr id="20" name="Graphic 19" descr="Badge 1 with solid fill">
            <a:extLst>
              <a:ext uri="{FF2B5EF4-FFF2-40B4-BE49-F238E27FC236}">
                <a16:creationId xmlns:a16="http://schemas.microsoft.com/office/drawing/2014/main" id="{DB14A63A-D984-94DE-4E90-23CAC0C3547C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178280" y="4977221"/>
            <a:ext cx="479041" cy="479041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BDCF6B47-383F-2896-BF7B-2AE042ABFF1D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39150" y="2737105"/>
            <a:ext cx="3159709" cy="1409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79803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0F81DA-EFD6-0E9D-FC67-017FC6A683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E4AA15D-1455-B337-E377-B9B5DAB0E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57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DD6DB44-0168-556C-A3FC-75F5D1E8E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Putting it All Together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CAD3D395-82F5-ECCD-09FD-A624572C495A}"/>
              </a:ext>
            </a:extLst>
          </p:cNvPr>
          <p:cNvSpPr/>
          <p:nvPr/>
        </p:nvSpPr>
        <p:spPr>
          <a:xfrm>
            <a:off x="156382" y="934083"/>
            <a:ext cx="8874962" cy="1038198"/>
          </a:xfrm>
          <a:prstGeom prst="roundRect">
            <a:avLst>
              <a:gd name="adj" fmla="val 11162"/>
            </a:avLst>
          </a:prstGeom>
          <a:solidFill>
            <a:srgbClr val="FFF3CE"/>
          </a:solidFill>
          <a:ln w="9525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93E81C-732D-0226-8D97-951198313FCA}"/>
              </a:ext>
            </a:extLst>
          </p:cNvPr>
          <p:cNvSpPr txBox="1"/>
          <p:nvPr/>
        </p:nvSpPr>
        <p:spPr>
          <a:xfrm>
            <a:off x="3728156" y="1006907"/>
            <a:ext cx="2156295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98609"/>
                </a:solidFill>
              </a:rPr>
              <a:t>Hermes</a:t>
            </a:r>
            <a:r>
              <a:rPr lang="en-US" dirty="0"/>
              <a:t> </a:t>
            </a:r>
            <a:r>
              <a:rPr lang="en-US" b="1" baseline="30000" dirty="0"/>
              <a:t>[MICRO’22]</a:t>
            </a:r>
          </a:p>
          <a:p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Off-chip prediction (OCP)</a:t>
            </a:r>
          </a:p>
          <a:p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using </a:t>
            </a:r>
            <a:r>
              <a:rPr lang="en-US" sz="1400" dirty="0">
                <a:solidFill>
                  <a:srgbClr val="F98609"/>
                </a:solidFill>
              </a:rPr>
              <a:t>perceptron learning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CF8B833-A78D-14CA-7044-17986B655E3D}"/>
              </a:ext>
            </a:extLst>
          </p:cNvPr>
          <p:cNvSpPr txBox="1"/>
          <p:nvPr/>
        </p:nvSpPr>
        <p:spPr>
          <a:xfrm>
            <a:off x="6524504" y="1006908"/>
            <a:ext cx="245180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E2247C"/>
                </a:solidFill>
              </a:rPr>
              <a:t>Athena</a:t>
            </a:r>
            <a:r>
              <a:rPr lang="en-US" dirty="0"/>
              <a:t> </a:t>
            </a:r>
            <a:r>
              <a:rPr lang="en-US" b="1" baseline="30000" dirty="0"/>
              <a:t>[under review]</a:t>
            </a:r>
          </a:p>
          <a:p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Prefetcher-OCP coordination</a:t>
            </a:r>
          </a:p>
          <a:p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using </a:t>
            </a:r>
            <a:r>
              <a:rPr lang="en-US" sz="1400" dirty="0">
                <a:solidFill>
                  <a:srgbClr val="E2247C"/>
                </a:solidFill>
              </a:rPr>
              <a:t>reinforcement learning</a:t>
            </a:r>
          </a:p>
        </p:txBody>
      </p:sp>
      <p:pic>
        <p:nvPicPr>
          <p:cNvPr id="13" name="Graphic 12" descr="Badge 1 with solid fill">
            <a:extLst>
              <a:ext uri="{FF2B5EF4-FFF2-40B4-BE49-F238E27FC236}">
                <a16:creationId xmlns:a16="http://schemas.microsoft.com/office/drawing/2014/main" id="{6537C734-AF11-5E4F-A4DE-9655D49B08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11420" y="1229052"/>
            <a:ext cx="479041" cy="479041"/>
          </a:xfrm>
          <a:prstGeom prst="rect">
            <a:avLst/>
          </a:prstGeom>
        </p:spPr>
      </p:pic>
      <p:pic>
        <p:nvPicPr>
          <p:cNvPr id="14" name="Graphic 13" descr="Badge with solid fill">
            <a:extLst>
              <a:ext uri="{FF2B5EF4-FFF2-40B4-BE49-F238E27FC236}">
                <a16:creationId xmlns:a16="http://schemas.microsoft.com/office/drawing/2014/main" id="{F938EF59-ECBC-D629-6683-74A824B04B6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249115" y="1213662"/>
            <a:ext cx="479041" cy="479041"/>
          </a:xfrm>
          <a:prstGeom prst="rect">
            <a:avLst/>
          </a:prstGeom>
        </p:spPr>
      </p:pic>
      <p:pic>
        <p:nvPicPr>
          <p:cNvPr id="15" name="Graphic 14" descr="Badge 3 with solid fill">
            <a:extLst>
              <a:ext uri="{FF2B5EF4-FFF2-40B4-BE49-F238E27FC236}">
                <a16:creationId xmlns:a16="http://schemas.microsoft.com/office/drawing/2014/main" id="{9B90B8DD-0640-186C-921B-7AC5B4AABF2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045462" y="1213663"/>
            <a:ext cx="479042" cy="479042"/>
          </a:xfrm>
          <a:prstGeom prst="rect">
            <a:avLst/>
          </a:prstGeom>
        </p:spPr>
      </p:pic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09224499-3E59-8BDF-5A96-A6026581B916}"/>
              </a:ext>
            </a:extLst>
          </p:cNvPr>
          <p:cNvSpPr/>
          <p:nvPr/>
        </p:nvSpPr>
        <p:spPr>
          <a:xfrm>
            <a:off x="2206370" y="5147025"/>
            <a:ext cx="4731259" cy="1066206"/>
          </a:xfrm>
          <a:prstGeom prst="roundRect">
            <a:avLst>
              <a:gd name="adj" fmla="val 11162"/>
            </a:avLst>
          </a:prstGeom>
          <a:solidFill>
            <a:srgbClr val="F1EEFD"/>
          </a:solidFill>
          <a:ln w="9525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34FA9E8-0609-71E5-3EF9-9C34B3B39515}"/>
              </a:ext>
            </a:extLst>
          </p:cNvPr>
          <p:cNvSpPr txBox="1"/>
          <p:nvPr/>
        </p:nvSpPr>
        <p:spPr>
          <a:xfrm>
            <a:off x="3075859" y="5233853"/>
            <a:ext cx="360730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11813C"/>
                </a:solidFill>
              </a:rPr>
              <a:t>Constable</a:t>
            </a:r>
            <a:r>
              <a:rPr lang="en-US" dirty="0"/>
              <a:t> </a:t>
            </a:r>
            <a:r>
              <a:rPr lang="en-US" b="1" baseline="30000" dirty="0"/>
              <a:t>[ISCA’24]</a:t>
            </a:r>
          </a:p>
          <a:p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Safely eliminating load instruction execution</a:t>
            </a:r>
          </a:p>
          <a:p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by exploiting </a:t>
            </a:r>
            <a:r>
              <a:rPr lang="en-US" sz="1400" dirty="0">
                <a:solidFill>
                  <a:srgbClr val="11813C"/>
                </a:solidFill>
              </a:rPr>
              <a:t>load address-value stability</a:t>
            </a:r>
          </a:p>
        </p:txBody>
      </p:sp>
      <p:pic>
        <p:nvPicPr>
          <p:cNvPr id="19" name="Graphic 18" descr="Badge 4 with solid fill">
            <a:extLst>
              <a:ext uri="{FF2B5EF4-FFF2-40B4-BE49-F238E27FC236}">
                <a16:creationId xmlns:a16="http://schemas.microsoft.com/office/drawing/2014/main" id="{6037CFE3-E790-9CC9-CF2C-AEDEEA54C82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596818" y="5440608"/>
            <a:ext cx="479041" cy="479041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48E9D95C-6F0B-E687-1970-BF850A2B5280}"/>
              </a:ext>
            </a:extLst>
          </p:cNvPr>
          <p:cNvSpPr txBox="1"/>
          <p:nvPr/>
        </p:nvSpPr>
        <p:spPr>
          <a:xfrm>
            <a:off x="6571375" y="564751"/>
            <a:ext cx="2459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i="1" dirty="0">
                <a:solidFill>
                  <a:schemeClr val="bg1">
                    <a:lumMod val="65000"/>
                  </a:schemeClr>
                </a:solidFill>
              </a:rPr>
              <a:t>ML-driven techniques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2375E3A-414C-C17B-05FE-1AA96DF0B3D5}"/>
              </a:ext>
            </a:extLst>
          </p:cNvPr>
          <p:cNvSpPr txBox="1"/>
          <p:nvPr/>
        </p:nvSpPr>
        <p:spPr>
          <a:xfrm>
            <a:off x="4426877" y="6213231"/>
            <a:ext cx="25107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i="1" dirty="0">
                <a:solidFill>
                  <a:schemeClr val="bg1">
                    <a:lumMod val="65000"/>
                  </a:schemeClr>
                </a:solidFill>
              </a:rPr>
              <a:t>Data-aware technique</a:t>
            </a:r>
          </a:p>
        </p:txBody>
      </p:sp>
      <p:sp>
        <p:nvSpPr>
          <p:cNvPr id="26" name="Up Arrow 25">
            <a:extLst>
              <a:ext uri="{FF2B5EF4-FFF2-40B4-BE49-F238E27FC236}">
                <a16:creationId xmlns:a16="http://schemas.microsoft.com/office/drawing/2014/main" id="{A057C176-3A35-B9E9-037C-517220D81013}"/>
              </a:ext>
            </a:extLst>
          </p:cNvPr>
          <p:cNvSpPr/>
          <p:nvPr/>
        </p:nvSpPr>
        <p:spPr>
          <a:xfrm rot="10800000">
            <a:off x="4263052" y="2053044"/>
            <a:ext cx="586153" cy="245800"/>
          </a:xfrm>
          <a:prstGeom prst="up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Up Arrow 26">
            <a:extLst>
              <a:ext uri="{FF2B5EF4-FFF2-40B4-BE49-F238E27FC236}">
                <a16:creationId xmlns:a16="http://schemas.microsoft.com/office/drawing/2014/main" id="{769CB17A-41CD-59D8-0F50-559DEDFEC7AE}"/>
              </a:ext>
            </a:extLst>
          </p:cNvPr>
          <p:cNvSpPr/>
          <p:nvPr/>
        </p:nvSpPr>
        <p:spPr>
          <a:xfrm>
            <a:off x="4220150" y="4821970"/>
            <a:ext cx="586153" cy="245800"/>
          </a:xfrm>
          <a:prstGeom prst="up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48AAB029-D3B3-D792-4290-664749361439}"/>
              </a:ext>
            </a:extLst>
          </p:cNvPr>
          <p:cNvSpPr/>
          <p:nvPr/>
        </p:nvSpPr>
        <p:spPr>
          <a:xfrm>
            <a:off x="1760151" y="2371666"/>
            <a:ext cx="6766331" cy="990544"/>
          </a:xfrm>
          <a:prstGeom prst="roundRect">
            <a:avLst>
              <a:gd name="adj" fmla="val 9474"/>
            </a:avLst>
          </a:prstGeom>
          <a:solidFill>
            <a:srgbClr val="FFF3CE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</a:rPr>
              <a:t>Adapt their policies by </a:t>
            </a:r>
            <a:r>
              <a:rPr lang="en-US" sz="2400" b="1" dirty="0">
                <a:solidFill>
                  <a:srgbClr val="C00000"/>
                </a:solidFill>
              </a:rPr>
              <a:t>continuously learning </a:t>
            </a:r>
          </a:p>
          <a:p>
            <a:r>
              <a:rPr lang="en-US" sz="2400" dirty="0">
                <a:solidFill>
                  <a:schemeClr val="tx1"/>
                </a:solidFill>
              </a:rPr>
              <a:t>from application data and system-generated data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4F9D83E2-D2D6-F21D-44A0-2D3B9875CB90}"/>
              </a:ext>
            </a:extLst>
          </p:cNvPr>
          <p:cNvSpPr/>
          <p:nvPr/>
        </p:nvSpPr>
        <p:spPr>
          <a:xfrm>
            <a:off x="1760152" y="3748901"/>
            <a:ext cx="6766330" cy="993814"/>
          </a:xfrm>
          <a:prstGeom prst="roundRect">
            <a:avLst>
              <a:gd name="adj" fmla="val 10692"/>
            </a:avLst>
          </a:prstGeom>
          <a:solidFill>
            <a:srgbClr val="F1EEFD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</a:rPr>
              <a:t>Tailor its decisions </a:t>
            </a:r>
            <a:r>
              <a:rPr lang="en-US" sz="2400" b="1" dirty="0">
                <a:solidFill>
                  <a:srgbClr val="7030A0"/>
                </a:solidFill>
              </a:rPr>
              <a:t>by exploiting characteristics </a:t>
            </a:r>
          </a:p>
          <a:p>
            <a:r>
              <a:rPr lang="en-US" sz="2400" dirty="0">
                <a:solidFill>
                  <a:schemeClr val="tx1"/>
                </a:solidFill>
              </a:rPr>
              <a:t>of the application data</a:t>
            </a:r>
          </a:p>
        </p:txBody>
      </p:sp>
      <p:pic>
        <p:nvPicPr>
          <p:cNvPr id="28" name="Graphic 27" descr="Badge with solid fill">
            <a:extLst>
              <a:ext uri="{FF2B5EF4-FFF2-40B4-BE49-F238E27FC236}">
                <a16:creationId xmlns:a16="http://schemas.microsoft.com/office/drawing/2014/main" id="{2D6E3815-AC44-E1FD-B6B4-E60AA3FFEE0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93169" y="3788608"/>
            <a:ext cx="914400" cy="914400"/>
          </a:xfrm>
          <a:prstGeom prst="rect">
            <a:avLst/>
          </a:prstGeom>
        </p:spPr>
      </p:pic>
      <p:pic>
        <p:nvPicPr>
          <p:cNvPr id="29" name="Graphic 28" descr="Badge 1 with solid fill">
            <a:extLst>
              <a:ext uri="{FF2B5EF4-FFF2-40B4-BE49-F238E27FC236}">
                <a16:creationId xmlns:a16="http://schemas.microsoft.com/office/drawing/2014/main" id="{99A82FB8-FAE7-5406-628F-ABCA0E550CA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93169" y="2409739"/>
            <a:ext cx="914400" cy="9144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9ED967E-3AAB-91C9-E75C-58E3C7706C69}"/>
              </a:ext>
            </a:extLst>
          </p:cNvPr>
          <p:cNvSpPr txBox="1"/>
          <p:nvPr/>
        </p:nvSpPr>
        <p:spPr>
          <a:xfrm>
            <a:off x="678215" y="1015835"/>
            <a:ext cx="239764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7A62E7"/>
                </a:solidFill>
              </a:rPr>
              <a:t>Pythia</a:t>
            </a:r>
            <a:r>
              <a:rPr lang="en-US" dirty="0"/>
              <a:t> </a:t>
            </a:r>
            <a:r>
              <a:rPr lang="en-US" b="1" baseline="30000" dirty="0"/>
              <a:t>[MICRO’21]</a:t>
            </a:r>
          </a:p>
          <a:p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Hardware data prefetching</a:t>
            </a:r>
          </a:p>
          <a:p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using </a:t>
            </a:r>
            <a:r>
              <a:rPr lang="en-US" sz="1400" dirty="0">
                <a:solidFill>
                  <a:srgbClr val="7A62E7"/>
                </a:solidFill>
              </a:rPr>
              <a:t>reinforcement learning</a:t>
            </a:r>
          </a:p>
        </p:txBody>
      </p:sp>
    </p:spTree>
    <p:extLst>
      <p:ext uri="{BB962C8B-B14F-4D97-AF65-F5344CB8AC3E}">
        <p14:creationId xmlns:p14="http://schemas.microsoft.com/office/powerpoint/2010/main" val="16171249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300"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7" grpId="0" animBg="1"/>
      <p:bldP spid="24" grpId="0"/>
      <p:bldP spid="25" grpId="0"/>
      <p:bldP spid="26" grpId="0" animBg="1"/>
      <p:bldP spid="27" grpId="0" animBg="1"/>
      <p:bldP spid="11" grpId="0" animBg="1"/>
      <p:bldP spid="12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B56A1E-6FD0-C838-9E4B-16506D96EB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06D1EDB-9EA3-8C43-B865-810A39E33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58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C9750F3-3946-37A1-1228-C3DEB0C83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Putting it All Together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1837B1C4-829D-D8CA-61DF-949C4AA915A0}"/>
              </a:ext>
            </a:extLst>
          </p:cNvPr>
          <p:cNvSpPr/>
          <p:nvPr/>
        </p:nvSpPr>
        <p:spPr>
          <a:xfrm>
            <a:off x="156382" y="1320942"/>
            <a:ext cx="8874962" cy="1038198"/>
          </a:xfrm>
          <a:prstGeom prst="roundRect">
            <a:avLst>
              <a:gd name="adj" fmla="val 11162"/>
            </a:avLst>
          </a:prstGeom>
          <a:solidFill>
            <a:srgbClr val="FFF3CE"/>
          </a:solidFill>
          <a:ln w="9525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1C0469A-86B1-9984-6CE0-D0F1D1DEBD5F}"/>
              </a:ext>
            </a:extLst>
          </p:cNvPr>
          <p:cNvSpPr txBox="1"/>
          <p:nvPr/>
        </p:nvSpPr>
        <p:spPr>
          <a:xfrm>
            <a:off x="3728156" y="1393766"/>
            <a:ext cx="2156295" cy="892552"/>
          </a:xfrm>
          <a:prstGeom prst="rect">
            <a:avLst/>
          </a:prstGeom>
          <a:solidFill>
            <a:srgbClr val="FFF3CE"/>
          </a:solidFill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98609"/>
                </a:solidFill>
              </a:rPr>
              <a:t>Hermes</a:t>
            </a:r>
            <a:r>
              <a:rPr lang="en-US" dirty="0"/>
              <a:t> </a:t>
            </a:r>
            <a:r>
              <a:rPr lang="en-US" b="1" baseline="30000" dirty="0"/>
              <a:t>[MICRO’22]</a:t>
            </a:r>
          </a:p>
          <a:p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Off-chip prediction (OCP)</a:t>
            </a:r>
          </a:p>
          <a:p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using </a:t>
            </a:r>
            <a:r>
              <a:rPr lang="en-US" sz="1400" dirty="0">
                <a:solidFill>
                  <a:srgbClr val="F98609"/>
                </a:solidFill>
              </a:rPr>
              <a:t>perceptron learning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6D4C5EE-4867-1006-5E35-AB8727FF486F}"/>
              </a:ext>
            </a:extLst>
          </p:cNvPr>
          <p:cNvSpPr txBox="1"/>
          <p:nvPr/>
        </p:nvSpPr>
        <p:spPr>
          <a:xfrm>
            <a:off x="6524504" y="1393767"/>
            <a:ext cx="2451802" cy="892552"/>
          </a:xfrm>
          <a:prstGeom prst="rect">
            <a:avLst/>
          </a:prstGeom>
          <a:solidFill>
            <a:srgbClr val="FFF3CE"/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E2247C"/>
                </a:solidFill>
              </a:rPr>
              <a:t>Athena</a:t>
            </a:r>
            <a:r>
              <a:rPr lang="en-US" dirty="0"/>
              <a:t> </a:t>
            </a:r>
            <a:r>
              <a:rPr lang="en-US" b="1" baseline="30000" dirty="0"/>
              <a:t>[under review]</a:t>
            </a:r>
          </a:p>
          <a:p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Prefetcher-OCP coordination</a:t>
            </a:r>
          </a:p>
          <a:p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using </a:t>
            </a:r>
            <a:r>
              <a:rPr lang="en-US" sz="1400" dirty="0">
                <a:solidFill>
                  <a:srgbClr val="E2247C"/>
                </a:solidFill>
              </a:rPr>
              <a:t>reinforcement learning</a:t>
            </a:r>
          </a:p>
        </p:txBody>
      </p:sp>
      <p:pic>
        <p:nvPicPr>
          <p:cNvPr id="13" name="Graphic 12" descr="Badge 1 with solid fill">
            <a:extLst>
              <a:ext uri="{FF2B5EF4-FFF2-40B4-BE49-F238E27FC236}">
                <a16:creationId xmlns:a16="http://schemas.microsoft.com/office/drawing/2014/main" id="{B8042C29-49E1-DD84-D237-10EBCD7ACD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11420" y="1615911"/>
            <a:ext cx="479041" cy="479041"/>
          </a:xfrm>
          <a:prstGeom prst="rect">
            <a:avLst/>
          </a:prstGeom>
        </p:spPr>
      </p:pic>
      <p:pic>
        <p:nvPicPr>
          <p:cNvPr id="14" name="Graphic 13" descr="Badge with solid fill">
            <a:extLst>
              <a:ext uri="{FF2B5EF4-FFF2-40B4-BE49-F238E27FC236}">
                <a16:creationId xmlns:a16="http://schemas.microsoft.com/office/drawing/2014/main" id="{184FE5F0-8F4C-7FA2-F2AE-3BF0ABC988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249115" y="1600521"/>
            <a:ext cx="479041" cy="479041"/>
          </a:xfrm>
          <a:prstGeom prst="rect">
            <a:avLst/>
          </a:prstGeom>
        </p:spPr>
      </p:pic>
      <p:pic>
        <p:nvPicPr>
          <p:cNvPr id="15" name="Graphic 14" descr="Badge 3 with solid fill">
            <a:extLst>
              <a:ext uri="{FF2B5EF4-FFF2-40B4-BE49-F238E27FC236}">
                <a16:creationId xmlns:a16="http://schemas.microsoft.com/office/drawing/2014/main" id="{7FBA9132-99AC-5369-850A-FC5577532C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045462" y="1600522"/>
            <a:ext cx="479042" cy="479042"/>
          </a:xfrm>
          <a:prstGeom prst="rect">
            <a:avLst/>
          </a:prstGeom>
        </p:spPr>
      </p:pic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84397F6E-4EB2-437B-4891-C0F3BF24387B}"/>
              </a:ext>
            </a:extLst>
          </p:cNvPr>
          <p:cNvSpPr/>
          <p:nvPr/>
        </p:nvSpPr>
        <p:spPr>
          <a:xfrm>
            <a:off x="2206370" y="2650026"/>
            <a:ext cx="4731259" cy="1066206"/>
          </a:xfrm>
          <a:prstGeom prst="roundRect">
            <a:avLst>
              <a:gd name="adj" fmla="val 11162"/>
            </a:avLst>
          </a:prstGeom>
          <a:solidFill>
            <a:srgbClr val="F1EEFD"/>
          </a:solidFill>
          <a:ln w="9525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F53C1A1-4C15-23D2-D41F-BD391CF355B0}"/>
              </a:ext>
            </a:extLst>
          </p:cNvPr>
          <p:cNvSpPr txBox="1"/>
          <p:nvPr/>
        </p:nvSpPr>
        <p:spPr>
          <a:xfrm>
            <a:off x="3075859" y="2736854"/>
            <a:ext cx="360730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11813C"/>
                </a:solidFill>
              </a:rPr>
              <a:t>Constable</a:t>
            </a:r>
            <a:r>
              <a:rPr lang="en-US" dirty="0"/>
              <a:t> </a:t>
            </a:r>
            <a:r>
              <a:rPr lang="en-US" b="1" baseline="30000" dirty="0"/>
              <a:t>[ISCA’24]</a:t>
            </a:r>
          </a:p>
          <a:p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Safely eliminating load instruction execution</a:t>
            </a:r>
          </a:p>
          <a:p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by exploiting </a:t>
            </a:r>
            <a:r>
              <a:rPr lang="en-US" sz="1400" dirty="0">
                <a:solidFill>
                  <a:srgbClr val="11813C"/>
                </a:solidFill>
              </a:rPr>
              <a:t>load address-value stability</a:t>
            </a:r>
          </a:p>
        </p:txBody>
      </p:sp>
      <p:pic>
        <p:nvPicPr>
          <p:cNvPr id="19" name="Graphic 18" descr="Badge 4 with solid fill">
            <a:extLst>
              <a:ext uri="{FF2B5EF4-FFF2-40B4-BE49-F238E27FC236}">
                <a16:creationId xmlns:a16="http://schemas.microsoft.com/office/drawing/2014/main" id="{3D98B659-D7AC-9955-7282-E3304162947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596818" y="2943609"/>
            <a:ext cx="479041" cy="479041"/>
          </a:xfrm>
          <a:prstGeom prst="rect">
            <a:avLst/>
          </a:prstGeom>
        </p:spPr>
      </p:pic>
      <p:sp>
        <p:nvSpPr>
          <p:cNvPr id="5" name="Google Shape;664;p5">
            <a:extLst>
              <a:ext uri="{FF2B5EF4-FFF2-40B4-BE49-F238E27FC236}">
                <a16:creationId xmlns:a16="http://schemas.microsoft.com/office/drawing/2014/main" id="{854370E3-1684-F425-F552-BB48757084FC}"/>
              </a:ext>
            </a:extLst>
          </p:cNvPr>
          <p:cNvSpPr/>
          <p:nvPr/>
        </p:nvSpPr>
        <p:spPr>
          <a:xfrm>
            <a:off x="-121091" y="4236032"/>
            <a:ext cx="9386180" cy="1796906"/>
          </a:xfrm>
          <a:prstGeom prst="rect">
            <a:avLst/>
          </a:prstGeom>
          <a:solidFill>
            <a:srgbClr val="E5F3DF"/>
          </a:solidFill>
          <a:ln w="28575">
            <a:solidFill>
              <a:srgbClr val="11813C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3200"/>
              <a:defRPr/>
            </a:pPr>
            <a:r>
              <a:rPr lang="en-US" sz="3200" b="1" kern="0" dirty="0">
                <a:solidFill>
                  <a:schemeClr val="tx2"/>
                </a:solidFill>
                <a:cs typeface="Poppins Medium"/>
                <a:sym typeface="Poppins Medium"/>
              </a:rPr>
              <a:t>Significantly improve </a:t>
            </a:r>
          </a:p>
          <a:p>
            <a:pPr algn="ctr">
              <a:buClr>
                <a:srgbClr val="FFFFFF"/>
              </a:buClr>
              <a:buSzPts val="3200"/>
              <a:defRPr/>
            </a:pPr>
            <a:r>
              <a:rPr lang="en-US" sz="3600" b="1" kern="0" dirty="0">
                <a:solidFill>
                  <a:srgbClr val="1558FF"/>
                </a:solidFill>
                <a:cs typeface="Poppins Medium"/>
                <a:sym typeface="Poppins Medium"/>
              </a:rPr>
              <a:t>performance and/or energy efficiency </a:t>
            </a:r>
          </a:p>
          <a:p>
            <a:pPr algn="ctr">
              <a:buClr>
                <a:srgbClr val="FFFFFF"/>
              </a:buClr>
              <a:buSzPts val="3200"/>
              <a:defRPr/>
            </a:pPr>
            <a:r>
              <a:rPr lang="en-US" sz="3200" b="1" kern="0" dirty="0">
                <a:cs typeface="Poppins Medium"/>
                <a:sym typeface="Poppins Medium"/>
              </a:rPr>
              <a:t>over best-prior mechanisms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894209-07B8-8D69-702D-603310B72345}"/>
              </a:ext>
            </a:extLst>
          </p:cNvPr>
          <p:cNvSpPr txBox="1"/>
          <p:nvPr/>
        </p:nvSpPr>
        <p:spPr>
          <a:xfrm>
            <a:off x="678215" y="1393766"/>
            <a:ext cx="239764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7A62E7"/>
                </a:solidFill>
              </a:rPr>
              <a:t>Pythia</a:t>
            </a:r>
            <a:r>
              <a:rPr lang="en-US" dirty="0"/>
              <a:t> </a:t>
            </a:r>
            <a:r>
              <a:rPr lang="en-US" b="1" baseline="30000" dirty="0"/>
              <a:t>[MICRO’21]</a:t>
            </a:r>
          </a:p>
          <a:p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Hardware data prefetching</a:t>
            </a:r>
          </a:p>
          <a:p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using </a:t>
            </a:r>
            <a:r>
              <a:rPr lang="en-US" sz="1400" dirty="0">
                <a:solidFill>
                  <a:srgbClr val="7A62E7"/>
                </a:solidFill>
              </a:rPr>
              <a:t>reinforcement learning</a:t>
            </a:r>
          </a:p>
        </p:txBody>
      </p:sp>
    </p:spTree>
    <p:extLst>
      <p:ext uri="{BB962C8B-B14F-4D97-AF65-F5344CB8AC3E}">
        <p14:creationId xmlns:p14="http://schemas.microsoft.com/office/powerpoint/2010/main" val="5191087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300">
        <p159:morph option="byObject"/>
      </p:transition>
    </mc:Choice>
    <mc:Fallback xmlns="">
      <p:transition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C50F45-1FAD-61D4-4AA1-0622357FA9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FA9A0D0-BA46-9827-F4AD-01C869B77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59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9F53C9D-33A6-C7EF-CAFA-08C604A0C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Recall: Thesis Statement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E7CA742F-9C69-F2C3-F5DF-4A565DFBDAB7}"/>
              </a:ext>
            </a:extLst>
          </p:cNvPr>
          <p:cNvSpPr/>
          <p:nvPr/>
        </p:nvSpPr>
        <p:spPr>
          <a:xfrm>
            <a:off x="1760151" y="2371666"/>
            <a:ext cx="6766331" cy="990544"/>
          </a:xfrm>
          <a:prstGeom prst="roundRect">
            <a:avLst>
              <a:gd name="adj" fmla="val 9474"/>
            </a:avLst>
          </a:prstGeom>
          <a:solidFill>
            <a:srgbClr val="FFF3CE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</a:rPr>
              <a:t>Adapt its policies by </a:t>
            </a:r>
            <a:r>
              <a:rPr lang="en-US" sz="2400" b="1" dirty="0">
                <a:solidFill>
                  <a:srgbClr val="C00000"/>
                </a:solidFill>
              </a:rPr>
              <a:t>continuously learning </a:t>
            </a:r>
          </a:p>
          <a:p>
            <a:r>
              <a:rPr lang="en-US" sz="2400" dirty="0">
                <a:solidFill>
                  <a:schemeClr val="tx1"/>
                </a:solidFill>
              </a:rPr>
              <a:t>from application data and system-generated data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CAA757F0-547B-DD11-4532-45DCB127B611}"/>
              </a:ext>
            </a:extLst>
          </p:cNvPr>
          <p:cNvSpPr/>
          <p:nvPr/>
        </p:nvSpPr>
        <p:spPr>
          <a:xfrm>
            <a:off x="1760152" y="3748901"/>
            <a:ext cx="6766330" cy="993814"/>
          </a:xfrm>
          <a:prstGeom prst="roundRect">
            <a:avLst>
              <a:gd name="adj" fmla="val 10692"/>
            </a:avLst>
          </a:prstGeom>
          <a:solidFill>
            <a:srgbClr val="F1EEFD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</a:rPr>
              <a:t>Tailor its decisions </a:t>
            </a:r>
            <a:r>
              <a:rPr lang="en-US" sz="2400" b="1" dirty="0">
                <a:solidFill>
                  <a:srgbClr val="7030A0"/>
                </a:solidFill>
              </a:rPr>
              <a:t>by exploiting characteristics </a:t>
            </a:r>
          </a:p>
          <a:p>
            <a:r>
              <a:rPr lang="en-US" sz="2400" dirty="0">
                <a:solidFill>
                  <a:schemeClr val="tx1"/>
                </a:solidFill>
              </a:rPr>
              <a:t>of application data</a:t>
            </a:r>
          </a:p>
        </p:txBody>
      </p:sp>
      <p:pic>
        <p:nvPicPr>
          <p:cNvPr id="8" name="Graphic 7" descr="Badge with solid fill">
            <a:extLst>
              <a:ext uri="{FF2B5EF4-FFF2-40B4-BE49-F238E27FC236}">
                <a16:creationId xmlns:a16="http://schemas.microsoft.com/office/drawing/2014/main" id="{0F093CEF-0986-D362-023E-BAE2F0D128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3169" y="3788608"/>
            <a:ext cx="914400" cy="914400"/>
          </a:xfrm>
          <a:prstGeom prst="rect">
            <a:avLst/>
          </a:prstGeom>
        </p:spPr>
      </p:pic>
      <p:pic>
        <p:nvPicPr>
          <p:cNvPr id="10" name="Graphic 9" descr="Badge 1 with solid fill">
            <a:extLst>
              <a:ext uri="{FF2B5EF4-FFF2-40B4-BE49-F238E27FC236}">
                <a16:creationId xmlns:a16="http://schemas.microsoft.com/office/drawing/2014/main" id="{0D2C516A-74F9-E9B0-706A-6ED33FA4BD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93169" y="2409739"/>
            <a:ext cx="914400" cy="9144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1D6E31A-9303-C397-6103-BDEEDF0A756D}"/>
              </a:ext>
            </a:extLst>
          </p:cNvPr>
          <p:cNvSpPr txBox="1"/>
          <p:nvPr/>
        </p:nvSpPr>
        <p:spPr>
          <a:xfrm>
            <a:off x="793169" y="1248060"/>
            <a:ext cx="52059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By enabling microarchitecture to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98CA736-A231-C370-078E-82780E8C0B8D}"/>
              </a:ext>
            </a:extLst>
          </p:cNvPr>
          <p:cNvSpPr txBox="1"/>
          <p:nvPr/>
        </p:nvSpPr>
        <p:spPr>
          <a:xfrm>
            <a:off x="793169" y="5344626"/>
            <a:ext cx="760926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We can significantly </a:t>
            </a:r>
            <a:r>
              <a:rPr lang="en-US" sz="2800" b="1" dirty="0">
                <a:solidFill>
                  <a:srgbClr val="0F813D"/>
                </a:solidFill>
              </a:rPr>
              <a:t>improve performance and</a:t>
            </a:r>
          </a:p>
          <a:p>
            <a:r>
              <a:rPr lang="en-US" sz="2800" b="1" dirty="0">
                <a:solidFill>
                  <a:srgbClr val="0F813D"/>
                </a:solidFill>
              </a:rPr>
              <a:t>energy efficiency</a:t>
            </a:r>
            <a:r>
              <a:rPr lang="en-US" sz="2800" dirty="0"/>
              <a:t> of state-of-the-art processors</a:t>
            </a:r>
          </a:p>
        </p:txBody>
      </p:sp>
    </p:spTree>
    <p:extLst>
      <p:ext uri="{BB962C8B-B14F-4D97-AF65-F5344CB8AC3E}">
        <p14:creationId xmlns:p14="http://schemas.microsoft.com/office/powerpoint/2010/main" val="10170014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684520-778D-4CB1-BF60-A6DF79D090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B6E8E8D-23C9-6FB4-6FE8-CC77E9B2C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6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9019A72-A21F-80A4-869F-6A3A6DF3B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Key Observation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8C9D17-F145-2C9B-0CB8-B8187BEF6780}"/>
              </a:ext>
            </a:extLst>
          </p:cNvPr>
          <p:cNvSpPr txBox="1"/>
          <p:nvPr/>
        </p:nvSpPr>
        <p:spPr>
          <a:xfrm>
            <a:off x="1311039" y="2457512"/>
            <a:ext cx="7447152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Limited</a:t>
            </a:r>
            <a:r>
              <a:rPr lang="en-US" sz="2800" b="1" dirty="0"/>
              <a:t> </a:t>
            </a:r>
            <a:r>
              <a:rPr lang="en-US" sz="2800" b="1" dirty="0">
                <a:solidFill>
                  <a:srgbClr val="C00000"/>
                </a:solidFill>
              </a:rPr>
              <a:t>adaptation</a:t>
            </a:r>
            <a:r>
              <a:rPr lang="en-US" sz="2800" b="1" dirty="0"/>
              <a:t> to observed data</a:t>
            </a:r>
          </a:p>
          <a:p>
            <a:endParaRPr lang="en-US" sz="5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Make decisions based on </a:t>
            </a:r>
            <a:r>
              <a:rPr lang="en-US" b="1" dirty="0">
                <a:solidFill>
                  <a:srgbClr val="1658FF"/>
                </a:solidFill>
              </a:rPr>
              <a:t>rigid, and often myopic, human-crafted heuristics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disregarding the large volume of data present at runtime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7BCC7C-AD53-0E48-0A1E-031C00766634}"/>
              </a:ext>
            </a:extLst>
          </p:cNvPr>
          <p:cNvSpPr txBox="1"/>
          <p:nvPr/>
        </p:nvSpPr>
        <p:spPr>
          <a:xfrm>
            <a:off x="1311039" y="3847983"/>
            <a:ext cx="77605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Insufficient</a:t>
            </a:r>
            <a:r>
              <a:rPr lang="en-US" sz="2800" b="1" dirty="0"/>
              <a:t> </a:t>
            </a:r>
            <a:r>
              <a:rPr lang="en-US" sz="2800" b="1" dirty="0">
                <a:solidFill>
                  <a:srgbClr val="C00000"/>
                </a:solidFill>
              </a:rPr>
              <a:t>exploitation</a:t>
            </a:r>
            <a:r>
              <a:rPr lang="en-US" sz="2800" b="1" dirty="0"/>
              <a:t> of data </a:t>
            </a:r>
            <a:r>
              <a:rPr lang="en-US" sz="2800" b="1" dirty="0">
                <a:solidFill>
                  <a:srgbClr val="C00000"/>
                </a:solidFill>
              </a:rPr>
              <a:t>characteristics</a:t>
            </a:r>
            <a:endParaRPr lang="en-US" sz="500" b="1" dirty="0"/>
          </a:p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Do not fully exploit or often disregard </a:t>
            </a:r>
            <a:r>
              <a:rPr lang="en-US" b="1" dirty="0">
                <a:solidFill>
                  <a:srgbClr val="1658FF"/>
                </a:solidFill>
              </a:rPr>
              <a:t>diverse properties of</a:t>
            </a:r>
          </a:p>
          <a:p>
            <a:r>
              <a:rPr lang="en-US" b="1" dirty="0">
                <a:solidFill>
                  <a:srgbClr val="1658FF"/>
                </a:solidFill>
              </a:rPr>
              <a:t>application data</a:t>
            </a:r>
            <a:r>
              <a:rPr lang="en-US" b="1" dirty="0">
                <a:solidFill>
                  <a:srgbClr val="0060A0"/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(e.g., criticality, value locality, compressibility)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BF5D069-B82F-7F6A-5065-7F4A09CF00CF}"/>
              </a:ext>
            </a:extLst>
          </p:cNvPr>
          <p:cNvGrpSpPr/>
          <p:nvPr/>
        </p:nvGrpSpPr>
        <p:grpSpPr>
          <a:xfrm>
            <a:off x="273535" y="2615395"/>
            <a:ext cx="837455" cy="838396"/>
            <a:chOff x="6153912" y="1923288"/>
            <a:chExt cx="2198187" cy="2200656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6C328CB9-3003-34DA-4154-5123752430E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8732" t="16256" r="8732" b="27135"/>
            <a:stretch>
              <a:fillRect/>
            </a:stretch>
          </p:blipFill>
          <p:spPr>
            <a:xfrm>
              <a:off x="6753933" y="2602004"/>
              <a:ext cx="998143" cy="843224"/>
            </a:xfrm>
            <a:prstGeom prst="rect">
              <a:avLst/>
            </a:prstGeom>
          </p:spPr>
        </p:pic>
        <p:pic>
          <p:nvPicPr>
            <p:cNvPr id="19" name="Graphic 18">
              <a:extLst>
                <a:ext uri="{FF2B5EF4-FFF2-40B4-BE49-F238E27FC236}">
                  <a16:creationId xmlns:a16="http://schemas.microsoft.com/office/drawing/2014/main" id="{AF477297-7766-400B-525C-DF7B72CF34E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b="19910"/>
            <a:stretch>
              <a:fillRect/>
            </a:stretch>
          </p:blipFill>
          <p:spPr>
            <a:xfrm>
              <a:off x="6153912" y="1923288"/>
              <a:ext cx="2198187" cy="2200656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0EF76E0-6540-45B0-616F-2858DBE28B14}"/>
              </a:ext>
            </a:extLst>
          </p:cNvPr>
          <p:cNvGrpSpPr/>
          <p:nvPr/>
        </p:nvGrpSpPr>
        <p:grpSpPr>
          <a:xfrm>
            <a:off x="346018" y="3967393"/>
            <a:ext cx="838401" cy="838397"/>
            <a:chOff x="1769649" y="2193321"/>
            <a:chExt cx="2757868" cy="2757855"/>
          </a:xfrm>
        </p:grpSpPr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41ABE294-A429-D7C6-D86E-73D7FD192E78}"/>
                </a:ext>
              </a:extLst>
            </p:cNvPr>
            <p:cNvSpPr/>
            <p:nvPr/>
          </p:nvSpPr>
          <p:spPr>
            <a:xfrm>
              <a:off x="2842104" y="3261323"/>
              <a:ext cx="622744" cy="622741"/>
            </a:xfrm>
            <a:custGeom>
              <a:avLst/>
              <a:gdLst>
                <a:gd name="connsiteX0" fmla="*/ 397222 w 622744"/>
                <a:gd name="connsiteY0" fmla="*/ 573367 h 622741"/>
                <a:gd name="connsiteX1" fmla="*/ 420353 w 622744"/>
                <a:gd name="connsiteY1" fmla="*/ 536447 h 622741"/>
                <a:gd name="connsiteX2" fmla="*/ 458607 w 622744"/>
                <a:gd name="connsiteY2" fmla="*/ 515096 h 622741"/>
                <a:gd name="connsiteX3" fmla="*/ 503088 w 622744"/>
                <a:gd name="connsiteY3" fmla="*/ 514207 h 622741"/>
                <a:gd name="connsiteX4" fmla="*/ 536895 w 622744"/>
                <a:gd name="connsiteY4" fmla="*/ 532889 h 622741"/>
                <a:gd name="connsiteX5" fmla="*/ 622745 w 622744"/>
                <a:gd name="connsiteY5" fmla="*/ 388769 h 622741"/>
                <a:gd name="connsiteX6" fmla="*/ 564473 w 622744"/>
                <a:gd name="connsiteY6" fmla="*/ 356297 h 622741"/>
                <a:gd name="connsiteX7" fmla="*/ 568922 w 622744"/>
                <a:gd name="connsiteY7" fmla="*/ 310926 h 622741"/>
                <a:gd name="connsiteX8" fmla="*/ 564473 w 622744"/>
                <a:gd name="connsiteY8" fmla="*/ 265555 h 622741"/>
                <a:gd name="connsiteX9" fmla="*/ 622745 w 622744"/>
                <a:gd name="connsiteY9" fmla="*/ 233083 h 622741"/>
                <a:gd name="connsiteX10" fmla="*/ 536895 w 622744"/>
                <a:gd name="connsiteY10" fmla="*/ 89408 h 622741"/>
                <a:gd name="connsiteX11" fmla="*/ 503088 w 622744"/>
                <a:gd name="connsiteY11" fmla="*/ 108090 h 622741"/>
                <a:gd name="connsiteX12" fmla="*/ 458607 w 622744"/>
                <a:gd name="connsiteY12" fmla="*/ 107201 h 622741"/>
                <a:gd name="connsiteX13" fmla="*/ 420353 w 622744"/>
                <a:gd name="connsiteY13" fmla="*/ 85849 h 622741"/>
                <a:gd name="connsiteX14" fmla="*/ 397222 w 622744"/>
                <a:gd name="connsiteY14" fmla="*/ 48930 h 622741"/>
                <a:gd name="connsiteX15" fmla="*/ 397222 w 622744"/>
                <a:gd name="connsiteY15" fmla="*/ 11565 h 622741"/>
                <a:gd name="connsiteX16" fmla="*/ 315376 w 622744"/>
                <a:gd name="connsiteY16" fmla="*/ 0 h 622741"/>
                <a:gd name="connsiteX17" fmla="*/ 225522 w 622744"/>
                <a:gd name="connsiteY17" fmla="*/ 11565 h 622741"/>
                <a:gd name="connsiteX18" fmla="*/ 225522 w 622744"/>
                <a:gd name="connsiteY18" fmla="*/ 49375 h 622741"/>
                <a:gd name="connsiteX19" fmla="*/ 202392 w 622744"/>
                <a:gd name="connsiteY19" fmla="*/ 86294 h 622741"/>
                <a:gd name="connsiteX20" fmla="*/ 164138 w 622744"/>
                <a:gd name="connsiteY20" fmla="*/ 107645 h 622741"/>
                <a:gd name="connsiteX21" fmla="*/ 119656 w 622744"/>
                <a:gd name="connsiteY21" fmla="*/ 108535 h 622741"/>
                <a:gd name="connsiteX22" fmla="*/ 85850 w 622744"/>
                <a:gd name="connsiteY22" fmla="*/ 89853 h 622741"/>
                <a:gd name="connsiteX23" fmla="*/ 0 w 622744"/>
                <a:gd name="connsiteY23" fmla="*/ 233973 h 622741"/>
                <a:gd name="connsiteX24" fmla="*/ 58271 w 622744"/>
                <a:gd name="connsiteY24" fmla="*/ 266444 h 622741"/>
                <a:gd name="connsiteX25" fmla="*/ 53823 w 622744"/>
                <a:gd name="connsiteY25" fmla="*/ 311816 h 622741"/>
                <a:gd name="connsiteX26" fmla="*/ 58271 w 622744"/>
                <a:gd name="connsiteY26" fmla="*/ 357187 h 622741"/>
                <a:gd name="connsiteX27" fmla="*/ 0 w 622744"/>
                <a:gd name="connsiteY27" fmla="*/ 389658 h 622741"/>
                <a:gd name="connsiteX28" fmla="*/ 85850 w 622744"/>
                <a:gd name="connsiteY28" fmla="*/ 533334 h 622741"/>
                <a:gd name="connsiteX29" fmla="*/ 119656 w 622744"/>
                <a:gd name="connsiteY29" fmla="*/ 514652 h 622741"/>
                <a:gd name="connsiteX30" fmla="*/ 164138 w 622744"/>
                <a:gd name="connsiteY30" fmla="*/ 515541 h 622741"/>
                <a:gd name="connsiteX31" fmla="*/ 202392 w 622744"/>
                <a:gd name="connsiteY31" fmla="*/ 536892 h 622741"/>
                <a:gd name="connsiteX32" fmla="*/ 225522 w 622744"/>
                <a:gd name="connsiteY32" fmla="*/ 573812 h 622741"/>
                <a:gd name="connsiteX33" fmla="*/ 225522 w 622744"/>
                <a:gd name="connsiteY33" fmla="*/ 611176 h 622741"/>
                <a:gd name="connsiteX34" fmla="*/ 307369 w 622744"/>
                <a:gd name="connsiteY34" fmla="*/ 622742 h 622741"/>
                <a:gd name="connsiteX35" fmla="*/ 397222 w 622744"/>
                <a:gd name="connsiteY35" fmla="*/ 611176 h 622741"/>
                <a:gd name="connsiteX36" fmla="*/ 397222 w 622744"/>
                <a:gd name="connsiteY36" fmla="*/ 573367 h 622741"/>
                <a:gd name="connsiteX37" fmla="*/ 311372 w 622744"/>
                <a:gd name="connsiteY37" fmla="*/ 415013 h 622741"/>
                <a:gd name="connsiteX38" fmla="*/ 207730 w 622744"/>
                <a:gd name="connsiteY38" fmla="*/ 311371 h 622741"/>
                <a:gd name="connsiteX39" fmla="*/ 311372 w 622744"/>
                <a:gd name="connsiteY39" fmla="*/ 207729 h 622741"/>
                <a:gd name="connsiteX40" fmla="*/ 415015 w 622744"/>
                <a:gd name="connsiteY40" fmla="*/ 311371 h 622741"/>
                <a:gd name="connsiteX41" fmla="*/ 311372 w 622744"/>
                <a:gd name="connsiteY41" fmla="*/ 415013 h 622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622744" h="622741">
                  <a:moveTo>
                    <a:pt x="397222" y="573367"/>
                  </a:moveTo>
                  <a:cubicBezTo>
                    <a:pt x="397222" y="557799"/>
                    <a:pt x="406118" y="543120"/>
                    <a:pt x="420353" y="536447"/>
                  </a:cubicBezTo>
                  <a:cubicBezTo>
                    <a:pt x="433697" y="530220"/>
                    <a:pt x="446597" y="523103"/>
                    <a:pt x="458607" y="515096"/>
                  </a:cubicBezTo>
                  <a:cubicBezTo>
                    <a:pt x="471951" y="506200"/>
                    <a:pt x="489299" y="506200"/>
                    <a:pt x="503088" y="514207"/>
                  </a:cubicBezTo>
                  <a:lnTo>
                    <a:pt x="536895" y="532889"/>
                  </a:lnTo>
                  <a:cubicBezTo>
                    <a:pt x="577818" y="494190"/>
                    <a:pt x="607621" y="444371"/>
                    <a:pt x="622745" y="388769"/>
                  </a:cubicBezTo>
                  <a:lnTo>
                    <a:pt x="564473" y="356297"/>
                  </a:lnTo>
                  <a:cubicBezTo>
                    <a:pt x="567142" y="341618"/>
                    <a:pt x="568922" y="326494"/>
                    <a:pt x="568922" y="310926"/>
                  </a:cubicBezTo>
                  <a:cubicBezTo>
                    <a:pt x="568922" y="295357"/>
                    <a:pt x="567142" y="280234"/>
                    <a:pt x="564473" y="265555"/>
                  </a:cubicBezTo>
                  <a:lnTo>
                    <a:pt x="622745" y="233083"/>
                  </a:lnTo>
                  <a:cubicBezTo>
                    <a:pt x="608065" y="177481"/>
                    <a:pt x="577818" y="128107"/>
                    <a:pt x="536895" y="89408"/>
                  </a:cubicBezTo>
                  <a:lnTo>
                    <a:pt x="503088" y="108090"/>
                  </a:lnTo>
                  <a:cubicBezTo>
                    <a:pt x="489299" y="115652"/>
                    <a:pt x="471506" y="116097"/>
                    <a:pt x="458607" y="107201"/>
                  </a:cubicBezTo>
                  <a:cubicBezTo>
                    <a:pt x="446597" y="99194"/>
                    <a:pt x="433697" y="92077"/>
                    <a:pt x="420353" y="85849"/>
                  </a:cubicBezTo>
                  <a:cubicBezTo>
                    <a:pt x="405674" y="79177"/>
                    <a:pt x="397222" y="64498"/>
                    <a:pt x="397222" y="48930"/>
                  </a:cubicBezTo>
                  <a:lnTo>
                    <a:pt x="397222" y="11565"/>
                  </a:lnTo>
                  <a:cubicBezTo>
                    <a:pt x="370978" y="4448"/>
                    <a:pt x="343844" y="445"/>
                    <a:pt x="315376" y="0"/>
                  </a:cubicBezTo>
                  <a:cubicBezTo>
                    <a:pt x="284238" y="0"/>
                    <a:pt x="253991" y="3559"/>
                    <a:pt x="225522" y="11565"/>
                  </a:cubicBezTo>
                  <a:lnTo>
                    <a:pt x="225522" y="49375"/>
                  </a:lnTo>
                  <a:cubicBezTo>
                    <a:pt x="225522" y="64943"/>
                    <a:pt x="216626" y="79622"/>
                    <a:pt x="202392" y="86294"/>
                  </a:cubicBezTo>
                  <a:cubicBezTo>
                    <a:pt x="189047" y="92522"/>
                    <a:pt x="176148" y="99639"/>
                    <a:pt x="164138" y="107645"/>
                  </a:cubicBezTo>
                  <a:cubicBezTo>
                    <a:pt x="150793" y="116542"/>
                    <a:pt x="133445" y="116542"/>
                    <a:pt x="119656" y="108535"/>
                  </a:cubicBezTo>
                  <a:lnTo>
                    <a:pt x="85850" y="89853"/>
                  </a:lnTo>
                  <a:cubicBezTo>
                    <a:pt x="44927" y="128552"/>
                    <a:pt x="15124" y="178371"/>
                    <a:pt x="0" y="233973"/>
                  </a:cubicBezTo>
                  <a:lnTo>
                    <a:pt x="58271" y="266444"/>
                  </a:lnTo>
                  <a:cubicBezTo>
                    <a:pt x="55602" y="281123"/>
                    <a:pt x="53823" y="296247"/>
                    <a:pt x="53823" y="311816"/>
                  </a:cubicBezTo>
                  <a:cubicBezTo>
                    <a:pt x="53823" y="327384"/>
                    <a:pt x="55602" y="342508"/>
                    <a:pt x="58271" y="357187"/>
                  </a:cubicBezTo>
                  <a:lnTo>
                    <a:pt x="0" y="389658"/>
                  </a:lnTo>
                  <a:cubicBezTo>
                    <a:pt x="14679" y="445260"/>
                    <a:pt x="44927" y="494635"/>
                    <a:pt x="85850" y="533334"/>
                  </a:cubicBezTo>
                  <a:lnTo>
                    <a:pt x="119656" y="514652"/>
                  </a:lnTo>
                  <a:cubicBezTo>
                    <a:pt x="133445" y="507090"/>
                    <a:pt x="151238" y="506645"/>
                    <a:pt x="164138" y="515541"/>
                  </a:cubicBezTo>
                  <a:cubicBezTo>
                    <a:pt x="176148" y="523548"/>
                    <a:pt x="189047" y="530665"/>
                    <a:pt x="202392" y="536892"/>
                  </a:cubicBezTo>
                  <a:cubicBezTo>
                    <a:pt x="217071" y="543564"/>
                    <a:pt x="225522" y="558243"/>
                    <a:pt x="225522" y="573812"/>
                  </a:cubicBezTo>
                  <a:lnTo>
                    <a:pt x="225522" y="611176"/>
                  </a:lnTo>
                  <a:cubicBezTo>
                    <a:pt x="251767" y="618293"/>
                    <a:pt x="278901" y="622297"/>
                    <a:pt x="307369" y="622742"/>
                  </a:cubicBezTo>
                  <a:cubicBezTo>
                    <a:pt x="338506" y="622742"/>
                    <a:pt x="368754" y="619183"/>
                    <a:pt x="397222" y="611176"/>
                  </a:cubicBezTo>
                  <a:lnTo>
                    <a:pt x="397222" y="573367"/>
                  </a:lnTo>
                  <a:close/>
                  <a:moveTo>
                    <a:pt x="311372" y="415013"/>
                  </a:moveTo>
                  <a:cubicBezTo>
                    <a:pt x="253991" y="415013"/>
                    <a:pt x="207730" y="368752"/>
                    <a:pt x="207730" y="311371"/>
                  </a:cubicBezTo>
                  <a:cubicBezTo>
                    <a:pt x="207730" y="253990"/>
                    <a:pt x="253991" y="207729"/>
                    <a:pt x="311372" y="207729"/>
                  </a:cubicBezTo>
                  <a:cubicBezTo>
                    <a:pt x="368754" y="207729"/>
                    <a:pt x="415015" y="253990"/>
                    <a:pt x="415015" y="311371"/>
                  </a:cubicBezTo>
                  <a:cubicBezTo>
                    <a:pt x="415015" y="368752"/>
                    <a:pt x="368754" y="415013"/>
                    <a:pt x="311372" y="415013"/>
                  </a:cubicBezTo>
                  <a:close/>
                </a:path>
              </a:pathLst>
            </a:custGeom>
            <a:solidFill>
              <a:srgbClr val="000000"/>
            </a:solidFill>
            <a:ln w="443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43C5DE8F-D357-30A5-08B1-39828A7D3345}"/>
                </a:ext>
              </a:extLst>
            </p:cNvPr>
            <p:cNvSpPr/>
            <p:nvPr/>
          </p:nvSpPr>
          <p:spPr>
            <a:xfrm>
              <a:off x="3270019" y="3058932"/>
              <a:ext cx="412192" cy="1026634"/>
            </a:xfrm>
            <a:custGeom>
              <a:avLst/>
              <a:gdLst>
                <a:gd name="connsiteX0" fmla="*/ 145455 w 412192"/>
                <a:gd name="connsiteY0" fmla="*/ 975480 h 1026634"/>
                <a:gd name="connsiteX1" fmla="*/ 340730 w 412192"/>
                <a:gd name="connsiteY1" fmla="*/ 246428 h 1026634"/>
                <a:gd name="connsiteX2" fmla="*/ 24020 w 412192"/>
                <a:gd name="connsiteY2" fmla="*/ 0 h 1026634"/>
                <a:gd name="connsiteX3" fmla="*/ 0 w 412192"/>
                <a:gd name="connsiteY3" fmla="*/ 85405 h 1026634"/>
                <a:gd name="connsiteX4" fmla="*/ 263777 w 412192"/>
                <a:gd name="connsiteY4" fmla="*/ 290909 h 1026634"/>
                <a:gd name="connsiteX5" fmla="*/ 100974 w 412192"/>
                <a:gd name="connsiteY5" fmla="*/ 898527 h 1026634"/>
                <a:gd name="connsiteX6" fmla="*/ 0 w 412192"/>
                <a:gd name="connsiteY6" fmla="*/ 941229 h 1026634"/>
                <a:gd name="connsiteX7" fmla="*/ 24465 w 412192"/>
                <a:gd name="connsiteY7" fmla="*/ 1026634 h 1026634"/>
                <a:gd name="connsiteX8" fmla="*/ 145900 w 412192"/>
                <a:gd name="connsiteY8" fmla="*/ 975035 h 1026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2192" h="1026634">
                  <a:moveTo>
                    <a:pt x="145455" y="975480"/>
                  </a:moveTo>
                  <a:cubicBezTo>
                    <a:pt x="400336" y="828246"/>
                    <a:pt x="487965" y="501307"/>
                    <a:pt x="340730" y="246428"/>
                  </a:cubicBezTo>
                  <a:cubicBezTo>
                    <a:pt x="270894" y="125438"/>
                    <a:pt x="158355" y="37809"/>
                    <a:pt x="24020" y="0"/>
                  </a:cubicBezTo>
                  <a:lnTo>
                    <a:pt x="0" y="85405"/>
                  </a:lnTo>
                  <a:cubicBezTo>
                    <a:pt x="112094" y="116987"/>
                    <a:pt x="205506" y="189936"/>
                    <a:pt x="263777" y="290909"/>
                  </a:cubicBezTo>
                  <a:cubicBezTo>
                    <a:pt x="386546" y="503086"/>
                    <a:pt x="313596" y="775758"/>
                    <a:pt x="100974" y="898527"/>
                  </a:cubicBezTo>
                  <a:cubicBezTo>
                    <a:pt x="68947" y="917210"/>
                    <a:pt x="35141" y="931444"/>
                    <a:pt x="0" y="941229"/>
                  </a:cubicBezTo>
                  <a:lnTo>
                    <a:pt x="24465" y="1026634"/>
                  </a:lnTo>
                  <a:cubicBezTo>
                    <a:pt x="66723" y="1014624"/>
                    <a:pt x="107201" y="997276"/>
                    <a:pt x="145900" y="975035"/>
                  </a:cubicBezTo>
                  <a:close/>
                </a:path>
              </a:pathLst>
            </a:custGeom>
            <a:solidFill>
              <a:srgbClr val="000000"/>
            </a:solidFill>
            <a:ln w="443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597E9429-81A4-4868-8C76-AA40E21AFF2A}"/>
                </a:ext>
              </a:extLst>
            </p:cNvPr>
            <p:cNvSpPr/>
            <p:nvPr/>
          </p:nvSpPr>
          <p:spPr>
            <a:xfrm>
              <a:off x="3099654" y="4015285"/>
              <a:ext cx="96970" cy="90742"/>
            </a:xfrm>
            <a:custGeom>
              <a:avLst/>
              <a:gdLst>
                <a:gd name="connsiteX0" fmla="*/ 8452 w 96970"/>
                <a:gd name="connsiteY0" fmla="*/ 0 h 90742"/>
                <a:gd name="connsiteX1" fmla="*/ 0 w 96970"/>
                <a:gd name="connsiteY1" fmla="*/ 88518 h 90742"/>
                <a:gd name="connsiteX2" fmla="*/ 48930 w 96970"/>
                <a:gd name="connsiteY2" fmla="*/ 90742 h 90742"/>
                <a:gd name="connsiteX3" fmla="*/ 96970 w 96970"/>
                <a:gd name="connsiteY3" fmla="*/ 88518 h 90742"/>
                <a:gd name="connsiteX4" fmla="*/ 88964 w 96970"/>
                <a:gd name="connsiteY4" fmla="*/ 0 h 90742"/>
                <a:gd name="connsiteX5" fmla="*/ 8007 w 96970"/>
                <a:gd name="connsiteY5" fmla="*/ 0 h 90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6970" h="90742">
                  <a:moveTo>
                    <a:pt x="8452" y="0"/>
                  </a:moveTo>
                  <a:lnTo>
                    <a:pt x="0" y="88518"/>
                  </a:lnTo>
                  <a:cubicBezTo>
                    <a:pt x="16458" y="89853"/>
                    <a:pt x="32472" y="90742"/>
                    <a:pt x="48930" y="90742"/>
                  </a:cubicBezTo>
                  <a:cubicBezTo>
                    <a:pt x="65388" y="90742"/>
                    <a:pt x="80957" y="89853"/>
                    <a:pt x="96970" y="88518"/>
                  </a:cubicBezTo>
                  <a:lnTo>
                    <a:pt x="88964" y="0"/>
                  </a:lnTo>
                  <a:cubicBezTo>
                    <a:pt x="61830" y="2669"/>
                    <a:pt x="34696" y="2224"/>
                    <a:pt x="8007" y="0"/>
                  </a:cubicBezTo>
                  <a:close/>
                </a:path>
              </a:pathLst>
            </a:custGeom>
            <a:solidFill>
              <a:srgbClr val="000000"/>
            </a:solidFill>
            <a:ln w="443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7986A89B-A2C2-E2AD-729D-1F313CCC5A2B}"/>
                </a:ext>
              </a:extLst>
            </p:cNvPr>
            <p:cNvSpPr/>
            <p:nvPr/>
          </p:nvSpPr>
          <p:spPr>
            <a:xfrm>
              <a:off x="2614511" y="3058932"/>
              <a:ext cx="412637" cy="1027078"/>
            </a:xfrm>
            <a:custGeom>
              <a:avLst/>
              <a:gdLst>
                <a:gd name="connsiteX0" fmla="*/ 412638 w 412637"/>
                <a:gd name="connsiteY0" fmla="*/ 941229 h 1027078"/>
                <a:gd name="connsiteX1" fmla="*/ 148861 w 412637"/>
                <a:gd name="connsiteY1" fmla="*/ 735725 h 1027078"/>
                <a:gd name="connsiteX2" fmla="*/ 311664 w 412637"/>
                <a:gd name="connsiteY2" fmla="*/ 128107 h 1027078"/>
                <a:gd name="connsiteX3" fmla="*/ 412638 w 412637"/>
                <a:gd name="connsiteY3" fmla="*/ 85405 h 1027078"/>
                <a:gd name="connsiteX4" fmla="*/ 388173 w 412637"/>
                <a:gd name="connsiteY4" fmla="*/ 0 h 1027078"/>
                <a:gd name="connsiteX5" fmla="*/ 266738 w 412637"/>
                <a:gd name="connsiteY5" fmla="*/ 51599 h 1027078"/>
                <a:gd name="connsiteX6" fmla="*/ 71463 w 412637"/>
                <a:gd name="connsiteY6" fmla="*/ 780651 h 1027078"/>
                <a:gd name="connsiteX7" fmla="*/ 388173 w 412637"/>
                <a:gd name="connsiteY7" fmla="*/ 1027079 h 1027078"/>
                <a:gd name="connsiteX8" fmla="*/ 412193 w 412637"/>
                <a:gd name="connsiteY8" fmla="*/ 941674 h 1027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2637" h="1027078">
                  <a:moveTo>
                    <a:pt x="412638" y="941229"/>
                  </a:moveTo>
                  <a:cubicBezTo>
                    <a:pt x="300544" y="909648"/>
                    <a:pt x="207132" y="836698"/>
                    <a:pt x="148861" y="735725"/>
                  </a:cubicBezTo>
                  <a:cubicBezTo>
                    <a:pt x="26091" y="523548"/>
                    <a:pt x="99041" y="250876"/>
                    <a:pt x="311664" y="128107"/>
                  </a:cubicBezTo>
                  <a:cubicBezTo>
                    <a:pt x="343691" y="109425"/>
                    <a:pt x="377497" y="95191"/>
                    <a:pt x="412638" y="85405"/>
                  </a:cubicBezTo>
                  <a:lnTo>
                    <a:pt x="388173" y="0"/>
                  </a:lnTo>
                  <a:cubicBezTo>
                    <a:pt x="345915" y="12010"/>
                    <a:pt x="305437" y="29358"/>
                    <a:pt x="266738" y="51599"/>
                  </a:cubicBezTo>
                  <a:cubicBezTo>
                    <a:pt x="11857" y="198833"/>
                    <a:pt x="-75772" y="525772"/>
                    <a:pt x="71463" y="780651"/>
                  </a:cubicBezTo>
                  <a:cubicBezTo>
                    <a:pt x="141299" y="901641"/>
                    <a:pt x="253838" y="989270"/>
                    <a:pt x="388173" y="1027079"/>
                  </a:cubicBezTo>
                  <a:lnTo>
                    <a:pt x="412193" y="941674"/>
                  </a:lnTo>
                  <a:close/>
                </a:path>
              </a:pathLst>
            </a:custGeom>
            <a:solidFill>
              <a:srgbClr val="000000"/>
            </a:solidFill>
            <a:ln w="443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3D2AB437-D2C8-6AE7-FEE4-987DCA830818}"/>
                </a:ext>
              </a:extLst>
            </p:cNvPr>
            <p:cNvSpPr/>
            <p:nvPr/>
          </p:nvSpPr>
          <p:spPr>
            <a:xfrm>
              <a:off x="3100543" y="3038359"/>
              <a:ext cx="96970" cy="90853"/>
            </a:xfrm>
            <a:custGeom>
              <a:avLst/>
              <a:gdLst>
                <a:gd name="connsiteX0" fmla="*/ 88519 w 96970"/>
                <a:gd name="connsiteY0" fmla="*/ 90854 h 90853"/>
                <a:gd name="connsiteX1" fmla="*/ 96970 w 96970"/>
                <a:gd name="connsiteY1" fmla="*/ 2335 h 90853"/>
                <a:gd name="connsiteX2" fmla="*/ 0 w 96970"/>
                <a:gd name="connsiteY2" fmla="*/ 2335 h 90853"/>
                <a:gd name="connsiteX3" fmla="*/ 8007 w 96970"/>
                <a:gd name="connsiteY3" fmla="*/ 90854 h 90853"/>
                <a:gd name="connsiteX4" fmla="*/ 88963 w 96970"/>
                <a:gd name="connsiteY4" fmla="*/ 90854 h 90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70" h="90853">
                  <a:moveTo>
                    <a:pt x="88519" y="90854"/>
                  </a:moveTo>
                  <a:lnTo>
                    <a:pt x="96970" y="2335"/>
                  </a:lnTo>
                  <a:cubicBezTo>
                    <a:pt x="64943" y="-778"/>
                    <a:pt x="32027" y="-778"/>
                    <a:pt x="0" y="2335"/>
                  </a:cubicBezTo>
                  <a:lnTo>
                    <a:pt x="8007" y="90854"/>
                  </a:lnTo>
                  <a:cubicBezTo>
                    <a:pt x="35141" y="88185"/>
                    <a:pt x="62274" y="88629"/>
                    <a:pt x="88963" y="90854"/>
                  </a:cubicBezTo>
                  <a:close/>
                </a:path>
              </a:pathLst>
            </a:custGeom>
            <a:solidFill>
              <a:srgbClr val="000000"/>
            </a:solidFill>
            <a:ln w="443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E2280988-6110-87C7-4BFA-AB77C1E740FC}"/>
                </a:ext>
              </a:extLst>
            </p:cNvPr>
            <p:cNvSpPr/>
            <p:nvPr/>
          </p:nvSpPr>
          <p:spPr>
            <a:xfrm>
              <a:off x="1769649" y="3349841"/>
              <a:ext cx="444817" cy="444815"/>
            </a:xfrm>
            <a:custGeom>
              <a:avLst/>
              <a:gdLst>
                <a:gd name="connsiteX0" fmla="*/ 444818 w 444817"/>
                <a:gd name="connsiteY0" fmla="*/ 222408 h 444815"/>
                <a:gd name="connsiteX1" fmla="*/ 222409 w 444817"/>
                <a:gd name="connsiteY1" fmla="*/ 444815 h 444815"/>
                <a:gd name="connsiteX2" fmla="*/ 0 w 444817"/>
                <a:gd name="connsiteY2" fmla="*/ 222408 h 444815"/>
                <a:gd name="connsiteX3" fmla="*/ 222409 w 444817"/>
                <a:gd name="connsiteY3" fmla="*/ 0 h 444815"/>
                <a:gd name="connsiteX4" fmla="*/ 444818 w 444817"/>
                <a:gd name="connsiteY4" fmla="*/ 222408 h 444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4817" h="444815">
                  <a:moveTo>
                    <a:pt x="444818" y="222408"/>
                  </a:moveTo>
                  <a:cubicBezTo>
                    <a:pt x="444818" y="345240"/>
                    <a:pt x="345242" y="444815"/>
                    <a:pt x="222409" y="444815"/>
                  </a:cubicBezTo>
                  <a:cubicBezTo>
                    <a:pt x="99576" y="444815"/>
                    <a:pt x="0" y="345240"/>
                    <a:pt x="0" y="222408"/>
                  </a:cubicBezTo>
                  <a:cubicBezTo>
                    <a:pt x="0" y="99575"/>
                    <a:pt x="99576" y="0"/>
                    <a:pt x="222409" y="0"/>
                  </a:cubicBezTo>
                  <a:cubicBezTo>
                    <a:pt x="345242" y="0"/>
                    <a:pt x="444818" y="99575"/>
                    <a:pt x="444818" y="222408"/>
                  </a:cubicBezTo>
                  <a:close/>
                </a:path>
              </a:pathLst>
            </a:custGeom>
            <a:solidFill>
              <a:srgbClr val="000000"/>
            </a:solidFill>
            <a:ln w="443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49450A64-A46E-7E7E-53A6-9F440FD26BA9}"/>
                </a:ext>
              </a:extLst>
            </p:cNvPr>
            <p:cNvSpPr/>
            <p:nvPr/>
          </p:nvSpPr>
          <p:spPr>
            <a:xfrm>
              <a:off x="1769649" y="4506361"/>
              <a:ext cx="444817" cy="444815"/>
            </a:xfrm>
            <a:custGeom>
              <a:avLst/>
              <a:gdLst>
                <a:gd name="connsiteX0" fmla="*/ 0 w 444817"/>
                <a:gd name="connsiteY0" fmla="*/ 0 h 444815"/>
                <a:gd name="connsiteX1" fmla="*/ 444818 w 444817"/>
                <a:gd name="connsiteY1" fmla="*/ 0 h 444815"/>
                <a:gd name="connsiteX2" fmla="*/ 444818 w 444817"/>
                <a:gd name="connsiteY2" fmla="*/ 444815 h 444815"/>
                <a:gd name="connsiteX3" fmla="*/ 0 w 444817"/>
                <a:gd name="connsiteY3" fmla="*/ 444815 h 444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817" h="444815">
                  <a:moveTo>
                    <a:pt x="0" y="0"/>
                  </a:moveTo>
                  <a:lnTo>
                    <a:pt x="444818" y="0"/>
                  </a:lnTo>
                  <a:lnTo>
                    <a:pt x="444818" y="444815"/>
                  </a:lnTo>
                  <a:lnTo>
                    <a:pt x="0" y="444815"/>
                  </a:lnTo>
                  <a:close/>
                </a:path>
              </a:pathLst>
            </a:custGeom>
            <a:solidFill>
              <a:srgbClr val="000000"/>
            </a:solidFill>
            <a:ln w="443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790C3CF2-8354-0432-396B-A907493DA408}"/>
                </a:ext>
              </a:extLst>
            </p:cNvPr>
            <p:cNvSpPr/>
            <p:nvPr/>
          </p:nvSpPr>
          <p:spPr>
            <a:xfrm>
              <a:off x="1769649" y="2193321"/>
              <a:ext cx="533781" cy="444815"/>
            </a:xfrm>
            <a:custGeom>
              <a:avLst/>
              <a:gdLst>
                <a:gd name="connsiteX0" fmla="*/ 266891 w 533781"/>
                <a:gd name="connsiteY0" fmla="*/ 0 h 444815"/>
                <a:gd name="connsiteX1" fmla="*/ 0 w 533781"/>
                <a:gd name="connsiteY1" fmla="*/ 444815 h 444815"/>
                <a:gd name="connsiteX2" fmla="*/ 533781 w 533781"/>
                <a:gd name="connsiteY2" fmla="*/ 444815 h 444815"/>
                <a:gd name="connsiteX3" fmla="*/ 266891 w 533781"/>
                <a:gd name="connsiteY3" fmla="*/ 0 h 444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3781" h="444815">
                  <a:moveTo>
                    <a:pt x="266891" y="0"/>
                  </a:moveTo>
                  <a:lnTo>
                    <a:pt x="0" y="444815"/>
                  </a:lnTo>
                  <a:lnTo>
                    <a:pt x="533781" y="444815"/>
                  </a:lnTo>
                  <a:lnTo>
                    <a:pt x="266891" y="0"/>
                  </a:lnTo>
                  <a:close/>
                </a:path>
              </a:pathLst>
            </a:custGeom>
            <a:solidFill>
              <a:srgbClr val="000000"/>
            </a:solidFill>
            <a:ln w="443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CB11875F-8F87-09EF-2435-65F6C3A57DD2}"/>
                </a:ext>
              </a:extLst>
            </p:cNvPr>
            <p:cNvSpPr/>
            <p:nvPr/>
          </p:nvSpPr>
          <p:spPr>
            <a:xfrm>
              <a:off x="2348357" y="2326321"/>
              <a:ext cx="619185" cy="595607"/>
            </a:xfrm>
            <a:custGeom>
              <a:avLst/>
              <a:gdLst>
                <a:gd name="connsiteX0" fmla="*/ 536895 w 619185"/>
                <a:gd name="connsiteY0" fmla="*/ 595608 h 595607"/>
                <a:gd name="connsiteX1" fmla="*/ 619186 w 619185"/>
                <a:gd name="connsiteY1" fmla="*/ 561357 h 595607"/>
                <a:gd name="connsiteX2" fmla="*/ 396777 w 619185"/>
                <a:gd name="connsiteY2" fmla="*/ 27579 h 595607"/>
                <a:gd name="connsiteX3" fmla="*/ 355854 w 619185"/>
                <a:gd name="connsiteY3" fmla="*/ 0 h 595607"/>
                <a:gd name="connsiteX4" fmla="*/ 0 w 619185"/>
                <a:gd name="connsiteY4" fmla="*/ 0 h 595607"/>
                <a:gd name="connsiteX5" fmla="*/ 0 w 619185"/>
                <a:gd name="connsiteY5" fmla="*/ 88963 h 595607"/>
                <a:gd name="connsiteX6" fmla="*/ 326051 w 619185"/>
                <a:gd name="connsiteY6" fmla="*/ 88963 h 595607"/>
                <a:gd name="connsiteX7" fmla="*/ 536895 w 619185"/>
                <a:gd name="connsiteY7" fmla="*/ 595163 h 595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19185" h="595607">
                  <a:moveTo>
                    <a:pt x="536895" y="595608"/>
                  </a:moveTo>
                  <a:lnTo>
                    <a:pt x="619186" y="561357"/>
                  </a:lnTo>
                  <a:lnTo>
                    <a:pt x="396777" y="27579"/>
                  </a:lnTo>
                  <a:cubicBezTo>
                    <a:pt x="389660" y="11120"/>
                    <a:pt x="373647" y="0"/>
                    <a:pt x="355854" y="0"/>
                  </a:cubicBezTo>
                  <a:lnTo>
                    <a:pt x="0" y="0"/>
                  </a:lnTo>
                  <a:lnTo>
                    <a:pt x="0" y="88963"/>
                  </a:lnTo>
                  <a:lnTo>
                    <a:pt x="326051" y="88963"/>
                  </a:lnTo>
                  <a:lnTo>
                    <a:pt x="536895" y="595163"/>
                  </a:lnTo>
                  <a:close/>
                </a:path>
              </a:pathLst>
            </a:custGeom>
            <a:solidFill>
              <a:srgbClr val="000000"/>
            </a:solidFill>
            <a:ln w="443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7991C79B-9EBD-2984-32FF-6A7BE7B6738E}"/>
                </a:ext>
              </a:extLst>
            </p:cNvPr>
            <p:cNvSpPr/>
            <p:nvPr/>
          </p:nvSpPr>
          <p:spPr>
            <a:xfrm>
              <a:off x="2347912" y="4222124"/>
              <a:ext cx="619185" cy="595163"/>
            </a:xfrm>
            <a:custGeom>
              <a:avLst/>
              <a:gdLst>
                <a:gd name="connsiteX0" fmla="*/ 396777 w 619185"/>
                <a:gd name="connsiteY0" fmla="*/ 568029 h 595163"/>
                <a:gd name="connsiteX1" fmla="*/ 619186 w 619185"/>
                <a:gd name="connsiteY1" fmla="*/ 34251 h 595163"/>
                <a:gd name="connsiteX2" fmla="*/ 536895 w 619185"/>
                <a:gd name="connsiteY2" fmla="*/ 0 h 595163"/>
                <a:gd name="connsiteX3" fmla="*/ 326051 w 619185"/>
                <a:gd name="connsiteY3" fmla="*/ 506200 h 595163"/>
                <a:gd name="connsiteX4" fmla="*/ 0 w 619185"/>
                <a:gd name="connsiteY4" fmla="*/ 506200 h 595163"/>
                <a:gd name="connsiteX5" fmla="*/ 0 w 619185"/>
                <a:gd name="connsiteY5" fmla="*/ 595163 h 595163"/>
                <a:gd name="connsiteX6" fmla="*/ 355854 w 619185"/>
                <a:gd name="connsiteY6" fmla="*/ 595163 h 595163"/>
                <a:gd name="connsiteX7" fmla="*/ 396777 w 619185"/>
                <a:gd name="connsiteY7" fmla="*/ 567584 h 595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19185" h="595163">
                  <a:moveTo>
                    <a:pt x="396777" y="568029"/>
                  </a:moveTo>
                  <a:lnTo>
                    <a:pt x="619186" y="34251"/>
                  </a:lnTo>
                  <a:lnTo>
                    <a:pt x="536895" y="0"/>
                  </a:lnTo>
                  <a:lnTo>
                    <a:pt x="326051" y="506200"/>
                  </a:lnTo>
                  <a:lnTo>
                    <a:pt x="0" y="506200"/>
                  </a:lnTo>
                  <a:lnTo>
                    <a:pt x="0" y="595163"/>
                  </a:lnTo>
                  <a:lnTo>
                    <a:pt x="355854" y="595163"/>
                  </a:lnTo>
                  <a:cubicBezTo>
                    <a:pt x="373647" y="595163"/>
                    <a:pt x="390105" y="584487"/>
                    <a:pt x="396777" y="567584"/>
                  </a:cubicBezTo>
                  <a:close/>
                </a:path>
              </a:pathLst>
            </a:custGeom>
            <a:solidFill>
              <a:srgbClr val="000000"/>
            </a:solidFill>
            <a:ln w="443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29883622-5CC8-027A-3E4A-40CA89659521}"/>
                </a:ext>
              </a:extLst>
            </p:cNvPr>
            <p:cNvSpPr/>
            <p:nvPr/>
          </p:nvSpPr>
          <p:spPr>
            <a:xfrm>
              <a:off x="2303430" y="3527767"/>
              <a:ext cx="222408" cy="88963"/>
            </a:xfrm>
            <a:custGeom>
              <a:avLst/>
              <a:gdLst>
                <a:gd name="connsiteX0" fmla="*/ 0 w 222408"/>
                <a:gd name="connsiteY0" fmla="*/ 0 h 88963"/>
                <a:gd name="connsiteX1" fmla="*/ 222409 w 222408"/>
                <a:gd name="connsiteY1" fmla="*/ 0 h 88963"/>
                <a:gd name="connsiteX2" fmla="*/ 222409 w 222408"/>
                <a:gd name="connsiteY2" fmla="*/ 88963 h 88963"/>
                <a:gd name="connsiteX3" fmla="*/ 0 w 222408"/>
                <a:gd name="connsiteY3" fmla="*/ 88963 h 88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2408" h="88963">
                  <a:moveTo>
                    <a:pt x="0" y="0"/>
                  </a:moveTo>
                  <a:lnTo>
                    <a:pt x="222409" y="0"/>
                  </a:lnTo>
                  <a:lnTo>
                    <a:pt x="222409" y="88963"/>
                  </a:lnTo>
                  <a:lnTo>
                    <a:pt x="0" y="88963"/>
                  </a:lnTo>
                  <a:close/>
                </a:path>
              </a:pathLst>
            </a:custGeom>
            <a:solidFill>
              <a:srgbClr val="000000"/>
            </a:solidFill>
            <a:ln w="443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5F60133E-03B8-8DD0-DE58-24C0B6555AD0}"/>
                </a:ext>
              </a:extLst>
            </p:cNvPr>
            <p:cNvSpPr/>
            <p:nvPr/>
          </p:nvSpPr>
          <p:spPr>
            <a:xfrm>
              <a:off x="3904773" y="3305360"/>
              <a:ext cx="622744" cy="533778"/>
            </a:xfrm>
            <a:custGeom>
              <a:avLst/>
              <a:gdLst>
                <a:gd name="connsiteX0" fmla="*/ 311372 w 622744"/>
                <a:gd name="connsiteY0" fmla="*/ 133445 h 533778"/>
                <a:gd name="connsiteX1" fmla="*/ 0 w 622744"/>
                <a:gd name="connsiteY1" fmla="*/ 133445 h 533778"/>
                <a:gd name="connsiteX2" fmla="*/ 0 w 622744"/>
                <a:gd name="connsiteY2" fmla="*/ 400334 h 533778"/>
                <a:gd name="connsiteX3" fmla="*/ 311372 w 622744"/>
                <a:gd name="connsiteY3" fmla="*/ 400334 h 533778"/>
                <a:gd name="connsiteX4" fmla="*/ 311372 w 622744"/>
                <a:gd name="connsiteY4" fmla="*/ 533779 h 533778"/>
                <a:gd name="connsiteX5" fmla="*/ 622745 w 622744"/>
                <a:gd name="connsiteY5" fmla="*/ 266889 h 533778"/>
                <a:gd name="connsiteX6" fmla="*/ 311372 w 622744"/>
                <a:gd name="connsiteY6" fmla="*/ 0 h 533778"/>
                <a:gd name="connsiteX7" fmla="*/ 311372 w 622744"/>
                <a:gd name="connsiteY7" fmla="*/ 133445 h 533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2744" h="533778">
                  <a:moveTo>
                    <a:pt x="311372" y="133445"/>
                  </a:moveTo>
                  <a:lnTo>
                    <a:pt x="0" y="133445"/>
                  </a:lnTo>
                  <a:lnTo>
                    <a:pt x="0" y="400334"/>
                  </a:lnTo>
                  <a:lnTo>
                    <a:pt x="311372" y="400334"/>
                  </a:lnTo>
                  <a:lnTo>
                    <a:pt x="311372" y="533779"/>
                  </a:lnTo>
                  <a:lnTo>
                    <a:pt x="622745" y="266889"/>
                  </a:lnTo>
                  <a:lnTo>
                    <a:pt x="311372" y="0"/>
                  </a:lnTo>
                  <a:lnTo>
                    <a:pt x="311372" y="133445"/>
                  </a:lnTo>
                  <a:close/>
                </a:path>
              </a:pathLst>
            </a:custGeom>
            <a:solidFill>
              <a:srgbClr val="000000"/>
            </a:solidFill>
            <a:ln w="443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9" name="Google Shape;664;p5">
            <a:extLst>
              <a:ext uri="{FF2B5EF4-FFF2-40B4-BE49-F238E27FC236}">
                <a16:creationId xmlns:a16="http://schemas.microsoft.com/office/drawing/2014/main" id="{1E9D17CA-C5D7-2EFF-1565-439002FBEF3A}"/>
              </a:ext>
            </a:extLst>
          </p:cNvPr>
          <p:cNvSpPr/>
          <p:nvPr/>
        </p:nvSpPr>
        <p:spPr>
          <a:xfrm>
            <a:off x="-210312" y="1027983"/>
            <a:ext cx="9564624" cy="1100354"/>
          </a:xfrm>
          <a:prstGeom prst="rect">
            <a:avLst/>
          </a:prstGeom>
          <a:solidFill>
            <a:srgbClr val="FFE699"/>
          </a:solidFill>
          <a:ln w="28575">
            <a:solidFill>
              <a:schemeClr val="tx2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3200"/>
              <a:defRPr/>
            </a:pPr>
            <a:r>
              <a:rPr lang="en-US" sz="3200" b="1" kern="0" dirty="0">
                <a:solidFill>
                  <a:schemeClr val="tx2"/>
                </a:solidFill>
                <a:cs typeface="Poppins Medium"/>
                <a:sym typeface="Poppins Medium"/>
              </a:rPr>
              <a:t>Decisions they make online are often </a:t>
            </a:r>
          </a:p>
          <a:p>
            <a:pPr algn="ctr">
              <a:buClr>
                <a:srgbClr val="FFFFFF"/>
              </a:buClr>
              <a:buSzPts val="3200"/>
              <a:defRPr/>
            </a:pPr>
            <a:r>
              <a:rPr lang="en-US" sz="3200" b="1" kern="0" dirty="0">
                <a:solidFill>
                  <a:srgbClr val="C00000"/>
                </a:solidFill>
                <a:cs typeface="Poppins Medium"/>
                <a:sym typeface="Poppins Medium"/>
              </a:rPr>
              <a:t>agnostic</a:t>
            </a:r>
            <a:r>
              <a:rPr lang="en-US" sz="3200" b="1" kern="0" dirty="0">
                <a:solidFill>
                  <a:schemeClr val="tx2"/>
                </a:solidFill>
                <a:cs typeface="Poppins Medium"/>
                <a:sym typeface="Poppins Medium"/>
              </a:rPr>
              <a:t> to the data they observe</a:t>
            </a:r>
            <a:endParaRPr lang="en-US" sz="3200" b="1" kern="0" dirty="0">
              <a:solidFill>
                <a:schemeClr val="tx2"/>
              </a:solidFill>
              <a:cs typeface="Poppins Medium"/>
              <a:sym typeface="Arial"/>
            </a:endParaRPr>
          </a:p>
        </p:txBody>
      </p:sp>
      <p:sp>
        <p:nvSpPr>
          <p:cNvPr id="10" name="Google Shape;664;p5">
            <a:extLst>
              <a:ext uri="{FF2B5EF4-FFF2-40B4-BE49-F238E27FC236}">
                <a16:creationId xmlns:a16="http://schemas.microsoft.com/office/drawing/2014/main" id="{0EB1ABE7-734B-42A7-19B9-85DFB41326C1}"/>
              </a:ext>
            </a:extLst>
          </p:cNvPr>
          <p:cNvSpPr/>
          <p:nvPr/>
        </p:nvSpPr>
        <p:spPr>
          <a:xfrm>
            <a:off x="-193725" y="5179384"/>
            <a:ext cx="9564624" cy="1100354"/>
          </a:xfrm>
          <a:prstGeom prst="rect">
            <a:avLst/>
          </a:prstGeom>
          <a:solidFill>
            <a:srgbClr val="A20506"/>
          </a:solidFill>
          <a:ln w="28575"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3200"/>
              <a:defRPr/>
            </a:pPr>
            <a:r>
              <a:rPr lang="en-US" sz="3200" b="1" kern="0" dirty="0">
                <a:solidFill>
                  <a:schemeClr val="bg1"/>
                </a:solidFill>
                <a:cs typeface="Poppins Medium"/>
                <a:sym typeface="Poppins Medium"/>
              </a:rPr>
              <a:t>Data-agnostic decision making </a:t>
            </a:r>
          </a:p>
          <a:p>
            <a:pPr algn="ctr">
              <a:buClr>
                <a:srgbClr val="FFFFFF"/>
              </a:buClr>
              <a:buSzPts val="3200"/>
              <a:defRPr/>
            </a:pPr>
            <a:r>
              <a:rPr lang="en-US" sz="3200" b="1" kern="0" dirty="0">
                <a:solidFill>
                  <a:schemeClr val="bg1"/>
                </a:solidFill>
                <a:cs typeface="Poppins Medium"/>
                <a:sym typeface="Poppins Medium"/>
              </a:rPr>
              <a:t>limits effectiveness</a:t>
            </a:r>
            <a:endParaRPr lang="en-US" sz="3200" b="1" kern="0" dirty="0">
              <a:solidFill>
                <a:schemeClr val="bg1"/>
              </a:solidFill>
              <a:cs typeface="Poppins Medium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609746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300"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0672716-0CC5-257A-5212-978B9AA62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60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320FC07-3CA5-A8A5-08B6-9FF39CBC6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Directions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83B2EA6-3104-0E8C-4B65-101225AD1FE5}"/>
              </a:ext>
            </a:extLst>
          </p:cNvPr>
          <p:cNvSpPr/>
          <p:nvPr/>
        </p:nvSpPr>
        <p:spPr>
          <a:xfrm>
            <a:off x="614152" y="1036658"/>
            <a:ext cx="8563021" cy="2457239"/>
          </a:xfrm>
          <a:prstGeom prst="rect">
            <a:avLst/>
          </a:prstGeom>
          <a:solidFill>
            <a:srgbClr val="F8F5E4"/>
          </a:solidFill>
          <a:ln w="38100">
            <a:solidFill>
              <a:srgbClr val="C04F1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42875" indent="-142875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RL-driven online </a:t>
            </a:r>
            <a:r>
              <a:rPr lang="en-US" sz="2000" b="1" dirty="0">
                <a:solidFill>
                  <a:srgbClr val="C00000"/>
                </a:solidFill>
              </a:rPr>
              <a:t>instruction criticality prediction</a:t>
            </a:r>
          </a:p>
          <a:p>
            <a:pPr marL="142875" indent="-142875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RL-driven </a:t>
            </a:r>
            <a:r>
              <a:rPr lang="en-US" sz="2000" b="1" dirty="0">
                <a:solidFill>
                  <a:srgbClr val="C00000"/>
                </a:solidFill>
              </a:rPr>
              <a:t>shared resource partitioning </a:t>
            </a:r>
            <a:r>
              <a:rPr lang="en-US" sz="2000" dirty="0">
                <a:solidFill>
                  <a:schemeClr val="tx1"/>
                </a:solidFill>
              </a:rPr>
              <a:t>in multi-core systems</a:t>
            </a:r>
          </a:p>
          <a:p>
            <a:pPr marL="142875" indent="-142875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C00000"/>
                </a:solidFill>
              </a:rPr>
              <a:t>Multi-agent RL </a:t>
            </a:r>
            <a:r>
              <a:rPr lang="en-US" sz="2000" dirty="0">
                <a:solidFill>
                  <a:schemeClr val="tx1"/>
                </a:solidFill>
              </a:rPr>
              <a:t>for coordinated caching, prefetching &amp; memory scheduling </a:t>
            </a:r>
          </a:p>
          <a:p>
            <a:pPr marL="142875" indent="-142875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C00000"/>
                </a:solidFill>
              </a:rPr>
              <a:t>Compiler-microarchitecture co-design</a:t>
            </a:r>
            <a:r>
              <a:rPr lang="en-US" sz="2000" dirty="0">
                <a:solidFill>
                  <a:schemeClr val="tx1"/>
                </a:solidFill>
              </a:rPr>
              <a:t> to eliminate redundant loads</a:t>
            </a:r>
          </a:p>
          <a:p>
            <a:pPr marL="142875" indent="-142875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Near-accurate speculation-aware </a:t>
            </a:r>
            <a:r>
              <a:rPr lang="en-US" sz="2000" b="1" dirty="0">
                <a:solidFill>
                  <a:srgbClr val="C00000"/>
                </a:solidFill>
              </a:rPr>
              <a:t>lazy instruction execution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00F52AE-5688-C5DE-EBE3-D99CFFF91DDB}"/>
              </a:ext>
            </a:extLst>
          </p:cNvPr>
          <p:cNvSpPr/>
          <p:nvPr/>
        </p:nvSpPr>
        <p:spPr>
          <a:xfrm rot="16200000">
            <a:off x="-921544" y="1958198"/>
            <a:ext cx="2457240" cy="614149"/>
          </a:xfrm>
          <a:prstGeom prst="rect">
            <a:avLst/>
          </a:prstGeom>
          <a:solidFill>
            <a:srgbClr val="C04F14"/>
          </a:solidFill>
          <a:ln w="38100">
            <a:solidFill>
              <a:srgbClr val="C04F1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Extend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837670A-CE16-45AA-E5D9-8445DBCDB461}"/>
              </a:ext>
            </a:extLst>
          </p:cNvPr>
          <p:cNvSpPr/>
          <p:nvPr/>
        </p:nvSpPr>
        <p:spPr>
          <a:xfrm>
            <a:off x="614152" y="3757152"/>
            <a:ext cx="8563021" cy="2457239"/>
          </a:xfrm>
          <a:prstGeom prst="rect">
            <a:avLst/>
          </a:prstGeom>
          <a:solidFill>
            <a:srgbClr val="E7F7E2"/>
          </a:solidFill>
          <a:ln w="38100">
            <a:solidFill>
              <a:srgbClr val="11813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7325" indent="-187325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11813C"/>
                </a:solidFill>
              </a:rPr>
              <a:t>Off-chip prediction in GPUs</a:t>
            </a:r>
            <a:r>
              <a:rPr lang="en-US" sz="2000" dirty="0">
                <a:solidFill>
                  <a:schemeClr val="tx1"/>
                </a:solidFill>
              </a:rPr>
              <a:t>/accelerators </a:t>
            </a:r>
          </a:p>
          <a:p>
            <a:pPr marL="187325" indent="-187325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Accurate </a:t>
            </a:r>
            <a:r>
              <a:rPr lang="en-US" sz="2000" b="1" dirty="0">
                <a:solidFill>
                  <a:srgbClr val="11813C"/>
                </a:solidFill>
              </a:rPr>
              <a:t>memory location prediction </a:t>
            </a:r>
            <a:r>
              <a:rPr lang="en-US" sz="2000" dirty="0">
                <a:solidFill>
                  <a:schemeClr val="tx1"/>
                </a:solidFill>
              </a:rPr>
              <a:t>for disaggregated memory systems</a:t>
            </a:r>
          </a:p>
          <a:p>
            <a:pPr marL="187325" indent="-187325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Off-chip prediction for </a:t>
            </a:r>
            <a:r>
              <a:rPr lang="en-US" sz="2000" b="1" dirty="0">
                <a:solidFill>
                  <a:srgbClr val="11813C"/>
                </a:solidFill>
              </a:rPr>
              <a:t>transparent identification of PIM regions</a:t>
            </a:r>
          </a:p>
          <a:p>
            <a:pPr marL="187325" indent="-187325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Learning-based </a:t>
            </a:r>
            <a:r>
              <a:rPr lang="en-US" sz="2000" b="1" dirty="0">
                <a:solidFill>
                  <a:srgbClr val="11813C"/>
                </a:solidFill>
              </a:rPr>
              <a:t>data partitioning/placement </a:t>
            </a:r>
            <a:r>
              <a:rPr lang="en-US" sz="2000" dirty="0">
                <a:solidFill>
                  <a:schemeClr val="tx1"/>
                </a:solidFill>
              </a:rPr>
              <a:t>for PIM</a:t>
            </a:r>
          </a:p>
          <a:p>
            <a:pPr marL="187325" indent="-187325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Learning-based self-adaptive </a:t>
            </a:r>
            <a:r>
              <a:rPr lang="en-US" sz="2000" b="1" dirty="0">
                <a:solidFill>
                  <a:srgbClr val="11813C"/>
                </a:solidFill>
              </a:rPr>
              <a:t>prefetcher for PIM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3561918-C32F-2C30-6564-B3BA9EB34B99}"/>
              </a:ext>
            </a:extLst>
          </p:cNvPr>
          <p:cNvSpPr/>
          <p:nvPr/>
        </p:nvSpPr>
        <p:spPr>
          <a:xfrm rot="16200000">
            <a:off x="-921543" y="4678694"/>
            <a:ext cx="2457240" cy="614149"/>
          </a:xfrm>
          <a:prstGeom prst="rect">
            <a:avLst/>
          </a:prstGeom>
          <a:solidFill>
            <a:srgbClr val="11813C"/>
          </a:solidFill>
          <a:ln w="38100">
            <a:solidFill>
              <a:srgbClr val="11813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Expand </a:t>
            </a:r>
          </a:p>
        </p:txBody>
      </p:sp>
    </p:spTree>
    <p:extLst>
      <p:ext uri="{BB962C8B-B14F-4D97-AF65-F5344CB8AC3E}">
        <p14:creationId xmlns:p14="http://schemas.microsoft.com/office/powerpoint/2010/main" val="2930171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ounded Rectangle 56">
            <a:extLst>
              <a:ext uri="{FF2B5EF4-FFF2-40B4-BE49-F238E27FC236}">
                <a16:creationId xmlns:a16="http://schemas.microsoft.com/office/drawing/2014/main" id="{92EA95B5-5783-133A-0742-0FA83204C298}"/>
              </a:ext>
            </a:extLst>
          </p:cNvPr>
          <p:cNvSpPr/>
          <p:nvPr/>
        </p:nvSpPr>
        <p:spPr>
          <a:xfrm>
            <a:off x="-79893" y="5176014"/>
            <a:ext cx="9303779" cy="814478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9525">
            <a:noFill/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4" name="Rounded Rectangle 63">
            <a:extLst>
              <a:ext uri="{FF2B5EF4-FFF2-40B4-BE49-F238E27FC236}">
                <a16:creationId xmlns:a16="http://schemas.microsoft.com/office/drawing/2014/main" id="{C59F23E5-2FC0-9A2F-7A64-6FA653673DCC}"/>
              </a:ext>
            </a:extLst>
          </p:cNvPr>
          <p:cNvSpPr/>
          <p:nvPr/>
        </p:nvSpPr>
        <p:spPr>
          <a:xfrm>
            <a:off x="-79893" y="4367423"/>
            <a:ext cx="9303779" cy="814478"/>
          </a:xfrm>
          <a:prstGeom prst="roundRect">
            <a:avLst>
              <a:gd name="adj" fmla="val 0"/>
            </a:avLst>
          </a:prstGeom>
          <a:solidFill>
            <a:srgbClr val="FFECCD"/>
          </a:solidFill>
          <a:ln w="9525">
            <a:noFill/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5" name="Rounded Rectangle 64">
            <a:extLst>
              <a:ext uri="{FF2B5EF4-FFF2-40B4-BE49-F238E27FC236}">
                <a16:creationId xmlns:a16="http://schemas.microsoft.com/office/drawing/2014/main" id="{D78248C0-A64F-1001-9E00-DD75B2962DA5}"/>
              </a:ext>
            </a:extLst>
          </p:cNvPr>
          <p:cNvSpPr/>
          <p:nvPr/>
        </p:nvSpPr>
        <p:spPr>
          <a:xfrm>
            <a:off x="-79893" y="3558960"/>
            <a:ext cx="9303779" cy="814478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9525">
            <a:noFill/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" name="Rounded Rectangle 65">
            <a:extLst>
              <a:ext uri="{FF2B5EF4-FFF2-40B4-BE49-F238E27FC236}">
                <a16:creationId xmlns:a16="http://schemas.microsoft.com/office/drawing/2014/main" id="{31A7AF15-101B-EB12-2A2C-3ED839D1A1AE}"/>
              </a:ext>
            </a:extLst>
          </p:cNvPr>
          <p:cNvSpPr/>
          <p:nvPr/>
        </p:nvSpPr>
        <p:spPr>
          <a:xfrm>
            <a:off x="-79893" y="2750369"/>
            <a:ext cx="9303779" cy="814478"/>
          </a:xfrm>
          <a:prstGeom prst="roundRect">
            <a:avLst>
              <a:gd name="adj" fmla="val 0"/>
            </a:avLst>
          </a:prstGeom>
          <a:solidFill>
            <a:srgbClr val="FFECCD"/>
          </a:solidFill>
          <a:ln w="9525">
            <a:noFill/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" name="Rounded Rectangle 66">
            <a:extLst>
              <a:ext uri="{FF2B5EF4-FFF2-40B4-BE49-F238E27FC236}">
                <a16:creationId xmlns:a16="http://schemas.microsoft.com/office/drawing/2014/main" id="{BCD5FD5C-ABF7-1912-7D31-87C370E4E098}"/>
              </a:ext>
            </a:extLst>
          </p:cNvPr>
          <p:cNvSpPr/>
          <p:nvPr/>
        </p:nvSpPr>
        <p:spPr>
          <a:xfrm>
            <a:off x="-79893" y="1939670"/>
            <a:ext cx="9303779" cy="814478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9525">
            <a:noFill/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" name="Rounded Rectangle 67">
            <a:extLst>
              <a:ext uri="{FF2B5EF4-FFF2-40B4-BE49-F238E27FC236}">
                <a16:creationId xmlns:a16="http://schemas.microsoft.com/office/drawing/2014/main" id="{901CEACB-8145-4617-9D01-63361CB1B8FE}"/>
              </a:ext>
            </a:extLst>
          </p:cNvPr>
          <p:cNvSpPr/>
          <p:nvPr/>
        </p:nvSpPr>
        <p:spPr>
          <a:xfrm>
            <a:off x="-79893" y="1134902"/>
            <a:ext cx="9303779" cy="814478"/>
          </a:xfrm>
          <a:prstGeom prst="roundRect">
            <a:avLst>
              <a:gd name="adj" fmla="val 0"/>
            </a:avLst>
          </a:prstGeom>
          <a:solidFill>
            <a:srgbClr val="E4F3DB"/>
          </a:solidFill>
          <a:ln w="9525">
            <a:noFill/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E0861AF-72EB-E8A0-C874-F1555BDC2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61</a:t>
            </a:fld>
            <a:endParaRPr lang="en-US" dirty="0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5CEE48F3-2900-7C73-6F1B-EF9CCE919A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 Involvements During Ph.D.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7087D353-01AD-0711-F4B0-06BB927171B5}"/>
              </a:ext>
            </a:extLst>
          </p:cNvPr>
          <p:cNvCxnSpPr>
            <a:cxnSpLocks/>
          </p:cNvCxnSpPr>
          <p:nvPr/>
        </p:nvCxnSpPr>
        <p:spPr>
          <a:xfrm>
            <a:off x="1838260" y="5990492"/>
            <a:ext cx="6778202" cy="0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8DC5B18-3264-2015-321E-10BA9B4AA2FF}"/>
              </a:ext>
            </a:extLst>
          </p:cNvPr>
          <p:cNvCxnSpPr/>
          <p:nvPr/>
        </p:nvCxnSpPr>
        <p:spPr>
          <a:xfrm>
            <a:off x="2074984" y="5914291"/>
            <a:ext cx="0" cy="293077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64994D0D-2041-A343-1ECC-D591E846AEBF}"/>
              </a:ext>
            </a:extLst>
          </p:cNvPr>
          <p:cNvSpPr txBox="1"/>
          <p:nvPr/>
        </p:nvSpPr>
        <p:spPr>
          <a:xfrm>
            <a:off x="1735788" y="6188286"/>
            <a:ext cx="6783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2019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3B96A22-D2B1-9934-3C6B-B46209BABFB7}"/>
              </a:ext>
            </a:extLst>
          </p:cNvPr>
          <p:cNvCxnSpPr/>
          <p:nvPr/>
        </p:nvCxnSpPr>
        <p:spPr>
          <a:xfrm>
            <a:off x="3059200" y="5914291"/>
            <a:ext cx="0" cy="293077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7CD6DD59-6C09-C5FD-01C5-40027DBB4C78}"/>
              </a:ext>
            </a:extLst>
          </p:cNvPr>
          <p:cNvSpPr txBox="1"/>
          <p:nvPr/>
        </p:nvSpPr>
        <p:spPr>
          <a:xfrm>
            <a:off x="2720004" y="6188286"/>
            <a:ext cx="6783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2020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3E072091-22CB-19CB-0D5C-332155461EF0}"/>
              </a:ext>
            </a:extLst>
          </p:cNvPr>
          <p:cNvCxnSpPr/>
          <p:nvPr/>
        </p:nvCxnSpPr>
        <p:spPr>
          <a:xfrm>
            <a:off x="4043415" y="5914291"/>
            <a:ext cx="0" cy="293077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581F7139-536E-81F1-5F52-944C2D6B9D91}"/>
              </a:ext>
            </a:extLst>
          </p:cNvPr>
          <p:cNvSpPr txBox="1"/>
          <p:nvPr/>
        </p:nvSpPr>
        <p:spPr>
          <a:xfrm>
            <a:off x="3704219" y="6188286"/>
            <a:ext cx="6783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2021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2141CC0-8547-D5A4-A2C4-DD080AED6280}"/>
              </a:ext>
            </a:extLst>
          </p:cNvPr>
          <p:cNvCxnSpPr/>
          <p:nvPr/>
        </p:nvCxnSpPr>
        <p:spPr>
          <a:xfrm>
            <a:off x="5027630" y="5909301"/>
            <a:ext cx="0" cy="293077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29CF769D-3327-BA44-85FB-F9AB94751CFA}"/>
              </a:ext>
            </a:extLst>
          </p:cNvPr>
          <p:cNvSpPr txBox="1"/>
          <p:nvPr/>
        </p:nvSpPr>
        <p:spPr>
          <a:xfrm>
            <a:off x="4688434" y="6183296"/>
            <a:ext cx="6783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2022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C952D15-7282-4985-6BA7-729FEB8DC9DE}"/>
              </a:ext>
            </a:extLst>
          </p:cNvPr>
          <p:cNvCxnSpPr/>
          <p:nvPr/>
        </p:nvCxnSpPr>
        <p:spPr>
          <a:xfrm>
            <a:off x="6011843" y="5909301"/>
            <a:ext cx="0" cy="293077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869ED70D-45E3-D266-8918-2C65C7B36514}"/>
              </a:ext>
            </a:extLst>
          </p:cNvPr>
          <p:cNvSpPr txBox="1"/>
          <p:nvPr/>
        </p:nvSpPr>
        <p:spPr>
          <a:xfrm>
            <a:off x="5672647" y="6183296"/>
            <a:ext cx="6783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2023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71D3DAD-EA3B-BDDC-72E3-C0EE9CAC10BB}"/>
              </a:ext>
            </a:extLst>
          </p:cNvPr>
          <p:cNvCxnSpPr/>
          <p:nvPr/>
        </p:nvCxnSpPr>
        <p:spPr>
          <a:xfrm>
            <a:off x="6996055" y="5903685"/>
            <a:ext cx="0" cy="293077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147ABB12-D744-D5E6-7D50-D3FAB26D19A8}"/>
              </a:ext>
            </a:extLst>
          </p:cNvPr>
          <p:cNvSpPr txBox="1"/>
          <p:nvPr/>
        </p:nvSpPr>
        <p:spPr>
          <a:xfrm>
            <a:off x="6656859" y="6177680"/>
            <a:ext cx="6783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2024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BEA6C91B-4B16-1D76-B7A9-6112027A824E}"/>
              </a:ext>
            </a:extLst>
          </p:cNvPr>
          <p:cNvCxnSpPr/>
          <p:nvPr/>
        </p:nvCxnSpPr>
        <p:spPr>
          <a:xfrm>
            <a:off x="7980270" y="5909301"/>
            <a:ext cx="0" cy="293077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90BD6744-161B-93C2-A726-4FACE03B3667}"/>
              </a:ext>
            </a:extLst>
          </p:cNvPr>
          <p:cNvSpPr txBox="1"/>
          <p:nvPr/>
        </p:nvSpPr>
        <p:spPr>
          <a:xfrm>
            <a:off x="7641074" y="6183296"/>
            <a:ext cx="6783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2025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CB47493E-39D1-41DF-C1EF-DCB32E01F34C}"/>
              </a:ext>
            </a:extLst>
          </p:cNvPr>
          <p:cNvCxnSpPr>
            <a:cxnSpLocks/>
          </p:cNvCxnSpPr>
          <p:nvPr/>
        </p:nvCxnSpPr>
        <p:spPr>
          <a:xfrm>
            <a:off x="1838260" y="1134902"/>
            <a:ext cx="0" cy="4862569"/>
          </a:xfrm>
          <a:prstGeom prst="line">
            <a:avLst/>
          </a:prstGeom>
          <a:ln w="28575"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C8328619-BB04-27E2-F528-C900F0E5921C}"/>
              </a:ext>
            </a:extLst>
          </p:cNvPr>
          <p:cNvSpPr txBox="1"/>
          <p:nvPr/>
        </p:nvSpPr>
        <p:spPr>
          <a:xfrm>
            <a:off x="549455" y="1241933"/>
            <a:ext cx="12845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i="1" dirty="0"/>
              <a:t>Thesis </a:t>
            </a:r>
          </a:p>
          <a:p>
            <a:pPr algn="r"/>
            <a:r>
              <a:rPr lang="en-US" sz="1600" i="1" dirty="0"/>
              <a:t>publications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01D480D-0A34-18C8-D656-2528687BDA2F}"/>
              </a:ext>
            </a:extLst>
          </p:cNvPr>
          <p:cNvSpPr txBox="1"/>
          <p:nvPr/>
        </p:nvSpPr>
        <p:spPr>
          <a:xfrm>
            <a:off x="3538876" y="1276738"/>
            <a:ext cx="10007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Bera+</a:t>
            </a:r>
          </a:p>
          <a:p>
            <a:pPr algn="ctr"/>
            <a:r>
              <a:rPr lang="en-US" sz="1400" b="1" dirty="0">
                <a:solidFill>
                  <a:srgbClr val="1658FF"/>
                </a:solidFill>
              </a:rPr>
              <a:t>MICRO’21</a:t>
            </a:r>
            <a:endParaRPr lang="en-US" sz="1200" b="1" dirty="0">
              <a:solidFill>
                <a:srgbClr val="1658FF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8E91DD0-B22D-45E8-563C-1FFF9C05FA03}"/>
              </a:ext>
            </a:extLst>
          </p:cNvPr>
          <p:cNvSpPr txBox="1"/>
          <p:nvPr/>
        </p:nvSpPr>
        <p:spPr>
          <a:xfrm>
            <a:off x="4525383" y="1278169"/>
            <a:ext cx="10007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Bera+</a:t>
            </a:r>
          </a:p>
          <a:p>
            <a:pPr algn="ctr"/>
            <a:r>
              <a:rPr lang="en-US" sz="1400" b="1" dirty="0">
                <a:solidFill>
                  <a:srgbClr val="1658FF"/>
                </a:solidFill>
              </a:rPr>
              <a:t>MICRO’22</a:t>
            </a:r>
            <a:endParaRPr lang="en-US" sz="1200" b="1" dirty="0">
              <a:solidFill>
                <a:srgbClr val="1658FF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C74B6CB-9942-43C0-94C9-FE8455059D86}"/>
              </a:ext>
            </a:extLst>
          </p:cNvPr>
          <p:cNvSpPr txBox="1"/>
          <p:nvPr/>
        </p:nvSpPr>
        <p:spPr>
          <a:xfrm>
            <a:off x="6588281" y="1276738"/>
            <a:ext cx="8155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Bera+</a:t>
            </a:r>
          </a:p>
          <a:p>
            <a:pPr algn="ctr"/>
            <a:r>
              <a:rPr lang="en-US" sz="1400" b="1" dirty="0">
                <a:solidFill>
                  <a:srgbClr val="1658FF"/>
                </a:solidFill>
              </a:rPr>
              <a:t>ISCA’24</a:t>
            </a:r>
            <a:endParaRPr lang="en-US" sz="1200" b="1" dirty="0">
              <a:solidFill>
                <a:srgbClr val="1658FF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4FFA7CF-6D73-032F-F43A-0D68B687414C}"/>
              </a:ext>
            </a:extLst>
          </p:cNvPr>
          <p:cNvSpPr txBox="1"/>
          <p:nvPr/>
        </p:nvSpPr>
        <p:spPr>
          <a:xfrm>
            <a:off x="7522114" y="1276738"/>
            <a:ext cx="12345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Lang &amp; Bera+</a:t>
            </a:r>
          </a:p>
          <a:p>
            <a:pPr algn="ctr"/>
            <a:r>
              <a:rPr lang="en-US" sz="1400" b="1" dirty="0">
                <a:solidFill>
                  <a:srgbClr val="1658FF"/>
                </a:solidFill>
              </a:rPr>
              <a:t>under review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31E295B-B18E-BA6B-8FB5-E21E6ED566CE}"/>
              </a:ext>
            </a:extLst>
          </p:cNvPr>
          <p:cNvSpPr txBox="1"/>
          <p:nvPr/>
        </p:nvSpPr>
        <p:spPr>
          <a:xfrm>
            <a:off x="463086" y="2050652"/>
            <a:ext cx="13708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i="1" dirty="0"/>
              <a:t>Other major </a:t>
            </a:r>
          </a:p>
          <a:p>
            <a:pPr algn="r"/>
            <a:r>
              <a:rPr lang="en-US" sz="1600" i="1" dirty="0"/>
              <a:t>contributions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95BA32C-68F4-28C2-A48A-88C0A2C82674}"/>
              </a:ext>
            </a:extLst>
          </p:cNvPr>
          <p:cNvSpPr txBox="1"/>
          <p:nvPr/>
        </p:nvSpPr>
        <p:spPr>
          <a:xfrm>
            <a:off x="1782269" y="2100733"/>
            <a:ext cx="10007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Bera+</a:t>
            </a:r>
          </a:p>
          <a:p>
            <a:pPr algn="ctr"/>
            <a:r>
              <a:rPr lang="en-US" sz="1400" b="1" dirty="0">
                <a:solidFill>
                  <a:srgbClr val="1658FF"/>
                </a:solidFill>
              </a:rPr>
              <a:t>MICRO’19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1871BEC-1574-0DB8-8180-F4C02E5DC72E}"/>
              </a:ext>
            </a:extLst>
          </p:cNvPr>
          <p:cNvSpPr txBox="1"/>
          <p:nvPr/>
        </p:nvSpPr>
        <p:spPr>
          <a:xfrm>
            <a:off x="3635643" y="2100732"/>
            <a:ext cx="8155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Nori+</a:t>
            </a:r>
          </a:p>
          <a:p>
            <a:pPr algn="ctr"/>
            <a:r>
              <a:rPr lang="en-US" sz="1400" b="1" dirty="0">
                <a:solidFill>
                  <a:srgbClr val="1658FF"/>
                </a:solidFill>
              </a:rPr>
              <a:t>ISCA’21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C8ADA76-CB54-8E2B-8326-C3813487BDFC}"/>
              </a:ext>
            </a:extLst>
          </p:cNvPr>
          <p:cNvSpPr txBox="1"/>
          <p:nvPr/>
        </p:nvSpPr>
        <p:spPr>
          <a:xfrm>
            <a:off x="314557" y="2862982"/>
            <a:ext cx="15149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i="1" dirty="0"/>
              <a:t>ML-driven</a:t>
            </a:r>
          </a:p>
          <a:p>
            <a:pPr algn="r"/>
            <a:r>
              <a:rPr lang="en-US" sz="1600" i="1" dirty="0"/>
              <a:t>storage system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3EA5702-8339-456E-3A1C-CCCF95B7A31E}"/>
              </a:ext>
            </a:extLst>
          </p:cNvPr>
          <p:cNvSpPr txBox="1"/>
          <p:nvPr/>
        </p:nvSpPr>
        <p:spPr>
          <a:xfrm>
            <a:off x="4621873" y="2918281"/>
            <a:ext cx="8155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Singh+</a:t>
            </a:r>
          </a:p>
          <a:p>
            <a:pPr algn="ctr"/>
            <a:r>
              <a:rPr lang="en-US" sz="1400" b="1" dirty="0">
                <a:solidFill>
                  <a:srgbClr val="1658FF"/>
                </a:solidFill>
              </a:rPr>
              <a:t>ISCA’22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61AC339-87E5-B874-6449-BD6EAF6426C1}"/>
              </a:ext>
            </a:extLst>
          </p:cNvPr>
          <p:cNvSpPr txBox="1"/>
          <p:nvPr/>
        </p:nvSpPr>
        <p:spPr>
          <a:xfrm>
            <a:off x="7559895" y="2918280"/>
            <a:ext cx="8386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Nadig+</a:t>
            </a:r>
          </a:p>
          <a:p>
            <a:pPr algn="ctr"/>
            <a:r>
              <a:rPr lang="en-US" sz="1400" b="1" dirty="0">
                <a:solidFill>
                  <a:srgbClr val="1658FF"/>
                </a:solidFill>
              </a:rPr>
              <a:t>arXiv’25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1BC9C58-4287-3863-4C3E-3D499BEF7E26}"/>
              </a:ext>
            </a:extLst>
          </p:cNvPr>
          <p:cNvSpPr txBox="1"/>
          <p:nvPr/>
        </p:nvSpPr>
        <p:spPr>
          <a:xfrm>
            <a:off x="19285" y="3677443"/>
            <a:ext cx="18102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i="1" dirty="0"/>
              <a:t>Address </a:t>
            </a:r>
          </a:p>
          <a:p>
            <a:pPr algn="r"/>
            <a:r>
              <a:rPr lang="en-US" sz="1600" i="1" dirty="0"/>
              <a:t>translation system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44A80C2-A9FD-8043-CB6D-911A503B032E}"/>
              </a:ext>
            </a:extLst>
          </p:cNvPr>
          <p:cNvSpPr txBox="1"/>
          <p:nvPr/>
        </p:nvSpPr>
        <p:spPr>
          <a:xfrm>
            <a:off x="5333961" y="3526857"/>
            <a:ext cx="13987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Kanellopoulos+</a:t>
            </a:r>
          </a:p>
          <a:p>
            <a:pPr algn="ctr"/>
            <a:r>
              <a:rPr lang="en-US" sz="1400" b="1" dirty="0">
                <a:solidFill>
                  <a:srgbClr val="1658FF"/>
                </a:solidFill>
              </a:rPr>
              <a:t>MICRO’23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38A0606-1698-CBF4-8D81-2A84DCA6F9CB}"/>
              </a:ext>
            </a:extLst>
          </p:cNvPr>
          <p:cNvSpPr txBox="1"/>
          <p:nvPr/>
        </p:nvSpPr>
        <p:spPr>
          <a:xfrm>
            <a:off x="7279882" y="3518308"/>
            <a:ext cx="13987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Kanellopoulos+</a:t>
            </a:r>
          </a:p>
          <a:p>
            <a:pPr algn="ctr"/>
            <a:r>
              <a:rPr lang="en-US" sz="1400" b="1" dirty="0">
                <a:solidFill>
                  <a:srgbClr val="1658FF"/>
                </a:solidFill>
              </a:rPr>
              <a:t>ASPLOS’25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3C05F9E-F81A-C2A2-A5F2-9973CB8D032D}"/>
              </a:ext>
            </a:extLst>
          </p:cNvPr>
          <p:cNvSpPr txBox="1"/>
          <p:nvPr/>
        </p:nvSpPr>
        <p:spPr>
          <a:xfrm>
            <a:off x="671258" y="4491921"/>
            <a:ext cx="11582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i="1" dirty="0"/>
              <a:t>Near data </a:t>
            </a:r>
          </a:p>
          <a:p>
            <a:pPr algn="r"/>
            <a:r>
              <a:rPr lang="en-US" sz="1600" i="1" dirty="0"/>
              <a:t>processing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2CDBF75C-275E-4B4C-FBBC-10C54B3D1386}"/>
              </a:ext>
            </a:extLst>
          </p:cNvPr>
          <p:cNvSpPr txBox="1"/>
          <p:nvPr/>
        </p:nvSpPr>
        <p:spPr>
          <a:xfrm>
            <a:off x="5304657" y="4539505"/>
            <a:ext cx="14162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Denzler+</a:t>
            </a:r>
          </a:p>
          <a:p>
            <a:pPr algn="ctr"/>
            <a:r>
              <a:rPr lang="en-US" sz="1400" b="1" dirty="0">
                <a:solidFill>
                  <a:srgbClr val="1658FF"/>
                </a:solidFill>
              </a:rPr>
              <a:t>IEEE Access’23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1C74EAEF-8787-948A-F616-E36ED64CD153}"/>
              </a:ext>
            </a:extLst>
          </p:cNvPr>
          <p:cNvSpPr txBox="1"/>
          <p:nvPr/>
        </p:nvSpPr>
        <p:spPr>
          <a:xfrm>
            <a:off x="7441602" y="4539504"/>
            <a:ext cx="10840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Kabra+</a:t>
            </a:r>
          </a:p>
          <a:p>
            <a:pPr algn="ctr"/>
            <a:r>
              <a:rPr lang="en-US" sz="1400" b="1" dirty="0">
                <a:solidFill>
                  <a:srgbClr val="1658FF"/>
                </a:solidFill>
              </a:rPr>
              <a:t>ASPLOS’25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8D64ADEA-2CA1-0DDC-8722-6B233422595B}"/>
              </a:ext>
            </a:extLst>
          </p:cNvPr>
          <p:cNvSpPr txBox="1"/>
          <p:nvPr/>
        </p:nvSpPr>
        <p:spPr>
          <a:xfrm>
            <a:off x="200831" y="5310709"/>
            <a:ext cx="16129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i="1" dirty="0"/>
              <a:t>Energy-efficient </a:t>
            </a:r>
          </a:p>
          <a:p>
            <a:pPr algn="r"/>
            <a:r>
              <a:rPr lang="en-US" sz="1600" i="1" dirty="0"/>
              <a:t>architecture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0CDB3F1-34A9-ECD5-38A4-CE6BE066E12C}"/>
              </a:ext>
            </a:extLst>
          </p:cNvPr>
          <p:cNvSpPr txBox="1"/>
          <p:nvPr/>
        </p:nvSpPr>
        <p:spPr>
          <a:xfrm>
            <a:off x="6556831" y="5347967"/>
            <a:ext cx="8784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Olgun+</a:t>
            </a:r>
          </a:p>
          <a:p>
            <a:pPr algn="ctr"/>
            <a:r>
              <a:rPr lang="en-US" sz="1400" b="1" dirty="0">
                <a:solidFill>
                  <a:srgbClr val="1658FF"/>
                </a:solidFill>
              </a:rPr>
              <a:t>TACO’24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AA886EF2-E23B-1665-30E0-56E94DDF2F06}"/>
              </a:ext>
            </a:extLst>
          </p:cNvPr>
          <p:cNvSpPr txBox="1"/>
          <p:nvPr/>
        </p:nvSpPr>
        <p:spPr>
          <a:xfrm>
            <a:off x="3500177" y="5347967"/>
            <a:ext cx="10550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Haj-Yahya+</a:t>
            </a:r>
          </a:p>
          <a:p>
            <a:pPr algn="ctr"/>
            <a:r>
              <a:rPr lang="en-US" sz="1400" b="1" dirty="0">
                <a:solidFill>
                  <a:srgbClr val="1658FF"/>
                </a:solidFill>
              </a:rPr>
              <a:t>MICRO’21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F9ADA11-1BBE-F922-9E14-C8DF553BCDFB}"/>
              </a:ext>
            </a:extLst>
          </p:cNvPr>
          <p:cNvSpPr txBox="1"/>
          <p:nvPr/>
        </p:nvSpPr>
        <p:spPr>
          <a:xfrm>
            <a:off x="5333961" y="3921446"/>
            <a:ext cx="13987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Kanellopoulos+</a:t>
            </a:r>
          </a:p>
          <a:p>
            <a:pPr algn="ctr"/>
            <a:r>
              <a:rPr lang="en-US" sz="1400" b="1" dirty="0">
                <a:solidFill>
                  <a:srgbClr val="1658FF"/>
                </a:solidFill>
              </a:rPr>
              <a:t>MICRO’23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34A126-7172-4BC3-07E4-214651BEE71A}"/>
              </a:ext>
            </a:extLst>
          </p:cNvPr>
          <p:cNvSpPr txBox="1"/>
          <p:nvPr/>
        </p:nvSpPr>
        <p:spPr>
          <a:xfrm>
            <a:off x="7279882" y="3916456"/>
            <a:ext cx="13987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Kanellopoulos+</a:t>
            </a:r>
          </a:p>
          <a:p>
            <a:pPr algn="ctr"/>
            <a:r>
              <a:rPr lang="en-US" sz="1400" b="1" dirty="0">
                <a:solidFill>
                  <a:srgbClr val="1658FF"/>
                </a:solidFill>
              </a:rPr>
              <a:t>arXiv’25</a:t>
            </a:r>
          </a:p>
        </p:txBody>
      </p:sp>
    </p:spTree>
    <p:extLst>
      <p:ext uri="{BB962C8B-B14F-4D97-AF65-F5344CB8AC3E}">
        <p14:creationId xmlns:p14="http://schemas.microsoft.com/office/powerpoint/2010/main" val="322274610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A03941C-6E29-0135-EB64-D57B2AE97A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Aft>
                <a:spcPts val="1000"/>
              </a:spcAft>
            </a:pPr>
            <a:r>
              <a:rPr lang="en-US" sz="2000" dirty="0"/>
              <a:t>Onur Mutlu</a:t>
            </a:r>
          </a:p>
          <a:p>
            <a:pPr>
              <a:lnSpc>
                <a:spcPct val="100000"/>
              </a:lnSpc>
              <a:spcAft>
                <a:spcPts val="1000"/>
              </a:spcAft>
            </a:pPr>
            <a:r>
              <a:rPr lang="en-US" sz="2000" dirty="0"/>
              <a:t>Anant V. Nori, Sree </a:t>
            </a:r>
            <a:r>
              <a:rPr lang="en-US" sz="2000" dirty="0" err="1"/>
              <a:t>Subramoney</a:t>
            </a:r>
            <a:endParaRPr lang="en-US" sz="2000" dirty="0"/>
          </a:p>
          <a:p>
            <a:pPr>
              <a:lnSpc>
                <a:spcPct val="100000"/>
              </a:lnSpc>
              <a:spcAft>
                <a:spcPts val="1000"/>
              </a:spcAft>
            </a:pPr>
            <a:r>
              <a:rPr lang="en-US" sz="2000" dirty="0"/>
              <a:t>Aamer Jaleel, Boris Grot, Chris Wilkerson, Daniel Jiménez, Pradip Bose</a:t>
            </a:r>
          </a:p>
          <a:p>
            <a:pPr>
              <a:lnSpc>
                <a:spcPct val="100000"/>
              </a:lnSpc>
              <a:spcAft>
                <a:spcPts val="1000"/>
              </a:spcAft>
            </a:pPr>
            <a:r>
              <a:rPr lang="en-US" sz="2000" dirty="0"/>
              <a:t>Kaveh Razavi</a:t>
            </a:r>
          </a:p>
          <a:p>
            <a:pPr>
              <a:lnSpc>
                <a:spcPct val="100000"/>
              </a:lnSpc>
              <a:spcAft>
                <a:spcPts val="1000"/>
              </a:spcAft>
            </a:pPr>
            <a:r>
              <a:rPr lang="en-US" sz="2000" dirty="0"/>
              <a:t>Amazingly-talented mentees: </a:t>
            </a:r>
            <a:r>
              <a:rPr lang="en-US" sz="2000" dirty="0" err="1"/>
              <a:t>Zhenrong</a:t>
            </a:r>
            <a:r>
              <a:rPr lang="en-US" sz="2000" dirty="0"/>
              <a:t>, </a:t>
            </a:r>
            <a:r>
              <a:rPr lang="en-US" sz="2000" dirty="0" err="1"/>
              <a:t>Sgouras</a:t>
            </a:r>
            <a:r>
              <a:rPr lang="en-US" sz="2000" dirty="0"/>
              <a:t>, Clément, and Liana</a:t>
            </a:r>
          </a:p>
          <a:p>
            <a:pPr>
              <a:lnSpc>
                <a:spcPct val="100000"/>
              </a:lnSpc>
              <a:spcAft>
                <a:spcPts val="1000"/>
              </a:spcAft>
            </a:pPr>
            <a:r>
              <a:rPr lang="en-US" sz="2000" dirty="0"/>
              <a:t>All SAFARI group members (especially Big K., Nika, Rakesh, and Mohammad)</a:t>
            </a:r>
          </a:p>
          <a:p>
            <a:pPr>
              <a:lnSpc>
                <a:spcPct val="100000"/>
              </a:lnSpc>
              <a:spcAft>
                <a:spcPts val="1000"/>
              </a:spcAft>
            </a:pPr>
            <a:r>
              <a:rPr lang="en-US" sz="2000" dirty="0"/>
              <a:t>Industrial partners &amp; sponsors</a:t>
            </a:r>
          </a:p>
          <a:p>
            <a:pPr>
              <a:lnSpc>
                <a:spcPct val="100000"/>
              </a:lnSpc>
              <a:spcAft>
                <a:spcPts val="1000"/>
              </a:spcAft>
            </a:pPr>
            <a:r>
              <a:rPr lang="en-US" sz="2000" dirty="0"/>
              <a:t>Friends and colleagues all over the world</a:t>
            </a:r>
          </a:p>
          <a:p>
            <a:pPr>
              <a:lnSpc>
                <a:spcPct val="100000"/>
              </a:lnSpc>
              <a:spcAft>
                <a:spcPts val="1000"/>
              </a:spcAft>
            </a:pPr>
            <a:r>
              <a:rPr lang="en-US" sz="2000" dirty="0"/>
              <a:t>My mother, my wife, and my aunt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B9DB415-23EE-05D2-AEDF-0D38E342F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62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875A419-5902-8FD9-83E4-AF50E5D2BC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Acknowledgements</a:t>
            </a:r>
          </a:p>
        </p:txBody>
      </p:sp>
    </p:spTree>
    <p:extLst>
      <p:ext uri="{BB962C8B-B14F-4D97-AF65-F5344CB8AC3E}">
        <p14:creationId xmlns:p14="http://schemas.microsoft.com/office/powerpoint/2010/main" val="47599352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7FBB23-AFDB-05D1-46F1-0FE0B49FAA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44A482D-1C0D-0E92-BD16-49A9135C1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63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677E295-553D-B9B1-C556-862306C0E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Acknowledgements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3B0C19CC-D83A-34D3-FED4-C07363B700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87" t="19835" r="11001" b="27747"/>
          <a:stretch>
            <a:fillRect/>
          </a:stretch>
        </p:blipFill>
        <p:spPr>
          <a:xfrm>
            <a:off x="4829174" y="2179529"/>
            <a:ext cx="2416744" cy="2498942"/>
          </a:xfrm>
          <a:ln w="19050">
            <a:solidFill>
              <a:schemeClr val="tx1"/>
            </a:solidFill>
          </a:ln>
          <a:effectLst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CE676B4-87B1-5BF0-00D2-911AEBB75318}"/>
              </a:ext>
            </a:extLst>
          </p:cNvPr>
          <p:cNvSpPr txBox="1"/>
          <p:nvPr/>
        </p:nvSpPr>
        <p:spPr>
          <a:xfrm>
            <a:off x="1497676" y="2551837"/>
            <a:ext cx="309091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3200" i="1" dirty="0">
                <a:latin typeface="Alegreya Sans" pitchFamily="2" charset="0"/>
              </a:rPr>
              <a:t>My beloved baba,</a:t>
            </a:r>
          </a:p>
          <a:p>
            <a:pPr algn="r"/>
            <a:r>
              <a:rPr lang="en-US" sz="4400" b="1" i="1" dirty="0">
                <a:latin typeface="Alegreya Sans" pitchFamily="2" charset="0"/>
              </a:rPr>
              <a:t>Mr. R. R. Bera</a:t>
            </a:r>
          </a:p>
          <a:p>
            <a:pPr algn="r"/>
            <a:r>
              <a:rPr lang="en-US" sz="3200" i="1" dirty="0">
                <a:latin typeface="Alegreya Sans" pitchFamily="2" charset="0"/>
              </a:rPr>
              <a:t>(1960 - 2020)</a:t>
            </a:r>
          </a:p>
        </p:txBody>
      </p:sp>
    </p:spTree>
    <p:extLst>
      <p:ext uri="{BB962C8B-B14F-4D97-AF65-F5344CB8AC3E}">
        <p14:creationId xmlns:p14="http://schemas.microsoft.com/office/powerpoint/2010/main" val="334918889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188165-3775-55BC-23C0-CECEFE8F9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0D60B-C913-DEDD-1816-F4675F8B77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6309" y="260767"/>
            <a:ext cx="8527691" cy="1554909"/>
          </a:xfrm>
        </p:spPr>
        <p:txBody>
          <a:bodyPr anchor="t">
            <a:noAutofit/>
          </a:bodyPr>
          <a:lstStyle/>
          <a:p>
            <a:pPr algn="l">
              <a:spcBef>
                <a:spcPts val="1200"/>
              </a:spcBef>
            </a:pPr>
            <a:r>
              <a:rPr lang="en-US" sz="3600" b="1" dirty="0">
                <a:solidFill>
                  <a:schemeClr val="accent1"/>
                </a:solidFill>
                <a:ea typeface="Cambria" panose="02040503050406030204" pitchFamily="18" charset="0"/>
              </a:rPr>
              <a:t>Mitigating the Memory Bottleneck with</a:t>
            </a:r>
            <a:br>
              <a:rPr lang="en-US" sz="3600" b="1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en-US" sz="3600" b="1" dirty="0">
                <a:solidFill>
                  <a:schemeClr val="accent1"/>
                </a:solidFill>
                <a:ea typeface="Cambria" panose="02040503050406030204" pitchFamily="18" charset="0"/>
              </a:rPr>
              <a:t>Machine Learning-Driven and Data-Aware</a:t>
            </a:r>
            <a:br>
              <a:rPr lang="en-US" sz="3600" b="1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en-US" sz="3600" b="1" dirty="0">
                <a:solidFill>
                  <a:schemeClr val="accent1"/>
                </a:solidFill>
                <a:ea typeface="Cambria" panose="02040503050406030204" pitchFamily="18" charset="0"/>
              </a:rPr>
              <a:t>Microarchitectural Techniques</a:t>
            </a:r>
            <a:endParaRPr lang="en-US" sz="2400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B3EFBC-5067-D13E-A266-ABBC9294F6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6309" y="1951211"/>
            <a:ext cx="4783410" cy="1199437"/>
          </a:xfrm>
        </p:spPr>
        <p:txBody>
          <a:bodyPr>
            <a:normAutofit/>
          </a:bodyPr>
          <a:lstStyle/>
          <a:p>
            <a:pPr lvl="0" algn="l">
              <a:lnSpc>
                <a:spcPct val="100000"/>
              </a:lnSpc>
              <a:spcBef>
                <a:spcPts val="0"/>
              </a:spcBef>
            </a:pPr>
            <a:r>
              <a:rPr lang="en-US" sz="2800" b="1" dirty="0">
                <a:solidFill>
                  <a:prstClr val="black"/>
                </a:solidFill>
                <a:latin typeface="+mn-lt"/>
              </a:rPr>
              <a:t>Rahul Bera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solidFill>
                  <a:prstClr val="black">
                    <a:lumMod val="50000"/>
                    <a:lumOff val="50000"/>
                  </a:prstClr>
                </a:solidFill>
                <a:latin typeface="+mn-lt"/>
              </a:rPr>
              <a:t>Doctoral Examination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solidFill>
                  <a:prstClr val="black">
                    <a:lumMod val="50000"/>
                    <a:lumOff val="50000"/>
                  </a:prstClr>
                </a:solidFill>
                <a:latin typeface="+mn-lt"/>
              </a:rPr>
              <a:t>01.10.2025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31A37AAF-CAF0-3D9B-5374-BC2BF0AFF9F5}"/>
              </a:ext>
            </a:extLst>
          </p:cNvPr>
          <p:cNvSpPr txBox="1">
            <a:spLocks/>
          </p:cNvSpPr>
          <p:nvPr/>
        </p:nvSpPr>
        <p:spPr>
          <a:xfrm>
            <a:off x="616309" y="3286183"/>
            <a:ext cx="5569990" cy="29410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685766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Trebuchet MS" panose="020B0603020202020204" pitchFamily="34" charset="0"/>
                <a:ea typeface="Verdana" panose="020B0604030504040204" pitchFamily="34" charset="0"/>
                <a:cs typeface="Segoe UI" panose="020B0502040204020203" pitchFamily="34" charset="0"/>
              </a:defRPr>
            </a:lvl1pPr>
            <a:lvl2pPr marL="342884" indent="0" algn="ctr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Trebuchet MS" panose="020B0603020202020204" pitchFamily="34" charset="0"/>
                <a:ea typeface="Verdana" panose="020B0604030504040204" pitchFamily="34" charset="0"/>
                <a:cs typeface="Segoe UI" panose="020B0502040204020203" pitchFamily="34" charset="0"/>
              </a:defRPr>
            </a:lvl2pPr>
            <a:lvl3pPr marL="685766" indent="0" algn="ctr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Trebuchet MS" panose="020B0603020202020204" pitchFamily="34" charset="0"/>
                <a:ea typeface="Verdana" panose="020B0604030504040204" pitchFamily="34" charset="0"/>
                <a:cs typeface="Segoe UI" panose="020B0502040204020203" pitchFamily="34" charset="0"/>
              </a:defRPr>
            </a:lvl3pPr>
            <a:lvl4pPr marL="1028649" indent="0" algn="ctr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Trebuchet MS" panose="020B0603020202020204" pitchFamily="34" charset="0"/>
                <a:ea typeface="Verdana" panose="020B0604030504040204" pitchFamily="34" charset="0"/>
                <a:cs typeface="Segoe UI" panose="020B0502040204020203" pitchFamily="34" charset="0"/>
              </a:defRPr>
            </a:lvl4pPr>
            <a:lvl5pPr marL="1371532" indent="0" algn="ctr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Trebuchet MS" panose="020B0603020202020204" pitchFamily="34" charset="0"/>
                <a:ea typeface="Verdana" panose="020B0604030504040204" pitchFamily="34" charset="0"/>
                <a:cs typeface="Segoe UI" panose="020B0502040204020203" pitchFamily="34" charset="0"/>
              </a:defRPr>
            </a:lvl5pPr>
            <a:lvl6pPr marL="1714415" indent="0" algn="ctr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297" indent="0" algn="ctr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180" indent="0" algn="ctr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064" indent="0" algn="ctr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Quire Sans" panose="020B0502040400020003" pitchFamily="34" charset="0"/>
              </a:rPr>
              <a:t>Advisor: </a:t>
            </a:r>
          </a:p>
          <a:p>
            <a:pPr algn="l">
              <a:spcBef>
                <a:spcPts val="0"/>
              </a:spcBef>
            </a:pPr>
            <a:r>
              <a:rPr lang="en-US" dirty="0">
                <a:latin typeface="+mn-lt"/>
                <a:cs typeface="Quire Sans" panose="020B0502040400020003" pitchFamily="34" charset="0"/>
              </a:rPr>
              <a:t>Onur Mutlu (ETH Zurich)</a:t>
            </a:r>
            <a:br>
              <a:rPr lang="en-US" dirty="0">
                <a:latin typeface="+mn-lt"/>
                <a:cs typeface="Quire Sans" panose="020B0502040400020003" pitchFamily="34" charset="0"/>
              </a:rPr>
            </a:br>
            <a:endParaRPr lang="en-US" dirty="0">
              <a:latin typeface="+mn-lt"/>
              <a:cs typeface="Quire Sans" panose="020B0502040400020003" pitchFamily="34" charset="0"/>
            </a:endParaRP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Quire Sans" panose="020B0502040400020003" pitchFamily="34" charset="0"/>
              </a:rPr>
              <a:t>Co-Examiners: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dirty="0">
                <a:latin typeface="+mn-lt"/>
                <a:cs typeface="Quire Sans" panose="020B0502040400020003" pitchFamily="34" charset="0"/>
              </a:rPr>
              <a:t>Aamer Jaleel (Nvidia Research)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dirty="0">
                <a:latin typeface="+mn-lt"/>
                <a:cs typeface="Quire Sans" panose="020B0502040400020003" pitchFamily="34" charset="0"/>
              </a:rPr>
              <a:t>Boris Grot (University of Edinburgh)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dirty="0">
                <a:latin typeface="+mn-lt"/>
                <a:cs typeface="Quire Sans" panose="020B0502040400020003" pitchFamily="34" charset="0"/>
              </a:rPr>
              <a:t>Chris Wilkerson (Intel)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dirty="0">
                <a:latin typeface="+mn-lt"/>
                <a:cs typeface="Quire Sans" panose="020B0502040400020003" pitchFamily="34" charset="0"/>
              </a:rPr>
              <a:t>Daniel Jiménez (Texas A&amp;M University)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dirty="0">
                <a:latin typeface="+mn-lt"/>
                <a:cs typeface="Quire Sans" panose="020B0502040400020003" pitchFamily="34" charset="0"/>
              </a:rPr>
              <a:t>Pradip Bose (IBM T. J. Watson Research Center)</a:t>
            </a: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0B20BAF0-BD59-1498-08B3-7BE81B5B57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39591" y="6212649"/>
            <a:ext cx="2309902" cy="384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C1AAFE3B-02F6-2B58-45F7-196A8DF9C2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6310" y="6212649"/>
            <a:ext cx="1999072" cy="38458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8976A7B-826A-7497-00F4-54BBA99980EC}"/>
              </a:ext>
            </a:extLst>
          </p:cNvPr>
          <p:cNvSpPr/>
          <p:nvPr/>
        </p:nvSpPr>
        <p:spPr>
          <a:xfrm>
            <a:off x="146050" y="6607243"/>
            <a:ext cx="923067" cy="2123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C48A20E-5BBA-3A74-99AB-FDDF067FB7C6}"/>
              </a:ext>
            </a:extLst>
          </p:cNvPr>
          <p:cNvSpPr/>
          <p:nvPr/>
        </p:nvSpPr>
        <p:spPr>
          <a:xfrm>
            <a:off x="0" y="0"/>
            <a:ext cx="2921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0269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E8AD284-CE89-ED5B-F15D-415D90B95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Influence on the Community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1965517-4D15-6F91-CFE2-F0D91FFC05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DBF8476-D2B8-E7BE-D8F8-EF663A07A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65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781811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CE12F7-88D1-308E-554C-6A780DE34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66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9DDA682-6642-1178-AA0B-832B648FB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Open-Sourced Artifacts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2914457-8C42-293E-0A76-995389CB08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15" y="1101373"/>
            <a:ext cx="6311245" cy="260189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65E4C6D-DF42-ABDA-F62E-DC26539519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4518" y="2703447"/>
            <a:ext cx="5623100" cy="22599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3D80EAA-2AAE-070F-F80F-7B7C310E11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456" y="4386389"/>
            <a:ext cx="5498123" cy="1837914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7402546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864135-F19E-A539-DBF0-043ECE5A2F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275EEE2-2BCA-CD46-87A9-989268B50D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Pythia, Hermes, and Constable – all have served as the state-of-the-art in many subsequent works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07FB777-F688-527E-E790-A3EF71405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67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B50219C-C0C6-7C97-42C2-A88C99E5A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Impact on the Community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2DBC2A6-1CAD-423B-1AFD-B0EC4E198F23}"/>
              </a:ext>
            </a:extLst>
          </p:cNvPr>
          <p:cNvSpPr txBox="1"/>
          <p:nvPr/>
        </p:nvSpPr>
        <p:spPr>
          <a:xfrm>
            <a:off x="0" y="4594528"/>
            <a:ext cx="11140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bg1">
                    <a:lumMod val="65000"/>
                  </a:schemeClr>
                </a:solidFill>
              </a:rPr>
              <a:t>MICRO’23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7A13C07-286A-58DA-29EF-CF37F90EF7E8}"/>
              </a:ext>
            </a:extLst>
          </p:cNvPr>
          <p:cNvSpPr txBox="1"/>
          <p:nvPr/>
        </p:nvSpPr>
        <p:spPr>
          <a:xfrm>
            <a:off x="8029912" y="4964416"/>
            <a:ext cx="11140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bg1">
                    <a:lumMod val="65000"/>
                  </a:schemeClr>
                </a:solidFill>
              </a:rPr>
              <a:t>MICRO’23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524D398-0B10-6B71-DFE0-EEFBBDDA9792}"/>
              </a:ext>
            </a:extLst>
          </p:cNvPr>
          <p:cNvSpPr txBox="1"/>
          <p:nvPr/>
        </p:nvSpPr>
        <p:spPr>
          <a:xfrm>
            <a:off x="3501932" y="6537297"/>
            <a:ext cx="11140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bg1">
                    <a:lumMod val="65000"/>
                  </a:schemeClr>
                </a:solidFill>
              </a:rPr>
              <a:t>MICRO’22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A7BDDCD-9A83-8926-3A5E-25D1D97C9B5B}"/>
              </a:ext>
            </a:extLst>
          </p:cNvPr>
          <p:cNvSpPr txBox="1"/>
          <p:nvPr/>
        </p:nvSpPr>
        <p:spPr>
          <a:xfrm>
            <a:off x="44205" y="3017907"/>
            <a:ext cx="11140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bg1">
                    <a:lumMod val="65000"/>
                  </a:schemeClr>
                </a:solidFill>
              </a:rPr>
              <a:t>MICRO’25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03E2293-08CA-DE72-16C1-113738926EED}"/>
              </a:ext>
            </a:extLst>
          </p:cNvPr>
          <p:cNvSpPr txBox="1"/>
          <p:nvPr/>
        </p:nvSpPr>
        <p:spPr>
          <a:xfrm>
            <a:off x="8138018" y="3292491"/>
            <a:ext cx="9949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bg1">
                    <a:lumMod val="65000"/>
                  </a:schemeClr>
                </a:solidFill>
              </a:rPr>
              <a:t>HPCA’24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D8EA7BA-3B23-7248-6BBD-665508F735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007" y="1668263"/>
            <a:ext cx="4391288" cy="1625033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6F47A63-FCB7-18DF-50CA-800C3A4FF9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81" y="1813438"/>
            <a:ext cx="4613148" cy="1217441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70166FD-1FB6-57B5-DC12-B23B101FA7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62" y="3448261"/>
            <a:ext cx="4968597" cy="1157476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0B3B8B7-7F0D-F345-1894-CE4B9CB0E8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006" y="3783214"/>
            <a:ext cx="4391288" cy="1157477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91D91DC-4010-CC73-8CB2-9366925910E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800" y="5011105"/>
            <a:ext cx="4250183" cy="1545521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6E88023-AEFB-67E3-8B23-D206FFAC274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9194" y="5337093"/>
            <a:ext cx="4548424" cy="108535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21F8AD89-E636-EDBE-685B-0698DB815334}"/>
              </a:ext>
            </a:extLst>
          </p:cNvPr>
          <p:cNvSpPr txBox="1"/>
          <p:nvPr/>
        </p:nvSpPr>
        <p:spPr>
          <a:xfrm>
            <a:off x="7081629" y="6409882"/>
            <a:ext cx="10418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bg1">
                    <a:lumMod val="65000"/>
                  </a:schemeClr>
                </a:solidFill>
              </a:rPr>
              <a:t>IISWC’25</a:t>
            </a:r>
          </a:p>
        </p:txBody>
      </p:sp>
    </p:spTree>
    <p:extLst>
      <p:ext uri="{BB962C8B-B14F-4D97-AF65-F5344CB8AC3E}">
        <p14:creationId xmlns:p14="http://schemas.microsoft.com/office/powerpoint/2010/main" val="362581184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5E9AF6E-D278-0E77-3149-40BF50717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Backup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FC0CDE2-9EEB-3C2C-C94D-F448808C1B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D3B10EA-7F97-DA8C-C7CC-EB1FAAC72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68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023099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DCD8E6-0B66-A0C4-D1A3-2084983B1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69</a:t>
            </a:fld>
            <a:endParaRPr lang="en-US"/>
          </a:p>
        </p:txBody>
      </p:sp>
      <p:sp>
        <p:nvSpPr>
          <p:cNvPr id="13" name="TextBox 12">
            <a:hlinkClick r:id="rId2" action="ppaction://hlinksldjump"/>
            <a:extLst>
              <a:ext uri="{FF2B5EF4-FFF2-40B4-BE49-F238E27FC236}">
                <a16:creationId xmlns:a16="http://schemas.microsoft.com/office/drawing/2014/main" id="{A8A59441-E751-6D95-7F82-F0852C89A9C4}"/>
              </a:ext>
            </a:extLst>
          </p:cNvPr>
          <p:cNvSpPr txBox="1"/>
          <p:nvPr/>
        </p:nvSpPr>
        <p:spPr>
          <a:xfrm>
            <a:off x="4864475" y="1644216"/>
            <a:ext cx="3908036" cy="1021556"/>
          </a:xfrm>
          <a:prstGeom prst="roundRect">
            <a:avLst/>
          </a:prstGeom>
          <a:solidFill>
            <a:srgbClr val="F8F5E4"/>
          </a:solidFill>
          <a:ln w="19050">
            <a:solidFill>
              <a:srgbClr val="C04F14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F98609"/>
                </a:solidFill>
              </a:rPr>
              <a:t>Hermes</a:t>
            </a:r>
            <a:endParaRPr lang="en-US" sz="3600" dirty="0">
              <a:solidFill>
                <a:srgbClr val="F98609"/>
              </a:solidFill>
            </a:endParaRPr>
          </a:p>
        </p:txBody>
      </p:sp>
      <p:sp>
        <p:nvSpPr>
          <p:cNvPr id="14" name="TextBox 13">
            <a:hlinkClick r:id="rId3" action="ppaction://hlinksldjump"/>
            <a:extLst>
              <a:ext uri="{FF2B5EF4-FFF2-40B4-BE49-F238E27FC236}">
                <a16:creationId xmlns:a16="http://schemas.microsoft.com/office/drawing/2014/main" id="{DB8E5F77-7AFE-826D-ADCC-0262D5861C7B}"/>
              </a:ext>
            </a:extLst>
          </p:cNvPr>
          <p:cNvSpPr txBox="1"/>
          <p:nvPr/>
        </p:nvSpPr>
        <p:spPr>
          <a:xfrm>
            <a:off x="371489" y="3981180"/>
            <a:ext cx="3869058" cy="1021556"/>
          </a:xfrm>
          <a:prstGeom prst="roundRect">
            <a:avLst/>
          </a:prstGeom>
          <a:solidFill>
            <a:srgbClr val="F8F5E4"/>
          </a:solidFill>
          <a:ln w="19050">
            <a:solidFill>
              <a:srgbClr val="C04F14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E2247C"/>
                </a:solidFill>
              </a:rPr>
              <a:t>Athena</a:t>
            </a:r>
            <a:endParaRPr lang="en-US" sz="3600" dirty="0">
              <a:solidFill>
                <a:srgbClr val="E2247C"/>
              </a:solidFill>
            </a:endParaRPr>
          </a:p>
        </p:txBody>
      </p:sp>
      <p:sp>
        <p:nvSpPr>
          <p:cNvPr id="15" name="TextBox 14">
            <a:hlinkClick r:id="rId4" action="ppaction://hlinksldjump"/>
            <a:extLst>
              <a:ext uri="{FF2B5EF4-FFF2-40B4-BE49-F238E27FC236}">
                <a16:creationId xmlns:a16="http://schemas.microsoft.com/office/drawing/2014/main" id="{F262CB57-92AD-E81C-DA58-026822AC83AA}"/>
              </a:ext>
            </a:extLst>
          </p:cNvPr>
          <p:cNvSpPr txBox="1"/>
          <p:nvPr/>
        </p:nvSpPr>
        <p:spPr>
          <a:xfrm>
            <a:off x="4903454" y="3981180"/>
            <a:ext cx="3908037" cy="1021556"/>
          </a:xfrm>
          <a:prstGeom prst="roundRect">
            <a:avLst/>
          </a:prstGeom>
          <a:solidFill>
            <a:srgbClr val="F8F5E4"/>
          </a:solidFill>
          <a:ln w="19050">
            <a:solidFill>
              <a:srgbClr val="C04F14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11813C"/>
                </a:solidFill>
              </a:rPr>
              <a:t>Constable</a:t>
            </a:r>
            <a:endParaRPr lang="en-US" sz="3600" dirty="0">
              <a:solidFill>
                <a:srgbClr val="11813C"/>
              </a:solidFill>
            </a:endParaRPr>
          </a:p>
        </p:txBody>
      </p:sp>
      <p:sp>
        <p:nvSpPr>
          <p:cNvPr id="16" name="TextBox 15">
            <a:hlinkClick r:id="rId5" action="ppaction://hlinksldjump"/>
            <a:extLst>
              <a:ext uri="{FF2B5EF4-FFF2-40B4-BE49-F238E27FC236}">
                <a16:creationId xmlns:a16="http://schemas.microsoft.com/office/drawing/2014/main" id="{2EF3632B-0F28-D096-2A08-234D8505A8D2}"/>
              </a:ext>
            </a:extLst>
          </p:cNvPr>
          <p:cNvSpPr txBox="1"/>
          <p:nvPr/>
        </p:nvSpPr>
        <p:spPr>
          <a:xfrm>
            <a:off x="371490" y="1644216"/>
            <a:ext cx="3869058" cy="1021556"/>
          </a:xfrm>
          <a:prstGeom prst="roundRect">
            <a:avLst/>
          </a:prstGeom>
          <a:solidFill>
            <a:srgbClr val="F8F5E4"/>
          </a:solidFill>
          <a:ln w="19050">
            <a:solidFill>
              <a:srgbClr val="C04F14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7A62E7"/>
                </a:solidFill>
              </a:rPr>
              <a:t>Pythia</a:t>
            </a:r>
            <a:endParaRPr lang="en-US" sz="4400" b="1" baseline="30000" dirty="0"/>
          </a:p>
        </p:txBody>
      </p:sp>
    </p:spTree>
    <p:extLst>
      <p:ext uri="{BB962C8B-B14F-4D97-AF65-F5344CB8AC3E}">
        <p14:creationId xmlns:p14="http://schemas.microsoft.com/office/powerpoint/2010/main" val="41624822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0B9AA2-1401-7405-402F-220FFF949A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F845F48-33AB-1005-2BFD-0598EADAF6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7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9694F3D-7CB1-907E-9044-6B98C03EE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Thesis Statement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E52A512C-FEEB-5533-D8C9-88F43E5788DF}"/>
              </a:ext>
            </a:extLst>
          </p:cNvPr>
          <p:cNvSpPr/>
          <p:nvPr/>
        </p:nvSpPr>
        <p:spPr>
          <a:xfrm>
            <a:off x="1760151" y="2371666"/>
            <a:ext cx="6766331" cy="990544"/>
          </a:xfrm>
          <a:prstGeom prst="roundRect">
            <a:avLst>
              <a:gd name="adj" fmla="val 9474"/>
            </a:avLst>
          </a:prstGeom>
          <a:solidFill>
            <a:srgbClr val="FFF3CE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</a:rPr>
              <a:t>Adapt its policies by </a:t>
            </a:r>
            <a:r>
              <a:rPr lang="en-US" sz="2400" b="1" dirty="0">
                <a:solidFill>
                  <a:srgbClr val="C00000"/>
                </a:solidFill>
              </a:rPr>
              <a:t>continuously learning </a:t>
            </a:r>
          </a:p>
          <a:p>
            <a:r>
              <a:rPr lang="en-US" sz="2400" dirty="0">
                <a:solidFill>
                  <a:schemeClr val="tx1"/>
                </a:solidFill>
              </a:rPr>
              <a:t>from application data and system-generated data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AA516B1D-8C8A-4AD7-F14F-E612C19F96B9}"/>
              </a:ext>
            </a:extLst>
          </p:cNvPr>
          <p:cNvSpPr/>
          <p:nvPr/>
        </p:nvSpPr>
        <p:spPr>
          <a:xfrm>
            <a:off x="1760152" y="3748901"/>
            <a:ext cx="6766330" cy="993814"/>
          </a:xfrm>
          <a:prstGeom prst="roundRect">
            <a:avLst>
              <a:gd name="adj" fmla="val 10692"/>
            </a:avLst>
          </a:prstGeom>
          <a:solidFill>
            <a:srgbClr val="F1EEFD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</a:rPr>
              <a:t>Tailor its decisions </a:t>
            </a:r>
            <a:r>
              <a:rPr lang="en-US" sz="2400" b="1" dirty="0">
                <a:solidFill>
                  <a:srgbClr val="7030A0"/>
                </a:solidFill>
              </a:rPr>
              <a:t>by exploiting characteristics </a:t>
            </a:r>
          </a:p>
          <a:p>
            <a:r>
              <a:rPr lang="en-US" sz="2400" dirty="0">
                <a:solidFill>
                  <a:schemeClr val="tx1"/>
                </a:solidFill>
              </a:rPr>
              <a:t>of application data</a:t>
            </a:r>
          </a:p>
        </p:txBody>
      </p:sp>
      <p:pic>
        <p:nvPicPr>
          <p:cNvPr id="8" name="Graphic 7" descr="Badge with solid fill">
            <a:extLst>
              <a:ext uri="{FF2B5EF4-FFF2-40B4-BE49-F238E27FC236}">
                <a16:creationId xmlns:a16="http://schemas.microsoft.com/office/drawing/2014/main" id="{974147BA-B390-6C07-F786-E701626110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3169" y="3788608"/>
            <a:ext cx="914400" cy="914400"/>
          </a:xfrm>
          <a:prstGeom prst="rect">
            <a:avLst/>
          </a:prstGeom>
        </p:spPr>
      </p:pic>
      <p:pic>
        <p:nvPicPr>
          <p:cNvPr id="10" name="Graphic 9" descr="Badge 1 with solid fill">
            <a:extLst>
              <a:ext uri="{FF2B5EF4-FFF2-40B4-BE49-F238E27FC236}">
                <a16:creationId xmlns:a16="http://schemas.microsoft.com/office/drawing/2014/main" id="{4528B465-C5C8-9E61-D939-B092E8A2C7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93169" y="2409739"/>
            <a:ext cx="914400" cy="9144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FDEC5E5-D182-F53E-1A78-CF51179C78D9}"/>
              </a:ext>
            </a:extLst>
          </p:cNvPr>
          <p:cNvSpPr txBox="1"/>
          <p:nvPr/>
        </p:nvSpPr>
        <p:spPr>
          <a:xfrm>
            <a:off x="793169" y="1248060"/>
            <a:ext cx="52059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By enabling microarchitecture to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A026CBA-3BCC-7633-F88A-7D7142D7CB72}"/>
              </a:ext>
            </a:extLst>
          </p:cNvPr>
          <p:cNvSpPr txBox="1"/>
          <p:nvPr/>
        </p:nvSpPr>
        <p:spPr>
          <a:xfrm>
            <a:off x="793169" y="5344626"/>
            <a:ext cx="760926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We can significantly </a:t>
            </a:r>
            <a:r>
              <a:rPr lang="en-US" sz="2800" b="1" dirty="0">
                <a:solidFill>
                  <a:srgbClr val="0F813D"/>
                </a:solidFill>
              </a:rPr>
              <a:t>improve performance and</a:t>
            </a:r>
          </a:p>
          <a:p>
            <a:r>
              <a:rPr lang="en-US" sz="2800" b="1" dirty="0">
                <a:solidFill>
                  <a:srgbClr val="0F813D"/>
                </a:solidFill>
              </a:rPr>
              <a:t>energy efficiency</a:t>
            </a:r>
            <a:r>
              <a:rPr lang="en-US" sz="2800" dirty="0"/>
              <a:t> of state-of-the-art processors</a:t>
            </a:r>
          </a:p>
        </p:txBody>
      </p:sp>
    </p:spTree>
    <p:extLst>
      <p:ext uri="{BB962C8B-B14F-4D97-AF65-F5344CB8AC3E}">
        <p14:creationId xmlns:p14="http://schemas.microsoft.com/office/powerpoint/2010/main" val="2915306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2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949CE6B-DAC9-FEB8-5C6F-072F6CFD2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Pythia Discussion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DA6E8F-E78D-B66E-063C-466369E603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5B97ACF-C5FE-19F5-E8E4-5B483AFA9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97589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07A4C-E3BB-8046-9E00-AF875F041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Pythia Discussions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43FF5E-8D86-5E47-B422-BDF4A0F780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936172"/>
            <a:ext cx="4481647" cy="5419543"/>
          </a:xfrm>
        </p:spPr>
        <p:txBody>
          <a:bodyPr>
            <a:norm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FAQs</a:t>
            </a:r>
          </a:p>
          <a:p>
            <a:pPr lvl="1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  <a:hlinkClick r:id="rId2" action="ppaction://hlinksldjump"/>
              </a:rPr>
              <a:t>Why RL?</a:t>
            </a: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  <a:hlinkClick r:id="rId3" action="ppaction://hlinksldjump"/>
              </a:rPr>
              <a:t>What about large page?</a:t>
            </a: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  <a:hlinkClick r:id="rId4" action="ppaction://hlinksldjump"/>
              </a:rPr>
              <a:t>What’s the prefetch degree?</a:t>
            </a: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  <a:hlinkClick r:id="rId5" action="ppaction://hlinksldjump"/>
              </a:rPr>
              <a:t>Can customization happen during workload execution?</a:t>
            </a: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  <a:hlinkClick r:id="rId6" action="ppaction://hlinksldjump"/>
              </a:rPr>
              <a:t>Can runtime mixing create problem?</a:t>
            </a: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Simulation and Methodology</a:t>
            </a:r>
          </a:p>
          <a:p>
            <a:pPr lvl="1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  <a:hlinkClick r:id="rId7" action="ppaction://hlinksldjump"/>
              </a:rPr>
              <a:t>Basic Pythia configuration</a:t>
            </a: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  <a:hlinkClick r:id="rId8" action="ppaction://hlinksldjump"/>
              </a:rPr>
              <a:t>System parameters</a:t>
            </a: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  <a:hlinkClick r:id="rId9" action="ppaction://hlinksldjump"/>
              </a:rPr>
              <a:t>Configuration of prefetchers</a:t>
            </a: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  <a:hlinkClick r:id="rId10" action="ppaction://hlinksldjump"/>
              </a:rPr>
              <a:t>Evaluated workloads</a:t>
            </a: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  <a:hlinkClick r:id="rId11" action="ppaction://hlinksldjump"/>
              </a:rPr>
              <a:t>Feature selection</a:t>
            </a: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51FFF8C-DFC2-4F41-B0F9-D8A60955A18E}"/>
              </a:ext>
            </a:extLst>
          </p:cNvPr>
          <p:cNvSpPr txBox="1">
            <a:spLocks/>
          </p:cNvSpPr>
          <p:nvPr/>
        </p:nvSpPr>
        <p:spPr>
          <a:xfrm>
            <a:off x="4493342" y="936171"/>
            <a:ext cx="4481647" cy="578949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Lato" panose="020F0502020204030203" pitchFamily="34" charset="77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mbria" panose="02040503050406030204" pitchFamily="18" charset="0"/>
              <a:buChar char="-"/>
              <a:defRPr sz="2400" kern="1200">
                <a:solidFill>
                  <a:schemeClr val="tx1"/>
                </a:solidFill>
                <a:latin typeface="Lato" panose="020F0502020204030203" pitchFamily="34" charset="77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Lato" panose="020F0502020204030203" pitchFamily="34" charset="77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Lato" panose="020F0502020204030203" pitchFamily="34" charset="77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Lato" panose="020F0502020204030203" pitchFamily="34" charset="77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Detailed Design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Cambria" panose="02040503050406030204" pitchFamily="18" charset="0"/>
              <a:buChar char="-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hlinkClick r:id="rId12" action="ppaction://hlinksldjump"/>
              </a:rPr>
              <a:t>Reward structure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Cambria" panose="02040503050406030204" pitchFamily="18" charset="0"/>
              <a:buChar char="-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hlinkClick r:id="rId4" action="ppaction://hlinksldjump"/>
              </a:rPr>
              <a:t>Design overview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Cambria" panose="02040503050406030204" pitchFamily="18" charset="0"/>
              <a:buChar char="-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hlinkClick r:id="rId13" action="ppaction://hlinksldjump"/>
              </a:rPr>
              <a:t>QVStore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hlinkClick r:id="rId13" action="ppaction://hlinksldjump"/>
              </a:rPr>
              <a:t> Organization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More Results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Cambria" panose="02040503050406030204" pitchFamily="18" charset="0"/>
              <a:buChar char="-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hlinkClick r:id="rId13" action="ppaction://hlinksldjump"/>
              </a:rPr>
              <a:t>Comparison against other adaptive prefetchers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Cambria" panose="02040503050406030204" pitchFamily="18" charset="0"/>
              <a:buChar char="-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hlinkClick r:id="rId14" action="ppaction://hlinksldjump"/>
              </a:rPr>
              <a:t>Comparison against Context prefetcher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Cambria" panose="02040503050406030204" pitchFamily="18" charset="0"/>
              <a:buChar char="-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hlinkClick r:id="rId15" action="ppaction://hlinksldjump"/>
              </a:rPr>
              <a:t>Feature combination sensitivity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Cambria" panose="02040503050406030204" pitchFamily="18" charset="0"/>
              <a:buChar char="-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hlinkClick r:id="rId16" action="ppaction://hlinksldjump"/>
              </a:rPr>
              <a:t>Hyperparameter sensitivity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Cambria" panose="02040503050406030204" pitchFamily="18" charset="0"/>
              <a:buChar char="-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hlinkClick r:id="rId17" action="ppaction://hlinksldjump"/>
              </a:rPr>
              <a:t>Comparison with multi-level prefetchers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Cambria" panose="02040503050406030204" pitchFamily="18" charset="0"/>
              <a:buChar char="-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hlinkClick r:id="rId18" action="ppaction://hlinksldjump"/>
              </a:rPr>
              <a:t>Performance in unseen workloads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Cambria" panose="02040503050406030204" pitchFamily="18" charset="0"/>
              <a:buChar char="-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hlinkClick r:id="rId19" action="ppaction://hlinksldjump"/>
              </a:rPr>
              <a:t>Single-core s-curve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Cambria" panose="02040503050406030204" pitchFamily="18" charset="0"/>
              <a:buChar char="-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hlinkClick r:id="rId20" action="ppaction://hlinksldjump"/>
              </a:rPr>
              <a:t>Four-core s-curve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Cambria" panose="02040503050406030204" pitchFamily="18" charset="0"/>
              <a:buChar char="-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hlinkClick r:id="rId21" action="ppaction://hlinksldjump"/>
              </a:rPr>
              <a:t>Detailed performance analysis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Cambria" panose="02040503050406030204" pitchFamily="18" charset="0"/>
              <a:buChar char="-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hlinkClick r:id="rId22" action="ppaction://hlinksldjump"/>
              </a:rPr>
              <a:t>Benefit of bandwidth awareness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Cambria" panose="02040503050406030204" pitchFamily="18" charset="0"/>
              <a:buChar char="-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hlinkClick r:id="rId23" action="ppaction://hlinksldjump"/>
              </a:rPr>
              <a:t>Case study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Cambria" panose="02040503050406030204" pitchFamily="18" charset="0"/>
              <a:buChar char="-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hlinkClick r:id="rId24" action="ppaction://hlinksldjump"/>
              </a:rPr>
              <a:t>Customizing rewards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Cambria" panose="02040503050406030204" pitchFamily="18" charset="0"/>
              <a:buChar char="-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hlinkClick r:id="rId25" action="ppaction://hlinksldjump"/>
              </a:rPr>
              <a:t>Customizing features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" name="Action Button: Return 4">
            <a:hlinkClick r:id="rId26" action="ppaction://hlinksldjump" highlightClick="1"/>
            <a:extLst>
              <a:ext uri="{FF2B5EF4-FFF2-40B4-BE49-F238E27FC236}">
                <a16:creationId xmlns:a16="http://schemas.microsoft.com/office/drawing/2014/main" id="{E3EDDB6D-A550-ABE7-833E-A3CDE54A3AC5}"/>
              </a:ext>
            </a:extLst>
          </p:cNvPr>
          <p:cNvSpPr/>
          <p:nvPr/>
        </p:nvSpPr>
        <p:spPr>
          <a:xfrm>
            <a:off x="8007927" y="6355715"/>
            <a:ext cx="374073" cy="369951"/>
          </a:xfrm>
          <a:prstGeom prst="actionButtonRetur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1569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24D8ABC-7BF9-D945-9910-46C6C2AEF7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(1) Single-Feature Prefetch Prediction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7B87274-C6FD-C14D-BAD4-53EEFF0A82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Provides </a:t>
            </a:r>
            <a:r>
              <a:rPr lang="en-US" sz="3000" b="1" dirty="0">
                <a:solidFill>
                  <a:srgbClr val="000C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good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performance </a:t>
            </a:r>
            <a:r>
              <a:rPr lang="en-US" sz="3000" b="1" dirty="0">
                <a:solidFill>
                  <a:srgbClr val="000C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gains</a:t>
            </a:r>
            <a:r>
              <a:rPr lang="en-US" sz="3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mainly on workloads where the </a:t>
            </a:r>
            <a:r>
              <a:rPr lang="en-US" sz="3000" b="1" dirty="0">
                <a:solidFill>
                  <a:srgbClr val="000C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feature-to-pattern correlation exists</a:t>
            </a:r>
            <a:endParaRPr lang="en-US" sz="3000" dirty="0">
              <a:solidFill>
                <a:srgbClr val="000C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714B65-57B1-E546-B7F0-7D873712AE5B}"/>
              </a:ext>
            </a:extLst>
          </p:cNvPr>
          <p:cNvSpPr txBox="1"/>
          <p:nvPr/>
        </p:nvSpPr>
        <p:spPr>
          <a:xfrm>
            <a:off x="2645009" y="6446469"/>
            <a:ext cx="21996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[1] </a:t>
            </a:r>
            <a:r>
              <a:rPr kumimoji="0" lang="en-US" sz="1200" b="0" i="1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Bakshalipour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et al., HPCA’19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955E225-643A-0342-AB57-5476FCAA6313}"/>
              </a:ext>
            </a:extLst>
          </p:cNvPr>
          <p:cNvSpPr txBox="1"/>
          <p:nvPr/>
        </p:nvSpPr>
        <p:spPr>
          <a:xfrm>
            <a:off x="4896407" y="6446468"/>
            <a:ext cx="16789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[2] Kim et al., MICRO’16</a:t>
            </a:r>
          </a:p>
        </p:txBody>
      </p:sp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C05B6CEA-CF5D-BD47-B09B-D9B444CCDE30}"/>
              </a:ext>
            </a:extLst>
          </p:cNvPr>
          <p:cNvGraphicFramePr>
            <a:graphicFrameLocks noGrp="1"/>
          </p:cNvGraphicFramePr>
          <p:nvPr/>
        </p:nvGraphicFramePr>
        <p:xfrm>
          <a:off x="293297" y="2053087"/>
          <a:ext cx="8428007" cy="3478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CB75A44-4629-D947-B7E0-C0107A24FBAC}"/>
              </a:ext>
            </a:extLst>
          </p:cNvPr>
          <p:cNvCxnSpPr/>
          <p:nvPr/>
        </p:nvCxnSpPr>
        <p:spPr>
          <a:xfrm>
            <a:off x="2251495" y="3148642"/>
            <a:ext cx="0" cy="724619"/>
          </a:xfrm>
          <a:prstGeom prst="straightConnector1">
            <a:avLst/>
          </a:prstGeom>
          <a:ln w="28575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A110C2AF-03C2-D340-BAA0-EBEA5D74853C}"/>
              </a:ext>
            </a:extLst>
          </p:cNvPr>
          <p:cNvCxnSpPr>
            <a:cxnSpLocks/>
          </p:cNvCxnSpPr>
          <p:nvPr/>
        </p:nvCxnSpPr>
        <p:spPr>
          <a:xfrm>
            <a:off x="3973903" y="4787660"/>
            <a:ext cx="0" cy="195533"/>
          </a:xfrm>
          <a:prstGeom prst="straightConnector1">
            <a:avLst/>
          </a:prstGeom>
          <a:ln w="28575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1726BA21-6124-274B-AAFF-D1F53C1E7493}"/>
              </a:ext>
            </a:extLst>
          </p:cNvPr>
          <p:cNvCxnSpPr>
            <a:cxnSpLocks/>
          </p:cNvCxnSpPr>
          <p:nvPr/>
        </p:nvCxnSpPr>
        <p:spPr>
          <a:xfrm>
            <a:off x="5687684" y="4270075"/>
            <a:ext cx="0" cy="270296"/>
          </a:xfrm>
          <a:prstGeom prst="straightConnector1">
            <a:avLst/>
          </a:prstGeom>
          <a:ln w="28575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1DFE3CBE-907F-3B4E-9B70-383AD683359B}"/>
              </a:ext>
            </a:extLst>
          </p:cNvPr>
          <p:cNvCxnSpPr>
            <a:cxnSpLocks/>
          </p:cNvCxnSpPr>
          <p:nvPr/>
        </p:nvCxnSpPr>
        <p:spPr>
          <a:xfrm>
            <a:off x="7591247" y="3232029"/>
            <a:ext cx="0" cy="270296"/>
          </a:xfrm>
          <a:prstGeom prst="straightConnector1">
            <a:avLst/>
          </a:prstGeom>
          <a:ln w="28575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F5836E36-3DF1-394F-972A-D8095F818324}"/>
              </a:ext>
            </a:extLst>
          </p:cNvPr>
          <p:cNvSpPr txBox="1"/>
          <p:nvPr/>
        </p:nvSpPr>
        <p:spPr>
          <a:xfrm>
            <a:off x="1825554" y="2779310"/>
            <a:ext cx="8306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15.4%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904453A-52BA-6E42-988C-4059043ABA71}"/>
              </a:ext>
            </a:extLst>
          </p:cNvPr>
          <p:cNvSpPr txBox="1"/>
          <p:nvPr/>
        </p:nvSpPr>
        <p:spPr>
          <a:xfrm>
            <a:off x="3564175" y="4418328"/>
            <a:ext cx="7008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3.5%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99B7CDC-2B2B-BD44-A884-93D9AB1AF027}"/>
              </a:ext>
            </a:extLst>
          </p:cNvPr>
          <p:cNvSpPr txBox="1"/>
          <p:nvPr/>
        </p:nvSpPr>
        <p:spPr>
          <a:xfrm>
            <a:off x="5342076" y="3941416"/>
            <a:ext cx="7008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5.5%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166C009-D0B8-2E4F-A050-F05725B34AAE}"/>
              </a:ext>
            </a:extLst>
          </p:cNvPr>
          <p:cNvSpPr txBox="1"/>
          <p:nvPr/>
        </p:nvSpPr>
        <p:spPr>
          <a:xfrm>
            <a:off x="7245639" y="2862697"/>
            <a:ext cx="7008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4.6%</a:t>
            </a: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BD272314-D6C8-9641-BCEA-3BE696F61260}"/>
              </a:ext>
            </a:extLst>
          </p:cNvPr>
          <p:cNvSpPr/>
          <p:nvPr/>
        </p:nvSpPr>
        <p:spPr>
          <a:xfrm>
            <a:off x="1737736" y="2122098"/>
            <a:ext cx="4915873" cy="3404580"/>
          </a:xfrm>
          <a:prstGeom prst="roundRect">
            <a:avLst>
              <a:gd name="adj" fmla="val 2536"/>
            </a:avLst>
          </a:prstGeom>
          <a:noFill/>
          <a:ln w="38100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E637D83C-7784-9F48-865D-6D33666BE506}"/>
              </a:ext>
            </a:extLst>
          </p:cNvPr>
          <p:cNvSpPr/>
          <p:nvPr/>
        </p:nvSpPr>
        <p:spPr>
          <a:xfrm>
            <a:off x="6881550" y="2122098"/>
            <a:ext cx="1839754" cy="3404580"/>
          </a:xfrm>
          <a:prstGeom prst="roundRect">
            <a:avLst>
              <a:gd name="adj" fmla="val 2536"/>
            </a:avLst>
          </a:prstGeom>
          <a:noFill/>
          <a:ln w="38100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AF5A329-05DB-F44A-A2EE-A20F26176498}"/>
              </a:ext>
            </a:extLst>
          </p:cNvPr>
          <p:cNvSpPr txBox="1"/>
          <p:nvPr/>
        </p:nvSpPr>
        <p:spPr>
          <a:xfrm>
            <a:off x="1487310" y="5853317"/>
            <a:ext cx="32805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Bingo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C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[1]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C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performs better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B1D7DD1-DAC0-E84D-B24E-C0C7C1BD1EBC}"/>
              </a:ext>
            </a:extLst>
          </p:cNvPr>
          <p:cNvSpPr txBox="1"/>
          <p:nvPr/>
        </p:nvSpPr>
        <p:spPr>
          <a:xfrm>
            <a:off x="5881163" y="5853763"/>
            <a:ext cx="3031856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SPP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C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[2]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C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performs better</a:t>
            </a:r>
          </a:p>
        </p:txBody>
      </p:sp>
      <p:cxnSp>
        <p:nvCxnSpPr>
          <p:cNvPr id="41" name="Curved Connector 40">
            <a:extLst>
              <a:ext uri="{FF2B5EF4-FFF2-40B4-BE49-F238E27FC236}">
                <a16:creationId xmlns:a16="http://schemas.microsoft.com/office/drawing/2014/main" id="{7E5BF97C-10A6-244A-88D7-E5C0C20AA34F}"/>
              </a:ext>
            </a:extLst>
          </p:cNvPr>
          <p:cNvCxnSpPr>
            <a:stCxn id="36" idx="0"/>
            <a:endCxn id="33" idx="2"/>
          </p:cNvCxnSpPr>
          <p:nvPr/>
        </p:nvCxnSpPr>
        <p:spPr>
          <a:xfrm rot="5400000" flipH="1" flipV="1">
            <a:off x="3498301" y="5155945"/>
            <a:ext cx="326639" cy="1068106"/>
          </a:xfrm>
          <a:prstGeom prst="curvedConnector3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urved Connector 42">
            <a:extLst>
              <a:ext uri="{FF2B5EF4-FFF2-40B4-BE49-F238E27FC236}">
                <a16:creationId xmlns:a16="http://schemas.microsoft.com/office/drawing/2014/main" id="{8D57E1DB-FBBC-F24F-92BE-0948EAB6796E}"/>
              </a:ext>
            </a:extLst>
          </p:cNvPr>
          <p:cNvCxnSpPr>
            <a:stCxn id="37" idx="0"/>
            <a:endCxn id="34" idx="2"/>
          </p:cNvCxnSpPr>
          <p:nvPr/>
        </p:nvCxnSpPr>
        <p:spPr>
          <a:xfrm rot="5400000" flipH="1" flipV="1">
            <a:off x="7435717" y="5488053"/>
            <a:ext cx="327085" cy="404336"/>
          </a:xfrm>
          <a:prstGeom prst="curvedConnector3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Graphic 1" descr="Home">
            <a:hlinkClick r:id="rId4" action="ppaction://hlinksldjump"/>
            <a:extLst>
              <a:ext uri="{FF2B5EF4-FFF2-40B4-BE49-F238E27FC236}">
                <a16:creationId xmlns:a16="http://schemas.microsoft.com/office/drawing/2014/main" id="{D8EEA9E2-0DDB-9200-2750-4E968A8F5A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24684" y="6355715"/>
            <a:ext cx="360375" cy="36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243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2" grpId="0"/>
      <p:bldGraphic spid="23" grpId="0">
        <p:bldAsOne/>
      </p:bldGraphic>
      <p:bldP spid="29" grpId="0"/>
      <p:bldP spid="30" grpId="0"/>
      <p:bldP spid="31" grpId="0"/>
      <p:bldP spid="32" grpId="0"/>
      <p:bldP spid="33" grpId="0" animBg="1"/>
      <p:bldP spid="34" grpId="0" animBg="1"/>
      <p:bldP spid="34" grpId="1" animBg="1"/>
      <p:bldP spid="36" grpId="0"/>
      <p:bldP spid="36" grpId="1"/>
      <p:bldP spid="37" grpId="0" animBg="1"/>
      <p:bldP spid="37" grpId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891FD26-D123-2742-AB67-D15FA13712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800" dirty="0"/>
              <a:t>(2) Lack of Inherent System Awareness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862D879-678B-8D4D-B9F2-D6FC52056B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Little understanding of </a:t>
            </a:r>
            <a:r>
              <a:rPr lang="en-US" sz="3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undesirable effects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(e.g., memory bandwidth usage, cache pollution, …)</a:t>
            </a:r>
          </a:p>
          <a:p>
            <a:pPr lvl="1"/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Performance loss in </a:t>
            </a:r>
            <a:r>
              <a:rPr lang="en-US" sz="2600" b="1" dirty="0">
                <a:solidFill>
                  <a:srgbClr val="000C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resource-constrained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configurations </a:t>
            </a:r>
          </a:p>
        </p:txBody>
      </p:sp>
      <p:graphicFrame>
        <p:nvGraphicFramePr>
          <p:cNvPr id="21" name="Chart 20">
            <a:extLst>
              <a:ext uri="{FF2B5EF4-FFF2-40B4-BE49-F238E27FC236}">
                <a16:creationId xmlns:a16="http://schemas.microsoft.com/office/drawing/2014/main" id="{3F642864-81ED-6145-9C74-482FEB1B9827}"/>
              </a:ext>
            </a:extLst>
          </p:cNvPr>
          <p:cNvGraphicFramePr>
            <a:graphicFrameLocks noGrp="1"/>
          </p:cNvGraphicFramePr>
          <p:nvPr/>
        </p:nvGraphicFramePr>
        <p:xfrm>
          <a:off x="1" y="2493028"/>
          <a:ext cx="4701396" cy="31572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2" name="Chart 21">
            <a:extLst>
              <a:ext uri="{FF2B5EF4-FFF2-40B4-BE49-F238E27FC236}">
                <a16:creationId xmlns:a16="http://schemas.microsoft.com/office/drawing/2014/main" id="{203875AF-104C-DA41-AAFA-D0A29CF46E2C}"/>
              </a:ext>
            </a:extLst>
          </p:cNvPr>
          <p:cNvGraphicFramePr>
            <a:graphicFrameLocks noGrp="1"/>
          </p:cNvGraphicFramePr>
          <p:nvPr/>
        </p:nvGraphicFramePr>
        <p:xfrm>
          <a:off x="4616312" y="2493028"/>
          <a:ext cx="4358677" cy="31572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Oval 2">
            <a:extLst>
              <a:ext uri="{FF2B5EF4-FFF2-40B4-BE49-F238E27FC236}">
                <a16:creationId xmlns:a16="http://schemas.microsoft.com/office/drawing/2014/main" id="{206C3CEB-EF5C-304B-A10B-1E263FCB565D}"/>
              </a:ext>
            </a:extLst>
          </p:cNvPr>
          <p:cNvSpPr/>
          <p:nvPr/>
        </p:nvSpPr>
        <p:spPr>
          <a:xfrm>
            <a:off x="1673524" y="4494355"/>
            <a:ext cx="552091" cy="396815"/>
          </a:xfrm>
          <a:prstGeom prst="ellipse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5555B13B-0EDC-B846-9332-EDBC8803F3F0}"/>
              </a:ext>
            </a:extLst>
          </p:cNvPr>
          <p:cNvSpPr/>
          <p:nvPr/>
        </p:nvSpPr>
        <p:spPr>
          <a:xfrm>
            <a:off x="3419580" y="4494356"/>
            <a:ext cx="552091" cy="396815"/>
          </a:xfrm>
          <a:prstGeom prst="ellipse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BADDEA1-2533-2445-B674-97798CFC4025}"/>
              </a:ext>
            </a:extLst>
          </p:cNvPr>
          <p:cNvSpPr txBox="1"/>
          <p:nvPr/>
        </p:nvSpPr>
        <p:spPr>
          <a:xfrm>
            <a:off x="1649866" y="2372259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368%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E6D8366-C213-CE44-9856-E0FB56B92E23}"/>
              </a:ext>
            </a:extLst>
          </p:cNvPr>
          <p:cNvSpPr txBox="1"/>
          <p:nvPr/>
        </p:nvSpPr>
        <p:spPr>
          <a:xfrm>
            <a:off x="3403753" y="2372259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574%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246CABB7-6EC2-BB47-A5E9-FBCE0EE44D8A}"/>
              </a:ext>
            </a:extLst>
          </p:cNvPr>
          <p:cNvSpPr/>
          <p:nvPr/>
        </p:nvSpPr>
        <p:spPr>
          <a:xfrm>
            <a:off x="1561243" y="2295274"/>
            <a:ext cx="789456" cy="56869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2ACF925E-1AA2-C04F-9A7B-670F5B1D322A}"/>
              </a:ext>
            </a:extLst>
          </p:cNvPr>
          <p:cNvSpPr/>
          <p:nvPr/>
        </p:nvSpPr>
        <p:spPr>
          <a:xfrm>
            <a:off x="3300897" y="2295274"/>
            <a:ext cx="789456" cy="56869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3F75887C-7772-3A46-BB1C-6E77080A4CDC}"/>
              </a:ext>
            </a:extLst>
          </p:cNvPr>
          <p:cNvSpPr/>
          <p:nvPr/>
        </p:nvSpPr>
        <p:spPr>
          <a:xfrm>
            <a:off x="5923466" y="3640030"/>
            <a:ext cx="1046408" cy="1406095"/>
          </a:xfrm>
          <a:prstGeom prst="ellipse">
            <a:avLst/>
          </a:prstGeom>
          <a:noFill/>
          <a:ln w="38100">
            <a:solidFill>
              <a:srgbClr val="000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7C566D1-06F4-544D-9985-C7D952A15467}"/>
              </a:ext>
            </a:extLst>
          </p:cNvPr>
          <p:cNvSpPr txBox="1"/>
          <p:nvPr/>
        </p:nvSpPr>
        <p:spPr>
          <a:xfrm>
            <a:off x="347165" y="5848049"/>
            <a:ext cx="2107051" cy="430887"/>
          </a:xfrm>
          <a:prstGeom prst="rect">
            <a:avLst/>
          </a:prstGeom>
          <a:solidFill>
            <a:schemeClr val="accent6">
              <a:lumMod val="75000"/>
            </a:schemeClr>
          </a:soli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Similar coverage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641BD16-3CEA-3B44-84AE-E526D04A0601}"/>
              </a:ext>
            </a:extLst>
          </p:cNvPr>
          <p:cNvSpPr txBox="1"/>
          <p:nvPr/>
        </p:nvSpPr>
        <p:spPr>
          <a:xfrm>
            <a:off x="2785123" y="5848049"/>
            <a:ext cx="2807435" cy="430887"/>
          </a:xfrm>
          <a:prstGeom prst="rect">
            <a:avLst/>
          </a:prstGeom>
          <a:solidFill>
            <a:srgbClr val="C00000"/>
          </a:solidFill>
          <a:ln w="28575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bg1"/>
                </a:solidFill>
                <a:latin typeface="Lato" panose="020F0502020204030203" pitchFamily="34" charset="77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Lower overpredictions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163AFB1-91E4-B34F-972B-9A07916D5601}"/>
              </a:ext>
            </a:extLst>
          </p:cNvPr>
          <p:cNvSpPr txBox="1"/>
          <p:nvPr/>
        </p:nvSpPr>
        <p:spPr>
          <a:xfrm>
            <a:off x="5923466" y="5848049"/>
            <a:ext cx="2932726" cy="430887"/>
          </a:xfrm>
          <a:prstGeom prst="rect">
            <a:avLst/>
          </a:prstGeom>
          <a:solidFill>
            <a:schemeClr val="accent1"/>
          </a:solidFill>
          <a:ln w="28575"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bg1"/>
                </a:solidFill>
                <a:latin typeface="Lato" panose="020F0502020204030203" pitchFamily="34" charset="77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Yet,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glow rad="101600">
                    <a:srgbClr val="ED7D31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lower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performance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E6E3AA4-90E8-5447-B191-3B4A0A284E55}"/>
              </a:ext>
            </a:extLst>
          </p:cNvPr>
          <p:cNvSpPr/>
          <p:nvPr/>
        </p:nvSpPr>
        <p:spPr>
          <a:xfrm>
            <a:off x="7323053" y="3096886"/>
            <a:ext cx="1130832" cy="1673521"/>
          </a:xfrm>
          <a:prstGeom prst="ellipse">
            <a:avLst/>
          </a:prstGeom>
          <a:noFill/>
          <a:ln w="38100">
            <a:solidFill>
              <a:srgbClr val="000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Graphic 1" descr="Home">
            <a:hlinkClick r:id="rId5" action="ppaction://hlinksldjump"/>
            <a:extLst>
              <a:ext uri="{FF2B5EF4-FFF2-40B4-BE49-F238E27FC236}">
                <a16:creationId xmlns:a16="http://schemas.microsoft.com/office/drawing/2014/main" id="{34D2EC8A-707D-833E-B5E0-84E32B6FAA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224684" y="6355715"/>
            <a:ext cx="360375" cy="36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352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1" grpId="0">
        <p:bldAsOne/>
      </p:bldGraphic>
      <p:bldGraphic spid="22" grpId="0">
        <p:bldAsOne/>
      </p:bldGraphic>
      <p:bldP spid="3" grpId="0" animBg="1"/>
      <p:bldP spid="23" grpId="0" animBg="1"/>
      <p:bldP spid="15" grpId="0"/>
      <p:bldP spid="24" grpId="0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18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6929EC3-A52C-0741-B424-3E741A924C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800" dirty="0"/>
              <a:t>(3) Lack of In-silicon Customizability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B0DD08B-192E-D847-8A82-F13FA85471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Feature </a:t>
            </a:r>
            <a:r>
              <a:rPr lang="en-US" sz="3000" b="1" dirty="0">
                <a:solidFill>
                  <a:srgbClr val="000C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statically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selected at design time</a:t>
            </a:r>
          </a:p>
          <a:p>
            <a:pPr lvl="1"/>
            <a:r>
              <a:rPr lang="en-US" sz="2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Rigid hardware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designed specifically to exploit that feature</a:t>
            </a:r>
          </a:p>
          <a:p>
            <a:pPr lvl="1"/>
            <a:endParaRPr lang="en-US" sz="105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 way to change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program feature and/or change prefetcher’s objective </a:t>
            </a:r>
            <a:r>
              <a:rPr lang="en-US" sz="3000" b="1" dirty="0">
                <a:solidFill>
                  <a:srgbClr val="000C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silicon</a:t>
            </a:r>
          </a:p>
          <a:p>
            <a:pPr lvl="1"/>
            <a:r>
              <a:rPr lang="en-US" sz="2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Cannot adapt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to a wide range of workload demands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BDF1E6-1065-C84E-9488-149AD15377C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42" t="4290" r="5279" b="3884"/>
          <a:stretch/>
        </p:blipFill>
        <p:spPr>
          <a:xfrm>
            <a:off x="680420" y="4240527"/>
            <a:ext cx="1666503" cy="1716346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60D350D-3438-1945-993F-E5A6CB8C23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1479" y="4293531"/>
            <a:ext cx="1993382" cy="16898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D087BF6-8FAB-F54E-BB08-446E17D718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6516" y="4299136"/>
            <a:ext cx="2587797" cy="1509548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18C1F4D-DCAA-FF4D-B5E1-9388112814F1}"/>
              </a:ext>
            </a:extLst>
          </p:cNvPr>
          <p:cNvCxnSpPr>
            <a:cxnSpLocks/>
          </p:cNvCxnSpPr>
          <p:nvPr/>
        </p:nvCxnSpPr>
        <p:spPr>
          <a:xfrm>
            <a:off x="2550472" y="5053910"/>
            <a:ext cx="978010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856532C2-8E1B-3848-8885-5C09B57A6802}"/>
              </a:ext>
            </a:extLst>
          </p:cNvPr>
          <p:cNvCxnSpPr>
            <a:cxnSpLocks/>
          </p:cNvCxnSpPr>
          <p:nvPr/>
        </p:nvCxnSpPr>
        <p:spPr>
          <a:xfrm>
            <a:off x="5015376" y="5053910"/>
            <a:ext cx="1105231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Elbow Connector 24">
            <a:extLst>
              <a:ext uri="{FF2B5EF4-FFF2-40B4-BE49-F238E27FC236}">
                <a16:creationId xmlns:a16="http://schemas.microsoft.com/office/drawing/2014/main" id="{A11F7E74-0511-DD44-8924-5B142BE234E4}"/>
              </a:ext>
            </a:extLst>
          </p:cNvPr>
          <p:cNvCxnSpPr>
            <a:cxnSpLocks/>
            <a:stCxn id="12" idx="2"/>
            <a:endCxn id="6" idx="2"/>
          </p:cNvCxnSpPr>
          <p:nvPr/>
        </p:nvCxnSpPr>
        <p:spPr>
          <a:xfrm rot="5400000">
            <a:off x="4452950" y="2869407"/>
            <a:ext cx="148189" cy="6026743"/>
          </a:xfrm>
          <a:prstGeom prst="bentConnector3">
            <a:avLst>
              <a:gd name="adj1" fmla="val 361575"/>
            </a:avLst>
          </a:prstGeom>
          <a:ln w="57150">
            <a:solidFill>
              <a:srgbClr val="E3030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DD64D8E5-076A-FC49-A4A5-64526D0B56B1}"/>
              </a:ext>
            </a:extLst>
          </p:cNvPr>
          <p:cNvSpPr txBox="1"/>
          <p:nvPr/>
        </p:nvSpPr>
        <p:spPr>
          <a:xfrm>
            <a:off x="385798" y="3724335"/>
            <a:ext cx="22557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Design from scratch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574A212-FF45-A248-8034-EA2B5DC9B9F5}"/>
              </a:ext>
            </a:extLst>
          </p:cNvPr>
          <p:cNvSpPr txBox="1"/>
          <p:nvPr/>
        </p:nvSpPr>
        <p:spPr>
          <a:xfrm>
            <a:off x="3901921" y="3729594"/>
            <a:ext cx="7825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Verify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58CCF85-58BB-1540-993E-7A0C9CDE6AAF}"/>
              </a:ext>
            </a:extLst>
          </p:cNvPr>
          <p:cNvSpPr txBox="1"/>
          <p:nvPr/>
        </p:nvSpPr>
        <p:spPr>
          <a:xfrm>
            <a:off x="6949547" y="3718780"/>
            <a:ext cx="11817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Fabricate</a:t>
            </a:r>
          </a:p>
        </p:txBody>
      </p:sp>
      <p:pic>
        <p:nvPicPr>
          <p:cNvPr id="2" name="Graphic 1" descr="Home">
            <a:hlinkClick r:id="rId6" action="ppaction://hlinksldjump"/>
            <a:extLst>
              <a:ext uri="{FF2B5EF4-FFF2-40B4-BE49-F238E27FC236}">
                <a16:creationId xmlns:a16="http://schemas.microsoft.com/office/drawing/2014/main" id="{B29A5302-5531-0221-D7C3-F634C4D4A0B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224684" y="6355715"/>
            <a:ext cx="360375" cy="36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470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5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FB87F46-2261-D84C-BCC7-C644D1F78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solidFill>
                  <a:srgbClr val="C00000"/>
                </a:solidFill>
              </a:rPr>
              <a:t>Why RL? Why Not Supervised Learning?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C008F72-4602-7E43-B7E6-2F38B573E3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Determining the </a:t>
            </a:r>
            <a:r>
              <a:rPr lang="en-US" b="1" dirty="0">
                <a:solidFill>
                  <a:srgbClr val="000C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benefits of prefetching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(i.e., whether a decision was good for performance or not) is </a:t>
            </a:r>
            <a:r>
              <a:rPr lang="en-US" b="1" dirty="0">
                <a:solidFill>
                  <a:srgbClr val="000C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 easy</a:t>
            </a:r>
          </a:p>
          <a:p>
            <a:pPr lvl="1"/>
            <a:r>
              <a:rPr lang="en-US" b="1" dirty="0">
                <a:solidFill>
                  <a:srgbClr val="FF526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Depends on a complex set of metrics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2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Coverage, accuracy, timeliness</a:t>
            </a:r>
          </a:p>
          <a:p>
            <a:pPr lvl="2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Effects on system: b/w usage, pollution, cross-application interference, …</a:t>
            </a:r>
          </a:p>
          <a:p>
            <a:pPr lvl="1"/>
            <a:r>
              <a:rPr lang="en-US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Dynamically-changing environmental conditions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change the benefit</a:t>
            </a:r>
          </a:p>
          <a:p>
            <a:pPr lvl="1"/>
            <a:r>
              <a:rPr lang="en-US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Delayed feedback due to long latency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(might not receive feedback at all for inaccurate prefetches!)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Differs from classification tasks (e.g., branch prediction)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Performance strongly correlates mainly to accuracy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Does not typically depend on environment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Bounded feedback delay</a:t>
            </a:r>
          </a:p>
        </p:txBody>
      </p:sp>
      <p:pic>
        <p:nvPicPr>
          <p:cNvPr id="3" name="Graphic 2" descr="Home">
            <a:hlinkClick r:id="rId2" action="ppaction://hlinksldjump"/>
            <a:extLst>
              <a:ext uri="{FF2B5EF4-FFF2-40B4-BE49-F238E27FC236}">
                <a16:creationId xmlns:a16="http://schemas.microsoft.com/office/drawing/2014/main" id="{37FE1DE0-83A9-F840-8951-819A1A700F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224684" y="6355715"/>
            <a:ext cx="360375" cy="36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903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B3D6E9B-BB9D-A046-8898-8D0FE5FC6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What About Large Pages?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4BFB438-CF27-BF43-9BE5-B0772929A9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Pythia’s framework can be 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easily extended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to incorporate additional prefetch actions (i.e., possible prefetch offsets for the page size)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To decrease the storage overhead</a:t>
            </a:r>
          </a:p>
          <a:p>
            <a:pPr lvl="1"/>
            <a:r>
              <a:rPr lang="en-US" b="1" dirty="0">
                <a:solidFill>
                  <a:srgbClr val="8C8B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Prune action space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via automatic design-space exploration</a:t>
            </a:r>
          </a:p>
          <a:p>
            <a:pPr lvl="1"/>
            <a:r>
              <a:rPr lang="en-US" b="1" dirty="0">
                <a:solidFill>
                  <a:srgbClr val="8C8B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Hash action values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to retrieve Q-values</a:t>
            </a:r>
          </a:p>
        </p:txBody>
      </p:sp>
      <p:pic>
        <p:nvPicPr>
          <p:cNvPr id="6" name="Graphic 5" descr="Home">
            <a:hlinkClick r:id="rId2" action="ppaction://hlinksldjump"/>
            <a:extLst>
              <a:ext uri="{FF2B5EF4-FFF2-40B4-BE49-F238E27FC236}">
                <a16:creationId xmlns:a16="http://schemas.microsoft.com/office/drawing/2014/main" id="{22841B28-E2F2-F741-B5B3-EEB41A8081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224684" y="6355715"/>
            <a:ext cx="360375" cy="36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74212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539AB32-43BF-9346-AB4A-3A65C47EB0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C00000"/>
                </a:solidFill>
              </a:rPr>
              <a:t>What is the Prefetch Degree? Is It Managed by the RL Agent?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A85246-C06F-6542-8B9A-897E994B73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Pythia employs </a:t>
            </a:r>
            <a:r>
              <a:rPr lang="en-US" b="1" dirty="0">
                <a:solidFill>
                  <a:srgbClr val="000C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simple degree selector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separate from the RL agent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If the agent has selected the same prefetch action (O) multiple times in a row, Pythia increases the degree (A+2O, A+3O, …)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At most degree 4</a:t>
            </a:r>
          </a:p>
          <a:p>
            <a:pPr lvl="1"/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Future works on managing degree by the RL agent</a:t>
            </a:r>
          </a:p>
        </p:txBody>
      </p:sp>
      <p:pic>
        <p:nvPicPr>
          <p:cNvPr id="6" name="Graphic 5" descr="Home">
            <a:hlinkClick r:id="rId2" action="ppaction://hlinksldjump"/>
            <a:extLst>
              <a:ext uri="{FF2B5EF4-FFF2-40B4-BE49-F238E27FC236}">
                <a16:creationId xmlns:a16="http://schemas.microsoft.com/office/drawing/2014/main" id="{0F84364C-4736-B545-B57B-E6BA5882FE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224684" y="6355715"/>
            <a:ext cx="360375" cy="36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71302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AA9E852-841E-5E4D-85A6-83C1C1060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>
                <a:solidFill>
                  <a:srgbClr val="C00000"/>
                </a:solidFill>
              </a:rPr>
              <a:t>Can the Customization Be Done While the Workload is Running?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DD61B65-6BAE-BC4A-94E0-ABFEADBE73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Certainly.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Pythia, being an </a:t>
            </a:r>
            <a:r>
              <a:rPr lang="en-US" b="1" dirty="0">
                <a:solidFill>
                  <a:srgbClr val="000C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online learning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technique, will autonomously adapt (and optimize) its policy to use the new program features or the modified reward values</a:t>
            </a:r>
          </a:p>
        </p:txBody>
      </p:sp>
      <p:pic>
        <p:nvPicPr>
          <p:cNvPr id="6" name="Graphic 5" descr="Home">
            <a:hlinkClick r:id="rId2" action="ppaction://hlinksldjump"/>
            <a:extLst>
              <a:ext uri="{FF2B5EF4-FFF2-40B4-BE49-F238E27FC236}">
                <a16:creationId xmlns:a16="http://schemas.microsoft.com/office/drawing/2014/main" id="{E8FA8083-BC32-934B-B3EF-FA1CFC4490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224684" y="6355715"/>
            <a:ext cx="360375" cy="36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72463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B82678D-B2E8-F640-9418-7DCBF3BF6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C00000"/>
                </a:solidFill>
              </a:rPr>
              <a:t>Can Runtime Workload Mix Create an Issue?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66BA9B7-BAC7-F94D-A9F1-0AEB51EF57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We implement the bandwidth usage feedback using a counter in the memory controller. Thus Pythia already has a </a:t>
            </a:r>
            <a:r>
              <a:rPr lang="en-US" b="1" dirty="0">
                <a:solidFill>
                  <a:srgbClr val="000C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global view of the memory bandwidth usage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that incorporates all workloads running on a multi-core system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We evaluate a diverse set (300 of each category) of four-core, eight-core, twelve-core random workload mixes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Based on our evaluation, we observe that </a:t>
            </a:r>
            <a:r>
              <a:rPr lang="en-US" b="1" dirty="0">
                <a:solidFill>
                  <a:srgbClr val="000C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Pythia dynamically adapts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itself to varying workload demands</a:t>
            </a:r>
          </a:p>
        </p:txBody>
      </p:sp>
      <p:pic>
        <p:nvPicPr>
          <p:cNvPr id="6" name="Graphic 5" descr="Home">
            <a:hlinkClick r:id="rId2" action="ppaction://hlinksldjump"/>
            <a:extLst>
              <a:ext uri="{FF2B5EF4-FFF2-40B4-BE49-F238E27FC236}">
                <a16:creationId xmlns:a16="http://schemas.microsoft.com/office/drawing/2014/main" id="{99D644F5-47B6-6049-BBEA-249C9561F2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224684" y="6355715"/>
            <a:ext cx="360375" cy="36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0424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BCEB44-DD6A-1A6A-871C-8954130917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283E7CD-3E40-8805-B794-81B2C4D37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8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2A761B0-DDB0-7A5B-5862-34711963E8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Approach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402B75E3-2CE1-B993-5F60-8B6D06DAF756}"/>
              </a:ext>
            </a:extLst>
          </p:cNvPr>
          <p:cNvSpPr/>
          <p:nvPr/>
        </p:nvSpPr>
        <p:spPr>
          <a:xfrm>
            <a:off x="1760151" y="2371666"/>
            <a:ext cx="6766331" cy="990544"/>
          </a:xfrm>
          <a:prstGeom prst="roundRect">
            <a:avLst>
              <a:gd name="adj" fmla="val 9474"/>
            </a:avLst>
          </a:prstGeom>
          <a:solidFill>
            <a:srgbClr val="FFF3CE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Adapt its policies by </a:t>
            </a:r>
            <a:r>
              <a:rPr lang="en-US" sz="2400" b="1" dirty="0">
                <a:solidFill>
                  <a:srgbClr val="C00000"/>
                </a:solidFill>
              </a:rPr>
              <a:t>continuously learning </a:t>
            </a:r>
          </a:p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from application data and system-generated data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30560C91-CD95-0416-6645-D78ABEA5794A}"/>
              </a:ext>
            </a:extLst>
          </p:cNvPr>
          <p:cNvSpPr/>
          <p:nvPr/>
        </p:nvSpPr>
        <p:spPr>
          <a:xfrm>
            <a:off x="1760152" y="3748901"/>
            <a:ext cx="6766330" cy="993814"/>
          </a:xfrm>
          <a:prstGeom prst="roundRect">
            <a:avLst>
              <a:gd name="adj" fmla="val 10692"/>
            </a:avLst>
          </a:prstGeom>
          <a:solidFill>
            <a:srgbClr val="F1EEFD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Tailor its decisions </a:t>
            </a:r>
            <a:r>
              <a:rPr lang="en-US" sz="2400" b="1" dirty="0">
                <a:solidFill>
                  <a:srgbClr val="7030A0"/>
                </a:solidFill>
              </a:rPr>
              <a:t>by exploiting characteristics </a:t>
            </a:r>
          </a:p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of the application data</a:t>
            </a:r>
          </a:p>
        </p:txBody>
      </p:sp>
      <p:pic>
        <p:nvPicPr>
          <p:cNvPr id="8" name="Graphic 7" descr="Badge with solid fill">
            <a:extLst>
              <a:ext uri="{FF2B5EF4-FFF2-40B4-BE49-F238E27FC236}">
                <a16:creationId xmlns:a16="http://schemas.microsoft.com/office/drawing/2014/main" id="{9C9C8483-8BC2-F3B3-F998-4FC4A2F01A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3169" y="3788608"/>
            <a:ext cx="914400" cy="914400"/>
          </a:xfrm>
          <a:prstGeom prst="rect">
            <a:avLst/>
          </a:prstGeom>
        </p:spPr>
      </p:pic>
      <p:pic>
        <p:nvPicPr>
          <p:cNvPr id="10" name="Graphic 9" descr="Badge 1 with solid fill">
            <a:extLst>
              <a:ext uri="{FF2B5EF4-FFF2-40B4-BE49-F238E27FC236}">
                <a16:creationId xmlns:a16="http://schemas.microsoft.com/office/drawing/2014/main" id="{AE97C142-8457-3B99-3E76-290D76E807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93169" y="2409739"/>
            <a:ext cx="914400" cy="9144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CD2A094-9711-72E2-12AD-2419DEBBBBBA}"/>
              </a:ext>
            </a:extLst>
          </p:cNvPr>
          <p:cNvSpPr txBox="1"/>
          <p:nvPr/>
        </p:nvSpPr>
        <p:spPr>
          <a:xfrm>
            <a:off x="2306152" y="1042741"/>
            <a:ext cx="4531695" cy="919401"/>
          </a:xfrm>
          <a:prstGeom prst="roundRect">
            <a:avLst/>
          </a:prstGeom>
          <a:solidFill>
            <a:srgbClr val="E5F3DF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2400" i="1" dirty="0"/>
              <a:t>Exploit lightweight and practical </a:t>
            </a:r>
          </a:p>
          <a:p>
            <a:pPr algn="ctr"/>
            <a:r>
              <a:rPr lang="en-US" sz="2400" b="1" i="1" dirty="0">
                <a:solidFill>
                  <a:srgbClr val="0F813D"/>
                </a:solidFill>
              </a:rPr>
              <a:t>machine learning methods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28AF431-E7B9-512F-DA6C-D969215C9DC8}"/>
              </a:ext>
            </a:extLst>
          </p:cNvPr>
          <p:cNvSpPr/>
          <p:nvPr/>
        </p:nvSpPr>
        <p:spPr>
          <a:xfrm>
            <a:off x="636763" y="2257292"/>
            <a:ext cx="8057134" cy="2531659"/>
          </a:xfrm>
          <a:prstGeom prst="rect">
            <a:avLst/>
          </a:prstGeom>
          <a:solidFill>
            <a:srgbClr val="FFFFFF">
              <a:alpha val="32941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529EA52-E8C0-070B-F398-438F73BFEB69}"/>
              </a:ext>
            </a:extLst>
          </p:cNvPr>
          <p:cNvSpPr txBox="1"/>
          <p:nvPr/>
        </p:nvSpPr>
        <p:spPr>
          <a:xfrm>
            <a:off x="2010501" y="5190138"/>
            <a:ext cx="5156171" cy="919401"/>
          </a:xfrm>
          <a:prstGeom prst="roundRect">
            <a:avLst/>
          </a:prstGeom>
          <a:solidFill>
            <a:srgbClr val="E5F3DF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2400" i="1" dirty="0"/>
              <a:t>Study and exploit </a:t>
            </a:r>
          </a:p>
          <a:p>
            <a:pPr algn="ctr"/>
            <a:r>
              <a:rPr lang="en-US" sz="2400" b="1" i="1" dirty="0">
                <a:solidFill>
                  <a:srgbClr val="0F813D"/>
                </a:solidFill>
              </a:rPr>
              <a:t>underexplored data characteristics</a:t>
            </a: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C8714C56-0DAA-2ED6-CA58-D011AFB0765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1176" t="8787" r="9911" b="20226"/>
          <a:stretch>
            <a:fillRect/>
          </a:stretch>
        </p:blipFill>
        <p:spPr>
          <a:xfrm>
            <a:off x="1803754" y="1217179"/>
            <a:ext cx="505130" cy="559680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D301A4DF-99AE-7EC7-0F14-87503AB5BA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1176" t="8787" r="9911" b="20226"/>
          <a:stretch>
            <a:fillRect/>
          </a:stretch>
        </p:blipFill>
        <p:spPr>
          <a:xfrm>
            <a:off x="1505371" y="5369998"/>
            <a:ext cx="505130" cy="559680"/>
          </a:xfrm>
          <a:prstGeom prst="rect">
            <a:avLst/>
          </a:prstGeom>
        </p:spPr>
      </p:pic>
      <p:sp>
        <p:nvSpPr>
          <p:cNvPr id="21" name="Down Arrow 20">
            <a:extLst>
              <a:ext uri="{FF2B5EF4-FFF2-40B4-BE49-F238E27FC236}">
                <a16:creationId xmlns:a16="http://schemas.microsoft.com/office/drawing/2014/main" id="{BF0C1506-8B73-6B06-8D42-6D6C66DFA9BF}"/>
              </a:ext>
            </a:extLst>
          </p:cNvPr>
          <p:cNvSpPr/>
          <p:nvPr/>
        </p:nvSpPr>
        <p:spPr>
          <a:xfrm>
            <a:off x="4307774" y="4841219"/>
            <a:ext cx="528452" cy="289853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Down Arrow 21">
            <a:extLst>
              <a:ext uri="{FF2B5EF4-FFF2-40B4-BE49-F238E27FC236}">
                <a16:creationId xmlns:a16="http://schemas.microsoft.com/office/drawing/2014/main" id="{DDE0D3E1-37E0-9DA3-710D-FCE00CE9AD12}"/>
              </a:ext>
            </a:extLst>
          </p:cNvPr>
          <p:cNvSpPr/>
          <p:nvPr/>
        </p:nvSpPr>
        <p:spPr>
          <a:xfrm rot="10800000">
            <a:off x="4324361" y="2021977"/>
            <a:ext cx="528452" cy="289853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017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21" grpId="0" animBg="1"/>
      <p:bldP spid="22" grpId="0" animBg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8F40622-46E9-6F46-BC31-DA7FD2F6F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solidFill>
                  <a:srgbClr val="C00000"/>
                </a:solidFill>
              </a:rPr>
              <a:t>How does Pythia Compare Against Other Adaptive Prefetching Solutions?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D97823A-CB4D-B143-A52D-CFD40B3FBB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We compare Pythia against </a:t>
            </a:r>
            <a:r>
              <a:rPr lang="en-US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IBM POWER7</a:t>
            </a:r>
            <a:r>
              <a:rPr lang="en-US" sz="1400" b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[5]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prefetcher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Adaptively selects prefetcher degree/configuration by monitoring program IPC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62825576-2333-AA4E-8062-36F7ED9A0177}"/>
              </a:ext>
            </a:extLst>
          </p:cNvPr>
          <p:cNvGraphicFramePr>
            <a:graphicFrameLocks noGrp="1"/>
          </p:cNvGraphicFramePr>
          <p:nvPr/>
        </p:nvGraphicFramePr>
        <p:xfrm>
          <a:off x="1326454" y="2267603"/>
          <a:ext cx="6491092" cy="18311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E95C16A5-98AC-104A-85B5-AC164CA5ED21}"/>
              </a:ext>
            </a:extLst>
          </p:cNvPr>
          <p:cNvGraphicFramePr>
            <a:graphicFrameLocks noGrp="1"/>
          </p:cNvGraphicFramePr>
          <p:nvPr/>
        </p:nvGraphicFramePr>
        <p:xfrm>
          <a:off x="995099" y="4455710"/>
          <a:ext cx="7153802" cy="18311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6862CFB1-E80D-614B-9AA9-2BAC373A9673}"/>
              </a:ext>
            </a:extLst>
          </p:cNvPr>
          <p:cNvSpPr txBox="1"/>
          <p:nvPr/>
        </p:nvSpPr>
        <p:spPr>
          <a:xfrm>
            <a:off x="4152209" y="3974433"/>
            <a:ext cx="1511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(a) single-core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A7516E8-B477-8544-B1DA-55068C4A27A3}"/>
              </a:ext>
            </a:extLst>
          </p:cNvPr>
          <p:cNvSpPr txBox="1"/>
          <p:nvPr/>
        </p:nvSpPr>
        <p:spPr>
          <a:xfrm>
            <a:off x="4231750" y="6192197"/>
            <a:ext cx="13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(b) four-core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21D09B6-7441-1449-9244-0CA8BE72D961}"/>
              </a:ext>
            </a:extLst>
          </p:cNvPr>
          <p:cNvSpPr txBox="1"/>
          <p:nvPr/>
        </p:nvSpPr>
        <p:spPr>
          <a:xfrm>
            <a:off x="6654797" y="2479373"/>
            <a:ext cx="8018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4.5%</a:t>
            </a:r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id="{C54BE2B5-B860-ED40-961A-934F7E9E75A7}"/>
              </a:ext>
            </a:extLst>
          </p:cNvPr>
          <p:cNvSpPr/>
          <p:nvPr/>
        </p:nvSpPr>
        <p:spPr>
          <a:xfrm rot="15896661">
            <a:off x="6940709" y="3028756"/>
            <a:ext cx="603913" cy="321946"/>
          </a:xfrm>
          <a:prstGeom prst="arc">
            <a:avLst>
              <a:gd name="adj1" fmla="val 15747287"/>
              <a:gd name="adj2" fmla="val 3675087"/>
            </a:avLst>
          </a:prstGeom>
          <a:ln w="38100">
            <a:solidFill>
              <a:schemeClr val="accent6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4CF1DB1-2D29-E14A-8441-05F0222B5B88}"/>
              </a:ext>
            </a:extLst>
          </p:cNvPr>
          <p:cNvSpPr txBox="1"/>
          <p:nvPr/>
        </p:nvSpPr>
        <p:spPr>
          <a:xfrm>
            <a:off x="7055709" y="4520748"/>
            <a:ext cx="8018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6.4%</a:t>
            </a: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3C2277EA-F2B1-B148-BC79-56B247DFEDC2}"/>
              </a:ext>
            </a:extLst>
          </p:cNvPr>
          <p:cNvSpPr/>
          <p:nvPr/>
        </p:nvSpPr>
        <p:spPr>
          <a:xfrm rot="15896661">
            <a:off x="7347443" y="5051640"/>
            <a:ext cx="502853" cy="321946"/>
          </a:xfrm>
          <a:prstGeom prst="arc">
            <a:avLst>
              <a:gd name="adj1" fmla="val 15747287"/>
              <a:gd name="adj2" fmla="val 3675087"/>
            </a:avLst>
          </a:prstGeom>
          <a:ln w="38100">
            <a:solidFill>
              <a:schemeClr val="accent6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9E0E4B6-63F6-2142-93FB-7E2763414C07}"/>
              </a:ext>
            </a:extLst>
          </p:cNvPr>
          <p:cNvSpPr txBox="1"/>
          <p:nvPr/>
        </p:nvSpPr>
        <p:spPr>
          <a:xfrm>
            <a:off x="3855077" y="6505318"/>
            <a:ext cx="18391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[5] Jimenez et al., TOPC’14</a:t>
            </a:r>
          </a:p>
        </p:txBody>
      </p:sp>
      <p:pic>
        <p:nvPicPr>
          <p:cNvPr id="15" name="Graphic 14" descr="Home">
            <a:hlinkClick r:id="rId4" action="ppaction://hlinksldjump"/>
            <a:extLst>
              <a:ext uri="{FF2B5EF4-FFF2-40B4-BE49-F238E27FC236}">
                <a16:creationId xmlns:a16="http://schemas.microsoft.com/office/drawing/2014/main" id="{E8F75C6D-0AB1-0841-9477-C73EE97B41E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24684" y="6355715"/>
            <a:ext cx="360375" cy="36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12869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652D5FA-EFA7-7942-BBDE-CF7D3F580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solidFill>
                  <a:srgbClr val="C00000"/>
                </a:solidFill>
              </a:rPr>
              <a:t>How Does Pythia Compare Against the Context Prefetcher?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EC447BC-06D7-DC4B-B2CA-267FC4C6C5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Pythia widely differs from the Context Prefetcher (CP)</a:t>
            </a:r>
            <a:r>
              <a:rPr lang="en-US" sz="1400" b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[6]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in all three aspects: state, action, and reward. The key differences are: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CP </a:t>
            </a:r>
            <a:r>
              <a:rPr lang="en-US" b="1" dirty="0">
                <a:solidFill>
                  <a:srgbClr val="000C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does not consider system-level feedback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CP models the agent as a contextual bandit which </a:t>
            </a:r>
            <a:r>
              <a:rPr lang="en-US" b="1" dirty="0">
                <a:solidFill>
                  <a:srgbClr val="000C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takes myopic prefetch decisions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as compared to Pythia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CP </a:t>
            </a:r>
            <a:r>
              <a:rPr lang="en-US" b="1" dirty="0">
                <a:solidFill>
                  <a:srgbClr val="000C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requires compiler support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to extract software-level features</a:t>
            </a:r>
          </a:p>
          <a:p>
            <a:pPr lvl="1"/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DC6293-B804-644B-A1F5-0F023231F9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848" y="3683631"/>
            <a:ext cx="9144000" cy="155551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0594288-5193-6A44-8EF2-8A1DD874649E}"/>
              </a:ext>
            </a:extLst>
          </p:cNvPr>
          <p:cNvSpPr/>
          <p:nvPr/>
        </p:nvSpPr>
        <p:spPr>
          <a:xfrm>
            <a:off x="-78658" y="5350660"/>
            <a:ext cx="9311148" cy="918819"/>
          </a:xfrm>
          <a:prstGeom prst="rect">
            <a:avLst/>
          </a:prstGeom>
          <a:ln w="28575"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Pythia outperforms CP-HW by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5.3% in single-core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and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7.6% in four-core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system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830DD6-C936-7841-B8FF-EA80BB8748EE}"/>
              </a:ext>
            </a:extLst>
          </p:cNvPr>
          <p:cNvSpPr txBox="1"/>
          <p:nvPr/>
        </p:nvSpPr>
        <p:spPr>
          <a:xfrm>
            <a:off x="3757315" y="6430560"/>
            <a:ext cx="16196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[6] </a:t>
            </a:r>
            <a:r>
              <a:rPr kumimoji="0" lang="en-US" sz="1200" b="0" i="1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Leeor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et al., ISCA’15</a:t>
            </a:r>
          </a:p>
        </p:txBody>
      </p:sp>
      <p:pic>
        <p:nvPicPr>
          <p:cNvPr id="9" name="Graphic 8" descr="Home">
            <a:hlinkClick r:id="rId3" action="ppaction://hlinksldjump"/>
            <a:extLst>
              <a:ext uri="{FF2B5EF4-FFF2-40B4-BE49-F238E27FC236}">
                <a16:creationId xmlns:a16="http://schemas.microsoft.com/office/drawing/2014/main" id="{48779E51-30AF-7C47-BE3B-9388E2805F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24684" y="6355715"/>
            <a:ext cx="360375" cy="36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70676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EB26CFD-15A4-7F45-8B5F-88F9191D61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C00000"/>
                </a:solidFill>
              </a:rPr>
              <a:t>How Pythia’s Performance Changes With Various State Definitions You Have Swept?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57610D6-A22D-F246-A038-736FA0C8F9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In total we evaluate state defined as any-one, any-two, and any-three combinations of 32 features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CBB27B7-6FF3-0949-91A4-4775F59567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38770"/>
            <a:ext cx="9144000" cy="302183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CD6C530-504C-FE47-BA49-F33502572A5B}"/>
              </a:ext>
            </a:extLst>
          </p:cNvPr>
          <p:cNvSpPr/>
          <p:nvPr/>
        </p:nvSpPr>
        <p:spPr>
          <a:xfrm>
            <a:off x="-83574" y="4760608"/>
            <a:ext cx="9311148" cy="450490"/>
          </a:xfrm>
          <a:prstGeom prst="rect">
            <a:avLst/>
          </a:prstGeom>
          <a:ln w="28575"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Performance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gain ranges from 20.7% to 22.4%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2396007-F71B-B940-9088-40AD7F520708}"/>
              </a:ext>
            </a:extLst>
          </p:cNvPr>
          <p:cNvSpPr/>
          <p:nvPr/>
        </p:nvSpPr>
        <p:spPr>
          <a:xfrm>
            <a:off x="-83574" y="5337960"/>
            <a:ext cx="9311148" cy="450490"/>
          </a:xfrm>
          <a:prstGeom prst="rect">
            <a:avLst/>
          </a:prstGeom>
          <a:ln w="28575"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Coverage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ranges from 66.2% to 71.5%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6E4A3B7-916D-EB47-BB95-A237F5492D81}"/>
              </a:ext>
            </a:extLst>
          </p:cNvPr>
          <p:cNvSpPr/>
          <p:nvPr/>
        </p:nvSpPr>
        <p:spPr>
          <a:xfrm>
            <a:off x="-83574" y="5898456"/>
            <a:ext cx="9311148" cy="450490"/>
          </a:xfrm>
          <a:prstGeom prst="rect">
            <a:avLst/>
          </a:prstGeom>
          <a:ln w="28575"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Overprediction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ranges from 26.7% to 32.2%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 descr="Home">
            <a:hlinkClick r:id="rId3" action="ppaction://hlinksldjump"/>
            <a:extLst>
              <a:ext uri="{FF2B5EF4-FFF2-40B4-BE49-F238E27FC236}">
                <a16:creationId xmlns:a16="http://schemas.microsoft.com/office/drawing/2014/main" id="{773A17D5-5DA2-FC4D-BBAC-D114C13D4F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24684" y="6355715"/>
            <a:ext cx="360375" cy="36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87607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F8B016D-E6B7-6848-8528-51DB3CB6DA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C00000"/>
                </a:solidFill>
              </a:rPr>
              <a:t>Is Pythia Sensitive to Hyperparameter?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9DF7A1B-87B7-C44F-A375-0EDC9162B8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Not setting hyperparameters can significantly impact the overall performance improvement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E92D856-88C3-6147-BB59-99E05BC691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12" y="2008138"/>
            <a:ext cx="9144000" cy="327561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D440ABA-8213-3845-BB3D-678D6513C201}"/>
              </a:ext>
            </a:extLst>
          </p:cNvPr>
          <p:cNvSpPr/>
          <p:nvPr/>
        </p:nvSpPr>
        <p:spPr>
          <a:xfrm>
            <a:off x="-63910" y="5187150"/>
            <a:ext cx="9311148" cy="450490"/>
          </a:xfrm>
          <a:prstGeom prst="rect">
            <a:avLst/>
          </a:prstGeom>
          <a:ln w="28575"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Changing 𝜀 from 0.002 to 1.0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drops perf. by 16%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B650250-8489-A941-8CE2-8091CE24721D}"/>
              </a:ext>
            </a:extLst>
          </p:cNvPr>
          <p:cNvSpPr/>
          <p:nvPr/>
        </p:nvSpPr>
        <p:spPr>
          <a:xfrm>
            <a:off x="-63910" y="5805794"/>
            <a:ext cx="9311148" cy="450490"/>
          </a:xfrm>
          <a:prstGeom prst="rect">
            <a:avLst/>
          </a:prstGeom>
          <a:ln w="28575"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Changing 𝛼 from 0.0065 to 1.0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drops perf. by 5.4%</a:t>
            </a:r>
          </a:p>
        </p:txBody>
      </p:sp>
      <p:pic>
        <p:nvPicPr>
          <p:cNvPr id="9" name="Graphic 8" descr="Home">
            <a:hlinkClick r:id="rId3" action="ppaction://hlinksldjump"/>
            <a:extLst>
              <a:ext uri="{FF2B5EF4-FFF2-40B4-BE49-F238E27FC236}">
                <a16:creationId xmlns:a16="http://schemas.microsoft.com/office/drawing/2014/main" id="{676EF725-F529-EB4A-A7CA-A61CF921EB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24684" y="6355715"/>
            <a:ext cx="360375" cy="36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29658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11C0B49-D501-E848-882C-B96FCA378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C00000"/>
                </a:solidFill>
              </a:rPr>
              <a:t>How Does Pythia Compare Against Commercial Multi-level Prefetchers?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E5D5B4DF-8733-204E-9FD7-D29B0A0A74F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738187" y="911225"/>
          <a:ext cx="7667625" cy="5527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A84D9610-4218-024F-9251-1A585D089D69}"/>
              </a:ext>
            </a:extLst>
          </p:cNvPr>
          <p:cNvSpPr/>
          <p:nvPr/>
        </p:nvSpPr>
        <p:spPr>
          <a:xfrm>
            <a:off x="-63910" y="5187150"/>
            <a:ext cx="9311148" cy="606084"/>
          </a:xfrm>
          <a:prstGeom prst="rect">
            <a:avLst/>
          </a:prstGeom>
          <a:ln w="28575"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Pythia outperforms IPCP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[7]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by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14.2%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on average in 150-MTPS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AAAA322-5521-E74C-A343-B30CA9A09759}"/>
              </a:ext>
            </a:extLst>
          </p:cNvPr>
          <p:cNvSpPr txBox="1"/>
          <p:nvPr/>
        </p:nvSpPr>
        <p:spPr>
          <a:xfrm>
            <a:off x="3572235" y="6430560"/>
            <a:ext cx="19898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[6] </a:t>
            </a:r>
            <a:r>
              <a:rPr kumimoji="0" lang="en-US" sz="1200" b="0" i="1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Prakalapati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et al., ISCA’20</a:t>
            </a:r>
          </a:p>
        </p:txBody>
      </p:sp>
      <p:pic>
        <p:nvPicPr>
          <p:cNvPr id="9" name="Graphic 8" descr="Home">
            <a:hlinkClick r:id="rId4" action="ppaction://hlinksldjump"/>
            <a:extLst>
              <a:ext uri="{FF2B5EF4-FFF2-40B4-BE49-F238E27FC236}">
                <a16:creationId xmlns:a16="http://schemas.microsoft.com/office/drawing/2014/main" id="{710D9677-21BF-714E-963C-55322896DF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24684" y="6355715"/>
            <a:ext cx="360375" cy="36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815667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9801654-81BF-C648-81DF-D14EC7B2A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C00000"/>
                </a:solidFill>
              </a:rPr>
              <a:t>Does Pythia Perform Equally Well for Unseen Workloads also?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E57D854-CB16-0D47-ACE0-D562B6807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Evaluated with 500 traces from value prediction championship</a:t>
            </a:r>
          </a:p>
          <a:p>
            <a:pPr lvl="1"/>
            <a:r>
              <a:rPr lang="en-US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 prefetcher has been trained on these traces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45A7484-8BDC-044B-B775-D8459168D5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51857"/>
            <a:ext cx="9144000" cy="192659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4010360-2739-5B47-B0E2-E55091325812}"/>
              </a:ext>
            </a:extLst>
          </p:cNvPr>
          <p:cNvSpPr/>
          <p:nvPr/>
        </p:nvSpPr>
        <p:spPr>
          <a:xfrm>
            <a:off x="-83574" y="4476208"/>
            <a:ext cx="9311148" cy="1008820"/>
          </a:xfrm>
          <a:prstGeom prst="rect">
            <a:avLst/>
          </a:prstGeom>
          <a:ln w="28575"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Pythia outperforms MLOP and Bingo by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8.3% and 3.5%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single-core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F471D0C-768B-9743-A042-D9FB2BE1FD38}"/>
              </a:ext>
            </a:extLst>
          </p:cNvPr>
          <p:cNvSpPr/>
          <p:nvPr/>
        </p:nvSpPr>
        <p:spPr>
          <a:xfrm>
            <a:off x="-83574" y="5596618"/>
            <a:ext cx="9311148" cy="650420"/>
          </a:xfrm>
          <a:prstGeom prst="rect">
            <a:avLst/>
          </a:prstGeom>
          <a:ln w="28575"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And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9.7% and 5.4%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four-core</a:t>
            </a:r>
          </a:p>
        </p:txBody>
      </p:sp>
      <p:pic>
        <p:nvPicPr>
          <p:cNvPr id="9" name="Graphic 8" descr="Home">
            <a:hlinkClick r:id="rId3" action="ppaction://hlinksldjump"/>
            <a:extLst>
              <a:ext uri="{FF2B5EF4-FFF2-40B4-BE49-F238E27FC236}">
                <a16:creationId xmlns:a16="http://schemas.microsoft.com/office/drawing/2014/main" id="{BB5343B3-56BF-CF42-AAA4-061FC31D2E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24684" y="6355715"/>
            <a:ext cx="360375" cy="36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49743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2CD3899-0D9C-9C46-90C7-529BC9BEE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Pythia Configuration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16A8440C-475F-7246-B579-B0F59AA581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75" y="1943821"/>
            <a:ext cx="8894763" cy="3405333"/>
          </a:xfrm>
        </p:spPr>
      </p:pic>
      <p:pic>
        <p:nvPicPr>
          <p:cNvPr id="13" name="Graphic 12" descr="Home">
            <a:hlinkClick r:id="rId3" action="ppaction://hlinksldjump"/>
            <a:extLst>
              <a:ext uri="{FF2B5EF4-FFF2-40B4-BE49-F238E27FC236}">
                <a16:creationId xmlns:a16="http://schemas.microsoft.com/office/drawing/2014/main" id="{0374C81E-1633-074B-8237-BCA1A196A0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24684" y="6355715"/>
            <a:ext cx="360375" cy="36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489234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79C8717-13F4-B54B-9FAF-A5CCD2871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Parameters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1873D3B-7FBB-024F-9D32-F72E6107B3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75" y="1385897"/>
            <a:ext cx="8894763" cy="4521180"/>
          </a:xfrm>
        </p:spPr>
      </p:pic>
      <p:pic>
        <p:nvPicPr>
          <p:cNvPr id="8" name="Graphic 7" descr="Home">
            <a:hlinkClick r:id="rId3" action="ppaction://hlinksldjump"/>
            <a:extLst>
              <a:ext uri="{FF2B5EF4-FFF2-40B4-BE49-F238E27FC236}">
                <a16:creationId xmlns:a16="http://schemas.microsoft.com/office/drawing/2014/main" id="{0BBC0637-42DC-984C-80B8-48DF95F583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24684" y="6355715"/>
            <a:ext cx="360375" cy="36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085849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BB87D86-EF41-A54F-B7C5-CB570E32B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Configuration of Prefetchers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CA4C8AC-798C-E04E-BE11-80F7553F0C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75" y="1922787"/>
            <a:ext cx="8894763" cy="3447401"/>
          </a:xfrm>
        </p:spPr>
      </p:pic>
      <p:pic>
        <p:nvPicPr>
          <p:cNvPr id="8" name="Graphic 7" descr="Home">
            <a:hlinkClick r:id="rId3" action="ppaction://hlinksldjump"/>
            <a:extLst>
              <a:ext uri="{FF2B5EF4-FFF2-40B4-BE49-F238E27FC236}">
                <a16:creationId xmlns:a16="http://schemas.microsoft.com/office/drawing/2014/main" id="{D3759A71-F7AD-C943-95DF-6CFEB7BE31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24684" y="6355715"/>
            <a:ext cx="360375" cy="36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980993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DC54302-9737-B847-A4EE-132BA1BB35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Evaluated Workloads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8B699EE-3AD5-7847-B52D-02DEAB3C55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75" y="1866731"/>
            <a:ext cx="8894763" cy="3559512"/>
          </a:xfrm>
        </p:spPr>
      </p:pic>
      <p:pic>
        <p:nvPicPr>
          <p:cNvPr id="8" name="Graphic 7" descr="Home">
            <a:hlinkClick r:id="rId3" action="ppaction://hlinksldjump"/>
            <a:extLst>
              <a:ext uri="{FF2B5EF4-FFF2-40B4-BE49-F238E27FC236}">
                <a16:creationId xmlns:a16="http://schemas.microsoft.com/office/drawing/2014/main" id="{81BD0FCC-0676-1842-AC98-89AAD4AFC9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24684" y="6355715"/>
            <a:ext cx="360375" cy="36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2501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8E90AC5-4A6E-1A0B-589A-BD1040EFD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9</a:t>
            </a:fld>
            <a:endParaRPr lang="en-US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BF45E4D3-BA0D-2CA4-1C22-9D2393B89B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47922434"/>
              </p:ext>
            </p:extLst>
          </p:nvPr>
        </p:nvGraphicFramePr>
        <p:xfrm>
          <a:off x="1524000" y="990997"/>
          <a:ext cx="6096000" cy="1127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4F7B20F-9546-7719-95B3-9F9BC643D3C7}"/>
              </a:ext>
            </a:extLst>
          </p:cNvPr>
          <p:cNvCxnSpPr>
            <a:cxnSpLocks/>
          </p:cNvCxnSpPr>
          <p:nvPr/>
        </p:nvCxnSpPr>
        <p:spPr>
          <a:xfrm>
            <a:off x="5994400" y="1905000"/>
            <a:ext cx="652584" cy="738805"/>
          </a:xfrm>
          <a:prstGeom prst="line">
            <a:avLst/>
          </a:prstGeom>
          <a:noFill/>
          <a:ln w="19050">
            <a:solidFill>
              <a:schemeClr val="bg2">
                <a:lumMod val="90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6A1DF71-5AC0-8EB8-2DA3-82AC21D83E41}"/>
              </a:ext>
            </a:extLst>
          </p:cNvPr>
          <p:cNvCxnSpPr>
            <a:cxnSpLocks/>
          </p:cNvCxnSpPr>
          <p:nvPr/>
        </p:nvCxnSpPr>
        <p:spPr>
          <a:xfrm>
            <a:off x="4876800" y="1932694"/>
            <a:ext cx="1770184" cy="4232664"/>
          </a:xfrm>
          <a:prstGeom prst="line">
            <a:avLst/>
          </a:prstGeom>
          <a:noFill/>
          <a:ln w="19050">
            <a:solidFill>
              <a:schemeClr val="bg2">
                <a:lumMod val="90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91F4AFC7-7C0B-D81B-A811-9A82A769A66E}"/>
              </a:ext>
            </a:extLst>
          </p:cNvPr>
          <p:cNvCxnSpPr>
            <a:cxnSpLocks/>
          </p:cNvCxnSpPr>
          <p:nvPr/>
        </p:nvCxnSpPr>
        <p:spPr>
          <a:xfrm flipH="1">
            <a:off x="3265104" y="1946190"/>
            <a:ext cx="1020445" cy="690327"/>
          </a:xfrm>
          <a:prstGeom prst="line">
            <a:avLst/>
          </a:prstGeom>
          <a:noFill/>
          <a:ln w="19050">
            <a:solidFill>
              <a:schemeClr val="bg2">
                <a:lumMod val="90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8360B753-A8D8-A4A1-1F7A-8D8529A9B542}"/>
              </a:ext>
            </a:extLst>
          </p:cNvPr>
          <p:cNvCxnSpPr>
            <a:cxnSpLocks/>
          </p:cNvCxnSpPr>
          <p:nvPr/>
        </p:nvCxnSpPr>
        <p:spPr>
          <a:xfrm flipH="1">
            <a:off x="241163" y="1905000"/>
            <a:ext cx="2967621" cy="706452"/>
          </a:xfrm>
          <a:prstGeom prst="line">
            <a:avLst/>
          </a:prstGeom>
          <a:noFill/>
          <a:ln w="19050">
            <a:solidFill>
              <a:schemeClr val="bg2">
                <a:lumMod val="90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65" name="Rounded Rectangle 64">
            <a:extLst>
              <a:ext uri="{FF2B5EF4-FFF2-40B4-BE49-F238E27FC236}">
                <a16:creationId xmlns:a16="http://schemas.microsoft.com/office/drawing/2014/main" id="{97FE177C-EB4D-3A60-FBA1-10BACC218453}"/>
              </a:ext>
            </a:extLst>
          </p:cNvPr>
          <p:cNvSpPr/>
          <p:nvPr/>
        </p:nvSpPr>
        <p:spPr>
          <a:xfrm>
            <a:off x="213003" y="2640271"/>
            <a:ext cx="3052101" cy="1554012"/>
          </a:xfrm>
          <a:prstGeom prst="roundRect">
            <a:avLst>
              <a:gd name="adj" fmla="val 3059"/>
            </a:avLst>
          </a:prstGeom>
          <a:noFill/>
          <a:ln w="19050">
            <a:solidFill>
              <a:schemeClr val="bg2">
                <a:lumMod val="90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ounded Rectangle 65">
            <a:extLst>
              <a:ext uri="{FF2B5EF4-FFF2-40B4-BE49-F238E27FC236}">
                <a16:creationId xmlns:a16="http://schemas.microsoft.com/office/drawing/2014/main" id="{85FD95C6-5FA0-ADE6-0165-48C8071DE89A}"/>
              </a:ext>
            </a:extLst>
          </p:cNvPr>
          <p:cNvSpPr/>
          <p:nvPr/>
        </p:nvSpPr>
        <p:spPr>
          <a:xfrm>
            <a:off x="6646984" y="2643805"/>
            <a:ext cx="2399249" cy="3616317"/>
          </a:xfrm>
          <a:prstGeom prst="roundRect">
            <a:avLst>
              <a:gd name="adj" fmla="val 3059"/>
            </a:avLst>
          </a:prstGeom>
          <a:noFill/>
          <a:ln w="19050">
            <a:solidFill>
              <a:schemeClr val="bg2">
                <a:lumMod val="90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" name="Graphic 91">
            <a:extLst>
              <a:ext uri="{FF2B5EF4-FFF2-40B4-BE49-F238E27FC236}">
                <a16:creationId xmlns:a16="http://schemas.microsoft.com/office/drawing/2014/main" id="{E44675FA-5F37-A656-D381-7330879DAAE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761210" y="2457340"/>
            <a:ext cx="2195212" cy="3708018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68F3332E-9F4D-7B5D-AF57-A6A9ADCDA3A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9150" y="2737105"/>
            <a:ext cx="3159709" cy="1409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715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4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4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4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65" grpId="0" animBg="1"/>
      <p:bldP spid="66" grpId="0" animBg="1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4CA3E9E-8157-C94C-8EDC-9E46C1069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List of Evaluated Features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4A6953C-8669-AD4C-95CE-6C0BCDB1FD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75" y="1561571"/>
            <a:ext cx="8894763" cy="4169833"/>
          </a:xfrm>
        </p:spPr>
      </p:pic>
      <p:pic>
        <p:nvPicPr>
          <p:cNvPr id="8" name="Graphic 7" descr="Home">
            <a:hlinkClick r:id="rId3" action="ppaction://hlinksldjump"/>
            <a:extLst>
              <a:ext uri="{FF2B5EF4-FFF2-40B4-BE49-F238E27FC236}">
                <a16:creationId xmlns:a16="http://schemas.microsoft.com/office/drawing/2014/main" id="{E822CAC3-A67F-3A40-94A7-5603D0D799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24684" y="6355715"/>
            <a:ext cx="360375" cy="36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209943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AE564AE-2DA7-5A4A-AFAD-0AB5DE8B72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S-curve: Single-core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F0F411DA-9EA8-8048-AF09-A9682F1055D6}"/>
              </a:ext>
            </a:extLst>
          </p:cNvPr>
          <p:cNvGraphicFramePr>
            <a:graphicFrameLocks noGrp="1"/>
          </p:cNvGraphicFramePr>
          <p:nvPr/>
        </p:nvGraphicFramePr>
        <p:xfrm>
          <a:off x="-92201" y="1546831"/>
          <a:ext cx="9308523" cy="43749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9B9B24A-8F95-2D47-B722-75A2FC2375EC}"/>
              </a:ext>
            </a:extLst>
          </p:cNvPr>
          <p:cNvCxnSpPr>
            <a:cxnSpLocks/>
          </p:cNvCxnSpPr>
          <p:nvPr/>
        </p:nvCxnSpPr>
        <p:spPr>
          <a:xfrm>
            <a:off x="962126" y="4179525"/>
            <a:ext cx="8118389" cy="0"/>
          </a:xfrm>
          <a:prstGeom prst="line">
            <a:avLst/>
          </a:prstGeom>
          <a:ln w="127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AC55FFA0-2F7B-4645-B20D-701053C6B428}"/>
              </a:ext>
            </a:extLst>
          </p:cNvPr>
          <p:cNvSpPr txBox="1"/>
          <p:nvPr/>
        </p:nvSpPr>
        <p:spPr>
          <a:xfrm>
            <a:off x="1239537" y="3546296"/>
            <a:ext cx="19527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623.xalancbmk_s-592B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2A2519C-4102-FC40-A6B3-1E97BCD09D6A}"/>
              </a:ext>
            </a:extLst>
          </p:cNvPr>
          <p:cNvSpPr txBox="1"/>
          <p:nvPr/>
        </p:nvSpPr>
        <p:spPr>
          <a:xfrm>
            <a:off x="6787553" y="1749213"/>
            <a:ext cx="18053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603.bwaves_s-2931B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8068C3E-2424-4845-B45A-86BFF33CF0FC}"/>
              </a:ext>
            </a:extLst>
          </p:cNvPr>
          <p:cNvSpPr txBox="1"/>
          <p:nvPr/>
        </p:nvSpPr>
        <p:spPr>
          <a:xfrm>
            <a:off x="6971557" y="2125198"/>
            <a:ext cx="13853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462.libquantum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1CF5F7C-5608-3E4F-9FBF-8A4551986B82}"/>
              </a:ext>
            </a:extLst>
          </p:cNvPr>
          <p:cNvSpPr txBox="1"/>
          <p:nvPr/>
        </p:nvSpPr>
        <p:spPr>
          <a:xfrm>
            <a:off x="6638310" y="2748642"/>
            <a:ext cx="11865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streamcluster</a:t>
            </a: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Lato" panose="020F0502020204030203" pitchFamily="34" charset="77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C57EFF5-D93E-8942-856E-641790A1331E}"/>
              </a:ext>
            </a:extLst>
          </p:cNvPr>
          <p:cNvSpPr txBox="1"/>
          <p:nvPr/>
        </p:nvSpPr>
        <p:spPr>
          <a:xfrm>
            <a:off x="6542724" y="4510586"/>
            <a:ext cx="8082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429.mcf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967C430-021B-9F4A-A963-1F51D817298E}"/>
              </a:ext>
            </a:extLst>
          </p:cNvPr>
          <p:cNvSpPr txBox="1"/>
          <p:nvPr/>
        </p:nvSpPr>
        <p:spPr>
          <a:xfrm>
            <a:off x="6721508" y="4191167"/>
            <a:ext cx="10679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BFSCC-22B</a:t>
            </a:r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3AE1EA63-EA21-9948-B629-2238B6765EB6}"/>
              </a:ext>
            </a:extLst>
          </p:cNvPr>
          <p:cNvSpPr/>
          <p:nvPr/>
        </p:nvSpPr>
        <p:spPr>
          <a:xfrm>
            <a:off x="5830688" y="4587298"/>
            <a:ext cx="741405" cy="112306"/>
          </a:xfrm>
          <a:custGeom>
            <a:avLst/>
            <a:gdLst>
              <a:gd name="connsiteX0" fmla="*/ 741405 w 741405"/>
              <a:gd name="connsiteY0" fmla="*/ 98854 h 112306"/>
              <a:gd name="connsiteX1" fmla="*/ 457200 w 741405"/>
              <a:gd name="connsiteY1" fmla="*/ 111211 h 112306"/>
              <a:gd name="connsiteX2" fmla="*/ 111211 w 741405"/>
              <a:gd name="connsiteY2" fmla="*/ 74141 h 112306"/>
              <a:gd name="connsiteX3" fmla="*/ 0 w 741405"/>
              <a:gd name="connsiteY3" fmla="*/ 0 h 112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405" h="112306">
                <a:moveTo>
                  <a:pt x="741405" y="98854"/>
                </a:moveTo>
                <a:cubicBezTo>
                  <a:pt x="651818" y="107092"/>
                  <a:pt x="562232" y="115330"/>
                  <a:pt x="457200" y="111211"/>
                </a:cubicBezTo>
                <a:cubicBezTo>
                  <a:pt x="352168" y="107092"/>
                  <a:pt x="187411" y="92676"/>
                  <a:pt x="111211" y="74141"/>
                </a:cubicBezTo>
                <a:cubicBezTo>
                  <a:pt x="35011" y="55606"/>
                  <a:pt x="17505" y="27803"/>
                  <a:pt x="0" y="0"/>
                </a:cubicBezTo>
              </a:path>
            </a:pathLst>
          </a:custGeom>
          <a:noFill/>
          <a:ln>
            <a:solidFill>
              <a:schemeClr val="bg2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1C480EF8-6E00-704F-AB4A-16291C6FECCE}"/>
              </a:ext>
            </a:extLst>
          </p:cNvPr>
          <p:cNvSpPr/>
          <p:nvPr/>
        </p:nvSpPr>
        <p:spPr>
          <a:xfrm>
            <a:off x="7288785" y="4661439"/>
            <a:ext cx="939114" cy="49427"/>
          </a:xfrm>
          <a:custGeom>
            <a:avLst/>
            <a:gdLst>
              <a:gd name="connsiteX0" fmla="*/ 0 w 939114"/>
              <a:gd name="connsiteY0" fmla="*/ 0 h 49427"/>
              <a:gd name="connsiteX1" fmla="*/ 383060 w 939114"/>
              <a:gd name="connsiteY1" fmla="*/ 0 h 49427"/>
              <a:gd name="connsiteX2" fmla="*/ 803190 w 939114"/>
              <a:gd name="connsiteY2" fmla="*/ 12357 h 49427"/>
              <a:gd name="connsiteX3" fmla="*/ 939114 w 939114"/>
              <a:gd name="connsiteY3" fmla="*/ 49427 h 494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39114" h="49427">
                <a:moveTo>
                  <a:pt x="0" y="0"/>
                </a:moveTo>
                <a:lnTo>
                  <a:pt x="383060" y="0"/>
                </a:lnTo>
                <a:cubicBezTo>
                  <a:pt x="516925" y="2059"/>
                  <a:pt x="710514" y="4119"/>
                  <a:pt x="803190" y="12357"/>
                </a:cubicBezTo>
                <a:cubicBezTo>
                  <a:pt x="895866" y="20595"/>
                  <a:pt x="917490" y="35011"/>
                  <a:pt x="939114" y="49427"/>
                </a:cubicBezTo>
              </a:path>
            </a:pathLst>
          </a:custGeom>
          <a:noFill/>
          <a:ln>
            <a:solidFill>
              <a:schemeClr val="bg2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1B56DCC6-0FF4-6A43-A6BD-065697590646}"/>
              </a:ext>
            </a:extLst>
          </p:cNvPr>
          <p:cNvSpPr/>
          <p:nvPr/>
        </p:nvSpPr>
        <p:spPr>
          <a:xfrm>
            <a:off x="6433593" y="4142455"/>
            <a:ext cx="348565" cy="207756"/>
          </a:xfrm>
          <a:custGeom>
            <a:avLst/>
            <a:gdLst>
              <a:gd name="connsiteX0" fmla="*/ 348565 w 348565"/>
              <a:gd name="connsiteY0" fmla="*/ 197708 h 207756"/>
              <a:gd name="connsiteX1" fmla="*/ 14933 w 348565"/>
              <a:gd name="connsiteY1" fmla="*/ 185351 h 207756"/>
              <a:gd name="connsiteX2" fmla="*/ 89073 w 348565"/>
              <a:gd name="connsiteY2" fmla="*/ 0 h 207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8565" h="207756">
                <a:moveTo>
                  <a:pt x="348565" y="197708"/>
                </a:moveTo>
                <a:cubicBezTo>
                  <a:pt x="203373" y="208005"/>
                  <a:pt x="58182" y="218302"/>
                  <a:pt x="14933" y="185351"/>
                </a:cubicBezTo>
                <a:cubicBezTo>
                  <a:pt x="-28316" y="152400"/>
                  <a:pt x="30378" y="76200"/>
                  <a:pt x="89073" y="0"/>
                </a:cubicBezTo>
              </a:path>
            </a:pathLst>
          </a:custGeom>
          <a:noFill/>
          <a:ln>
            <a:solidFill>
              <a:schemeClr val="bg2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3EC88BF5-96BE-C64E-9852-9304AF99B3F4}"/>
              </a:ext>
            </a:extLst>
          </p:cNvPr>
          <p:cNvSpPr/>
          <p:nvPr/>
        </p:nvSpPr>
        <p:spPr>
          <a:xfrm>
            <a:off x="7745985" y="2917136"/>
            <a:ext cx="358346" cy="51427"/>
          </a:xfrm>
          <a:custGeom>
            <a:avLst/>
            <a:gdLst>
              <a:gd name="connsiteX0" fmla="*/ 0 w 358346"/>
              <a:gd name="connsiteY0" fmla="*/ 14357 h 51427"/>
              <a:gd name="connsiteX1" fmla="*/ 185352 w 358346"/>
              <a:gd name="connsiteY1" fmla="*/ 2000 h 51427"/>
              <a:gd name="connsiteX2" fmla="*/ 358346 w 358346"/>
              <a:gd name="connsiteY2" fmla="*/ 51427 h 514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8346" h="51427">
                <a:moveTo>
                  <a:pt x="0" y="14357"/>
                </a:moveTo>
                <a:cubicBezTo>
                  <a:pt x="62814" y="5089"/>
                  <a:pt x="125628" y="-4178"/>
                  <a:pt x="185352" y="2000"/>
                </a:cubicBezTo>
                <a:cubicBezTo>
                  <a:pt x="245076" y="8178"/>
                  <a:pt x="301711" y="29802"/>
                  <a:pt x="358346" y="51427"/>
                </a:cubicBezTo>
              </a:path>
            </a:pathLst>
          </a:custGeom>
          <a:noFill/>
          <a:ln>
            <a:solidFill>
              <a:schemeClr val="bg2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05F7FA5-754F-A14E-8ABE-E11961114C40}"/>
              </a:ext>
            </a:extLst>
          </p:cNvPr>
          <p:cNvSpPr/>
          <p:nvPr/>
        </p:nvSpPr>
        <p:spPr>
          <a:xfrm>
            <a:off x="8264969" y="2226628"/>
            <a:ext cx="481914" cy="62314"/>
          </a:xfrm>
          <a:custGeom>
            <a:avLst/>
            <a:gdLst>
              <a:gd name="connsiteX0" fmla="*/ 0 w 481914"/>
              <a:gd name="connsiteY0" fmla="*/ 62314 h 62314"/>
              <a:gd name="connsiteX1" fmla="*/ 259492 w 481914"/>
              <a:gd name="connsiteY1" fmla="*/ 530 h 62314"/>
              <a:gd name="connsiteX2" fmla="*/ 481914 w 481914"/>
              <a:gd name="connsiteY2" fmla="*/ 37600 h 62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81914" h="62314">
                <a:moveTo>
                  <a:pt x="0" y="62314"/>
                </a:moveTo>
                <a:cubicBezTo>
                  <a:pt x="89586" y="33481"/>
                  <a:pt x="179173" y="4649"/>
                  <a:pt x="259492" y="530"/>
                </a:cubicBezTo>
                <a:cubicBezTo>
                  <a:pt x="339811" y="-3589"/>
                  <a:pt x="410862" y="17005"/>
                  <a:pt x="481914" y="37600"/>
                </a:cubicBezTo>
              </a:path>
            </a:pathLst>
          </a:custGeom>
          <a:noFill/>
          <a:ln>
            <a:solidFill>
              <a:schemeClr val="bg2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8C9D7AFB-B2E6-3B43-AF5C-AC4DF1E57CAA}"/>
              </a:ext>
            </a:extLst>
          </p:cNvPr>
          <p:cNvSpPr/>
          <p:nvPr/>
        </p:nvSpPr>
        <p:spPr>
          <a:xfrm>
            <a:off x="8289683" y="2288942"/>
            <a:ext cx="296562" cy="98854"/>
          </a:xfrm>
          <a:custGeom>
            <a:avLst/>
            <a:gdLst>
              <a:gd name="connsiteX0" fmla="*/ 0 w 296562"/>
              <a:gd name="connsiteY0" fmla="*/ 0 h 98854"/>
              <a:gd name="connsiteX1" fmla="*/ 296562 w 296562"/>
              <a:gd name="connsiteY1" fmla="*/ 98854 h 98854"/>
              <a:gd name="connsiteX2" fmla="*/ 296562 w 296562"/>
              <a:gd name="connsiteY2" fmla="*/ 98854 h 98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6562" h="98854">
                <a:moveTo>
                  <a:pt x="0" y="0"/>
                </a:moveTo>
                <a:lnTo>
                  <a:pt x="296562" y="98854"/>
                </a:lnTo>
                <a:lnTo>
                  <a:pt x="296562" y="98854"/>
                </a:lnTo>
              </a:path>
            </a:pathLst>
          </a:custGeom>
          <a:noFill/>
          <a:ln>
            <a:solidFill>
              <a:schemeClr val="bg2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E63A2711-EEEC-0541-8940-19D83F374061}"/>
              </a:ext>
            </a:extLst>
          </p:cNvPr>
          <p:cNvSpPr/>
          <p:nvPr/>
        </p:nvSpPr>
        <p:spPr>
          <a:xfrm>
            <a:off x="8524461" y="1918239"/>
            <a:ext cx="506627" cy="148281"/>
          </a:xfrm>
          <a:custGeom>
            <a:avLst/>
            <a:gdLst>
              <a:gd name="connsiteX0" fmla="*/ 0 w 506627"/>
              <a:gd name="connsiteY0" fmla="*/ 0 h 148281"/>
              <a:gd name="connsiteX1" fmla="*/ 284205 w 506627"/>
              <a:gd name="connsiteY1" fmla="*/ 24713 h 148281"/>
              <a:gd name="connsiteX2" fmla="*/ 407773 w 506627"/>
              <a:gd name="connsiteY2" fmla="*/ 61784 h 148281"/>
              <a:gd name="connsiteX3" fmla="*/ 506627 w 506627"/>
              <a:gd name="connsiteY3" fmla="*/ 148281 h 148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6627" h="148281">
                <a:moveTo>
                  <a:pt x="0" y="0"/>
                </a:moveTo>
                <a:cubicBezTo>
                  <a:pt x="108121" y="7208"/>
                  <a:pt x="216243" y="14416"/>
                  <a:pt x="284205" y="24713"/>
                </a:cubicBezTo>
                <a:cubicBezTo>
                  <a:pt x="352167" y="35010"/>
                  <a:pt x="370703" y="41189"/>
                  <a:pt x="407773" y="61784"/>
                </a:cubicBezTo>
                <a:cubicBezTo>
                  <a:pt x="444843" y="82379"/>
                  <a:pt x="475735" y="115330"/>
                  <a:pt x="506627" y="148281"/>
                </a:cubicBezTo>
              </a:path>
            </a:pathLst>
          </a:custGeom>
          <a:noFill/>
          <a:ln>
            <a:solidFill>
              <a:schemeClr val="bg2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BF12417-BBAB-6749-AB5E-E53069DFAC0D}"/>
              </a:ext>
            </a:extLst>
          </p:cNvPr>
          <p:cNvSpPr txBox="1"/>
          <p:nvPr/>
        </p:nvSpPr>
        <p:spPr>
          <a:xfrm>
            <a:off x="3494139" y="4504979"/>
            <a:ext cx="12442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pagerank-51B</a:t>
            </a:r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15637197-B0F0-944D-AECC-23041E823FB8}"/>
              </a:ext>
            </a:extLst>
          </p:cNvPr>
          <p:cNvSpPr/>
          <p:nvPr/>
        </p:nvSpPr>
        <p:spPr>
          <a:xfrm>
            <a:off x="3260483" y="4574942"/>
            <a:ext cx="271848" cy="132037"/>
          </a:xfrm>
          <a:custGeom>
            <a:avLst/>
            <a:gdLst>
              <a:gd name="connsiteX0" fmla="*/ 271848 w 271848"/>
              <a:gd name="connsiteY0" fmla="*/ 111210 h 132037"/>
              <a:gd name="connsiteX1" fmla="*/ 74140 w 271848"/>
              <a:gd name="connsiteY1" fmla="*/ 123567 h 132037"/>
              <a:gd name="connsiteX2" fmla="*/ 0 w 271848"/>
              <a:gd name="connsiteY2" fmla="*/ 0 h 132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1848" h="132037">
                <a:moveTo>
                  <a:pt x="271848" y="111210"/>
                </a:moveTo>
                <a:cubicBezTo>
                  <a:pt x="195648" y="126656"/>
                  <a:pt x="119448" y="142102"/>
                  <a:pt x="74140" y="123567"/>
                </a:cubicBezTo>
                <a:cubicBezTo>
                  <a:pt x="28832" y="105032"/>
                  <a:pt x="14416" y="52516"/>
                  <a:pt x="0" y="0"/>
                </a:cubicBezTo>
              </a:path>
            </a:pathLst>
          </a:custGeom>
          <a:noFill/>
          <a:ln>
            <a:solidFill>
              <a:schemeClr val="bg2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9152370-ACFA-5048-8867-E931D8BD54E1}"/>
              </a:ext>
            </a:extLst>
          </p:cNvPr>
          <p:cNvSpPr txBox="1"/>
          <p:nvPr/>
        </p:nvSpPr>
        <p:spPr>
          <a:xfrm>
            <a:off x="3322268" y="3192917"/>
            <a:ext cx="17475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fluidanimate-9500M</a:t>
            </a:r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8625CD82-89C2-DD48-878B-CF6AE2403128}"/>
              </a:ext>
            </a:extLst>
          </p:cNvPr>
          <p:cNvSpPr/>
          <p:nvPr/>
        </p:nvSpPr>
        <p:spPr>
          <a:xfrm>
            <a:off x="5015142" y="3342578"/>
            <a:ext cx="205709" cy="367391"/>
          </a:xfrm>
          <a:custGeom>
            <a:avLst/>
            <a:gdLst>
              <a:gd name="connsiteX0" fmla="*/ 0 w 205709"/>
              <a:gd name="connsiteY0" fmla="*/ 9045 h 367391"/>
              <a:gd name="connsiteX1" fmla="*/ 197708 w 205709"/>
              <a:gd name="connsiteY1" fmla="*/ 46115 h 367391"/>
              <a:gd name="connsiteX2" fmla="*/ 148281 w 205709"/>
              <a:gd name="connsiteY2" fmla="*/ 367391 h 367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5709" h="367391">
                <a:moveTo>
                  <a:pt x="0" y="9045"/>
                </a:moveTo>
                <a:cubicBezTo>
                  <a:pt x="86497" y="-2282"/>
                  <a:pt x="172995" y="-13609"/>
                  <a:pt x="197708" y="46115"/>
                </a:cubicBezTo>
                <a:cubicBezTo>
                  <a:pt x="222421" y="105839"/>
                  <a:pt x="185351" y="236615"/>
                  <a:pt x="148281" y="367391"/>
                </a:cubicBezTo>
              </a:path>
            </a:pathLst>
          </a:custGeom>
          <a:noFill/>
          <a:ln>
            <a:solidFill>
              <a:schemeClr val="bg2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Freeform 24">
            <a:extLst>
              <a:ext uri="{FF2B5EF4-FFF2-40B4-BE49-F238E27FC236}">
                <a16:creationId xmlns:a16="http://schemas.microsoft.com/office/drawing/2014/main" id="{96B159AF-2A77-0645-A15D-3112CAF7098C}"/>
              </a:ext>
            </a:extLst>
          </p:cNvPr>
          <p:cNvSpPr/>
          <p:nvPr/>
        </p:nvSpPr>
        <p:spPr>
          <a:xfrm>
            <a:off x="6189034" y="2931493"/>
            <a:ext cx="506627" cy="420130"/>
          </a:xfrm>
          <a:custGeom>
            <a:avLst/>
            <a:gdLst>
              <a:gd name="connsiteX0" fmla="*/ 506627 w 506627"/>
              <a:gd name="connsiteY0" fmla="*/ 0 h 420130"/>
              <a:gd name="connsiteX1" fmla="*/ 86497 w 506627"/>
              <a:gd name="connsiteY1" fmla="*/ 111211 h 420130"/>
              <a:gd name="connsiteX2" fmla="*/ 0 w 506627"/>
              <a:gd name="connsiteY2" fmla="*/ 420130 h 420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6627" h="420130">
                <a:moveTo>
                  <a:pt x="506627" y="0"/>
                </a:moveTo>
                <a:cubicBezTo>
                  <a:pt x="338781" y="20594"/>
                  <a:pt x="170935" y="41189"/>
                  <a:pt x="86497" y="111211"/>
                </a:cubicBezTo>
                <a:cubicBezTo>
                  <a:pt x="2059" y="181233"/>
                  <a:pt x="1029" y="300681"/>
                  <a:pt x="0" y="420130"/>
                </a:cubicBezTo>
              </a:path>
            </a:pathLst>
          </a:custGeom>
          <a:noFill/>
          <a:ln>
            <a:solidFill>
              <a:schemeClr val="bg2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Freeform 25">
            <a:extLst>
              <a:ext uri="{FF2B5EF4-FFF2-40B4-BE49-F238E27FC236}">
                <a16:creationId xmlns:a16="http://schemas.microsoft.com/office/drawing/2014/main" id="{24E55509-0905-984F-AE18-99E0837AAA5F}"/>
              </a:ext>
            </a:extLst>
          </p:cNvPr>
          <p:cNvSpPr/>
          <p:nvPr/>
        </p:nvSpPr>
        <p:spPr>
          <a:xfrm>
            <a:off x="1011553" y="3685255"/>
            <a:ext cx="296562" cy="395416"/>
          </a:xfrm>
          <a:custGeom>
            <a:avLst/>
            <a:gdLst>
              <a:gd name="connsiteX0" fmla="*/ 296562 w 296562"/>
              <a:gd name="connsiteY0" fmla="*/ 0 h 395416"/>
              <a:gd name="connsiteX1" fmla="*/ 98854 w 296562"/>
              <a:gd name="connsiteY1" fmla="*/ 74141 h 395416"/>
              <a:gd name="connsiteX2" fmla="*/ 0 w 296562"/>
              <a:gd name="connsiteY2" fmla="*/ 395416 h 395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6562" h="395416">
                <a:moveTo>
                  <a:pt x="296562" y="0"/>
                </a:moveTo>
                <a:cubicBezTo>
                  <a:pt x="222421" y="4119"/>
                  <a:pt x="148281" y="8238"/>
                  <a:pt x="98854" y="74141"/>
                </a:cubicBezTo>
                <a:cubicBezTo>
                  <a:pt x="49427" y="140044"/>
                  <a:pt x="24713" y="267730"/>
                  <a:pt x="0" y="395416"/>
                </a:cubicBezTo>
              </a:path>
            </a:pathLst>
          </a:custGeom>
          <a:noFill/>
          <a:ln>
            <a:solidFill>
              <a:schemeClr val="bg2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7" name="Graphic 26" descr="Home">
            <a:hlinkClick r:id="rId3" action="ppaction://hlinksldjump"/>
            <a:extLst>
              <a:ext uri="{FF2B5EF4-FFF2-40B4-BE49-F238E27FC236}">
                <a16:creationId xmlns:a16="http://schemas.microsoft.com/office/drawing/2014/main" id="{2CFCDFB6-22BC-8148-8B49-7326097372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24684" y="6355715"/>
            <a:ext cx="360375" cy="36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555832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4B62338-1A35-334A-B852-C4215E1B5D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S-curve: Four-core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D95D4F84-3F35-E944-AD23-CC26817D4CDF}"/>
              </a:ext>
            </a:extLst>
          </p:cNvPr>
          <p:cNvGraphicFramePr>
            <a:graphicFrameLocks noGrp="1"/>
          </p:cNvGraphicFramePr>
          <p:nvPr/>
        </p:nvGraphicFramePr>
        <p:xfrm>
          <a:off x="-37989" y="1651372"/>
          <a:ext cx="9219977" cy="40919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B923DB9-CC76-F147-A962-94E216E29A81}"/>
              </a:ext>
            </a:extLst>
          </p:cNvPr>
          <p:cNvCxnSpPr>
            <a:cxnSpLocks/>
          </p:cNvCxnSpPr>
          <p:nvPr/>
        </p:nvCxnSpPr>
        <p:spPr>
          <a:xfrm>
            <a:off x="926017" y="3803188"/>
            <a:ext cx="8118389" cy="0"/>
          </a:xfrm>
          <a:prstGeom prst="line">
            <a:avLst/>
          </a:prstGeom>
          <a:ln w="127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E34ED2E1-E859-BE40-BF12-6889AE587918}"/>
              </a:ext>
            </a:extLst>
          </p:cNvPr>
          <p:cNvSpPr txBox="1"/>
          <p:nvPr/>
        </p:nvSpPr>
        <p:spPr>
          <a:xfrm>
            <a:off x="1037230" y="3331263"/>
            <a:ext cx="12859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429.mcf-184B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A403388-7194-544D-B1BC-E08EB527F15E}"/>
              </a:ext>
            </a:extLst>
          </p:cNvPr>
          <p:cNvSpPr txBox="1"/>
          <p:nvPr/>
        </p:nvSpPr>
        <p:spPr>
          <a:xfrm>
            <a:off x="1959678" y="4459303"/>
            <a:ext cx="8707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pagerank</a:t>
            </a: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Lato" panose="020F0502020204030203" pitchFamily="34" charset="77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4B561CF-B0C2-0C4D-8DDE-5DBEBE24E9BC}"/>
              </a:ext>
            </a:extLst>
          </p:cNvPr>
          <p:cNvSpPr txBox="1"/>
          <p:nvPr/>
        </p:nvSpPr>
        <p:spPr>
          <a:xfrm>
            <a:off x="6561530" y="2415257"/>
            <a:ext cx="19672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462.libquantum-1343B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20250E-DEC1-A045-8047-252389E65FCE}"/>
              </a:ext>
            </a:extLst>
          </p:cNvPr>
          <p:cNvSpPr txBox="1"/>
          <p:nvPr/>
        </p:nvSpPr>
        <p:spPr>
          <a:xfrm>
            <a:off x="7128709" y="1847291"/>
            <a:ext cx="15792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437.leslie3d-271B</a:t>
            </a: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94E3C3BE-7C41-8441-BE23-3FC14CBBFFD9}"/>
              </a:ext>
            </a:extLst>
          </p:cNvPr>
          <p:cNvSpPr/>
          <p:nvPr/>
        </p:nvSpPr>
        <p:spPr>
          <a:xfrm>
            <a:off x="980669" y="3501750"/>
            <a:ext cx="113122" cy="273377"/>
          </a:xfrm>
          <a:custGeom>
            <a:avLst/>
            <a:gdLst>
              <a:gd name="connsiteX0" fmla="*/ 113122 w 113122"/>
              <a:gd name="connsiteY0" fmla="*/ 0 h 273377"/>
              <a:gd name="connsiteX1" fmla="*/ 28281 w 113122"/>
              <a:gd name="connsiteY1" fmla="*/ 84841 h 273377"/>
              <a:gd name="connsiteX2" fmla="*/ 0 w 113122"/>
              <a:gd name="connsiteY2" fmla="*/ 273377 h 273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3122" h="273377">
                <a:moveTo>
                  <a:pt x="113122" y="0"/>
                </a:moveTo>
                <a:cubicBezTo>
                  <a:pt x="80128" y="19639"/>
                  <a:pt x="47135" y="39278"/>
                  <a:pt x="28281" y="84841"/>
                </a:cubicBezTo>
                <a:cubicBezTo>
                  <a:pt x="9427" y="130404"/>
                  <a:pt x="4713" y="201890"/>
                  <a:pt x="0" y="273377"/>
                </a:cubicBezTo>
              </a:path>
            </a:pathLst>
          </a:custGeom>
          <a:noFill/>
          <a:ln>
            <a:solidFill>
              <a:schemeClr val="bg2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F9B34B16-BA56-824E-8263-0E12A1F9798C}"/>
              </a:ext>
            </a:extLst>
          </p:cNvPr>
          <p:cNvSpPr/>
          <p:nvPr/>
        </p:nvSpPr>
        <p:spPr>
          <a:xfrm>
            <a:off x="1112644" y="4604686"/>
            <a:ext cx="895547" cy="86423"/>
          </a:xfrm>
          <a:custGeom>
            <a:avLst/>
            <a:gdLst>
              <a:gd name="connsiteX0" fmla="*/ 895547 w 895547"/>
              <a:gd name="connsiteY0" fmla="*/ 47134 h 86423"/>
              <a:gd name="connsiteX1" fmla="*/ 273377 w 895547"/>
              <a:gd name="connsiteY1" fmla="*/ 84841 h 86423"/>
              <a:gd name="connsiteX2" fmla="*/ 0 w 895547"/>
              <a:gd name="connsiteY2" fmla="*/ 0 h 86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95547" h="86423">
                <a:moveTo>
                  <a:pt x="895547" y="47134"/>
                </a:moveTo>
                <a:cubicBezTo>
                  <a:pt x="659091" y="69915"/>
                  <a:pt x="422635" y="92697"/>
                  <a:pt x="273377" y="84841"/>
                </a:cubicBezTo>
                <a:cubicBezTo>
                  <a:pt x="124119" y="76985"/>
                  <a:pt x="62059" y="38492"/>
                  <a:pt x="0" y="0"/>
                </a:cubicBezTo>
              </a:path>
            </a:pathLst>
          </a:custGeom>
          <a:noFill/>
          <a:ln>
            <a:solidFill>
              <a:schemeClr val="bg2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912983B4-0B1D-4B47-A404-553A71B5884C}"/>
              </a:ext>
            </a:extLst>
          </p:cNvPr>
          <p:cNvSpPr/>
          <p:nvPr/>
        </p:nvSpPr>
        <p:spPr>
          <a:xfrm>
            <a:off x="1800801" y="4573684"/>
            <a:ext cx="245097" cy="31002"/>
          </a:xfrm>
          <a:custGeom>
            <a:avLst/>
            <a:gdLst>
              <a:gd name="connsiteX0" fmla="*/ 245097 w 245097"/>
              <a:gd name="connsiteY0" fmla="*/ 31002 h 31002"/>
              <a:gd name="connsiteX1" fmla="*/ 141402 w 245097"/>
              <a:gd name="connsiteY1" fmla="*/ 2721 h 31002"/>
              <a:gd name="connsiteX2" fmla="*/ 0 w 245097"/>
              <a:gd name="connsiteY2" fmla="*/ 2721 h 31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5097" h="31002">
                <a:moveTo>
                  <a:pt x="245097" y="31002"/>
                </a:moveTo>
                <a:cubicBezTo>
                  <a:pt x="213674" y="19218"/>
                  <a:pt x="182252" y="7435"/>
                  <a:pt x="141402" y="2721"/>
                </a:cubicBezTo>
                <a:cubicBezTo>
                  <a:pt x="100552" y="-1993"/>
                  <a:pt x="50276" y="364"/>
                  <a:pt x="0" y="2721"/>
                </a:cubicBezTo>
              </a:path>
            </a:pathLst>
          </a:custGeom>
          <a:noFill/>
          <a:ln>
            <a:solidFill>
              <a:schemeClr val="bg2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5B345642-69E4-0A40-B50A-1FF89C161D0E}"/>
              </a:ext>
            </a:extLst>
          </p:cNvPr>
          <p:cNvSpPr/>
          <p:nvPr/>
        </p:nvSpPr>
        <p:spPr>
          <a:xfrm>
            <a:off x="2771762" y="4519845"/>
            <a:ext cx="546754" cy="141945"/>
          </a:xfrm>
          <a:custGeom>
            <a:avLst/>
            <a:gdLst>
              <a:gd name="connsiteX0" fmla="*/ 0 w 546754"/>
              <a:gd name="connsiteY0" fmla="*/ 122548 h 141945"/>
              <a:gd name="connsiteX1" fmla="*/ 339365 w 546754"/>
              <a:gd name="connsiteY1" fmla="*/ 131975 h 141945"/>
              <a:gd name="connsiteX2" fmla="*/ 546754 w 546754"/>
              <a:gd name="connsiteY2" fmla="*/ 0 h 141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6754" h="141945">
                <a:moveTo>
                  <a:pt x="0" y="122548"/>
                </a:moveTo>
                <a:cubicBezTo>
                  <a:pt x="124119" y="137474"/>
                  <a:pt x="248239" y="152400"/>
                  <a:pt x="339365" y="131975"/>
                </a:cubicBezTo>
                <a:cubicBezTo>
                  <a:pt x="430491" y="111550"/>
                  <a:pt x="488622" y="55775"/>
                  <a:pt x="546754" y="0"/>
                </a:cubicBezTo>
              </a:path>
            </a:pathLst>
          </a:custGeom>
          <a:noFill/>
          <a:ln>
            <a:solidFill>
              <a:schemeClr val="bg2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130DC826-D475-D345-AAC6-6ED1F269867B}"/>
              </a:ext>
            </a:extLst>
          </p:cNvPr>
          <p:cNvSpPr/>
          <p:nvPr/>
        </p:nvSpPr>
        <p:spPr>
          <a:xfrm>
            <a:off x="8455044" y="2295119"/>
            <a:ext cx="255604" cy="273377"/>
          </a:xfrm>
          <a:custGeom>
            <a:avLst/>
            <a:gdLst>
              <a:gd name="connsiteX0" fmla="*/ 1081 w 255604"/>
              <a:gd name="connsiteY0" fmla="*/ 273377 h 273377"/>
              <a:gd name="connsiteX1" fmla="*/ 38788 w 255604"/>
              <a:gd name="connsiteY1" fmla="*/ 103695 h 273377"/>
              <a:gd name="connsiteX2" fmla="*/ 255604 w 255604"/>
              <a:gd name="connsiteY2" fmla="*/ 0 h 273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5604" h="273377">
                <a:moveTo>
                  <a:pt x="1081" y="273377"/>
                </a:moveTo>
                <a:cubicBezTo>
                  <a:pt x="-1276" y="211317"/>
                  <a:pt x="-3632" y="149258"/>
                  <a:pt x="38788" y="103695"/>
                </a:cubicBezTo>
                <a:cubicBezTo>
                  <a:pt x="81208" y="58132"/>
                  <a:pt x="168406" y="29066"/>
                  <a:pt x="255604" y="0"/>
                </a:cubicBezTo>
              </a:path>
            </a:pathLst>
          </a:custGeom>
          <a:noFill/>
          <a:ln>
            <a:solidFill>
              <a:schemeClr val="bg2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BBEA31F4-23E3-4D4C-8FB9-E2288F43A072}"/>
              </a:ext>
            </a:extLst>
          </p:cNvPr>
          <p:cNvSpPr/>
          <p:nvPr/>
        </p:nvSpPr>
        <p:spPr>
          <a:xfrm>
            <a:off x="8654087" y="1969782"/>
            <a:ext cx="358219" cy="692982"/>
          </a:xfrm>
          <a:custGeom>
            <a:avLst/>
            <a:gdLst>
              <a:gd name="connsiteX0" fmla="*/ 0 w 358219"/>
              <a:gd name="connsiteY0" fmla="*/ 14252 h 692982"/>
              <a:gd name="connsiteX1" fmla="*/ 245097 w 358219"/>
              <a:gd name="connsiteY1" fmla="*/ 89667 h 692982"/>
              <a:gd name="connsiteX2" fmla="*/ 358219 w 358219"/>
              <a:gd name="connsiteY2" fmla="*/ 692982 h 692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8219" h="692982">
                <a:moveTo>
                  <a:pt x="0" y="14252"/>
                </a:moveTo>
                <a:cubicBezTo>
                  <a:pt x="92697" y="-4602"/>
                  <a:pt x="185394" y="-23455"/>
                  <a:pt x="245097" y="89667"/>
                </a:cubicBezTo>
                <a:cubicBezTo>
                  <a:pt x="304800" y="202789"/>
                  <a:pt x="331509" y="447885"/>
                  <a:pt x="358219" y="692982"/>
                </a:cubicBezTo>
              </a:path>
            </a:pathLst>
          </a:custGeom>
          <a:noFill/>
          <a:ln>
            <a:solidFill>
              <a:schemeClr val="bg2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F2E34B1-3B7C-C747-A55C-32D2F42C44B6}"/>
              </a:ext>
            </a:extLst>
          </p:cNvPr>
          <p:cNvSpPr txBox="1"/>
          <p:nvPr/>
        </p:nvSpPr>
        <p:spPr>
          <a:xfrm>
            <a:off x="8218002" y="3800833"/>
            <a:ext cx="7296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Mix-59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E4D54F7-64C0-D242-B344-BB235DD53098}"/>
              </a:ext>
            </a:extLst>
          </p:cNvPr>
          <p:cNvSpPr txBox="1"/>
          <p:nvPr/>
        </p:nvSpPr>
        <p:spPr>
          <a:xfrm>
            <a:off x="5710360" y="2898380"/>
            <a:ext cx="14189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raytrace-23.75B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0866EB3-68B4-834A-8E10-D5D71FFA9B86}"/>
              </a:ext>
            </a:extLst>
          </p:cNvPr>
          <p:cNvSpPr txBox="1"/>
          <p:nvPr/>
        </p:nvSpPr>
        <p:spPr>
          <a:xfrm>
            <a:off x="4283804" y="4340120"/>
            <a:ext cx="8338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Mix-240</a:t>
            </a:r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658D3533-B07A-F74C-82F7-0EB8D07F1499}"/>
              </a:ext>
            </a:extLst>
          </p:cNvPr>
          <p:cNvSpPr/>
          <p:nvPr/>
        </p:nvSpPr>
        <p:spPr>
          <a:xfrm>
            <a:off x="4072661" y="4161626"/>
            <a:ext cx="282804" cy="341979"/>
          </a:xfrm>
          <a:custGeom>
            <a:avLst/>
            <a:gdLst>
              <a:gd name="connsiteX0" fmla="*/ 282804 w 282804"/>
              <a:gd name="connsiteY0" fmla="*/ 339365 h 341979"/>
              <a:gd name="connsiteX1" fmla="*/ 75414 w 282804"/>
              <a:gd name="connsiteY1" fmla="*/ 292231 h 341979"/>
              <a:gd name="connsiteX2" fmla="*/ 0 w 282804"/>
              <a:gd name="connsiteY2" fmla="*/ 0 h 341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2804" h="341979">
                <a:moveTo>
                  <a:pt x="282804" y="339365"/>
                </a:moveTo>
                <a:cubicBezTo>
                  <a:pt x="202676" y="344078"/>
                  <a:pt x="122548" y="348792"/>
                  <a:pt x="75414" y="292231"/>
                </a:cubicBezTo>
                <a:cubicBezTo>
                  <a:pt x="28280" y="235670"/>
                  <a:pt x="14140" y="117835"/>
                  <a:pt x="0" y="0"/>
                </a:cubicBezTo>
              </a:path>
            </a:pathLst>
          </a:custGeom>
          <a:noFill/>
          <a:ln>
            <a:solidFill>
              <a:schemeClr val="bg2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0D590EF5-ADF9-D242-B0FC-DABC0B43CB5E}"/>
              </a:ext>
            </a:extLst>
          </p:cNvPr>
          <p:cNvSpPr/>
          <p:nvPr/>
        </p:nvSpPr>
        <p:spPr>
          <a:xfrm>
            <a:off x="7079811" y="2969104"/>
            <a:ext cx="424206" cy="80159"/>
          </a:xfrm>
          <a:custGeom>
            <a:avLst/>
            <a:gdLst>
              <a:gd name="connsiteX0" fmla="*/ 0 w 424206"/>
              <a:gd name="connsiteY0" fmla="*/ 80159 h 80159"/>
              <a:gd name="connsiteX1" fmla="*/ 160256 w 424206"/>
              <a:gd name="connsiteY1" fmla="*/ 4745 h 80159"/>
              <a:gd name="connsiteX2" fmla="*/ 424206 w 424206"/>
              <a:gd name="connsiteY2" fmla="*/ 14172 h 80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4206" h="80159">
                <a:moveTo>
                  <a:pt x="0" y="80159"/>
                </a:moveTo>
                <a:cubicBezTo>
                  <a:pt x="44777" y="47951"/>
                  <a:pt x="89555" y="15743"/>
                  <a:pt x="160256" y="4745"/>
                </a:cubicBezTo>
                <a:cubicBezTo>
                  <a:pt x="230957" y="-6253"/>
                  <a:pt x="327581" y="3959"/>
                  <a:pt x="424206" y="14172"/>
                </a:cubicBezTo>
              </a:path>
            </a:pathLst>
          </a:custGeom>
          <a:noFill/>
          <a:ln>
            <a:solidFill>
              <a:schemeClr val="bg2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Freeform 22">
            <a:extLst>
              <a:ext uri="{FF2B5EF4-FFF2-40B4-BE49-F238E27FC236}">
                <a16:creationId xmlns:a16="http://schemas.microsoft.com/office/drawing/2014/main" id="{F4A132BC-0924-A446-9772-119F10420953}"/>
              </a:ext>
            </a:extLst>
          </p:cNvPr>
          <p:cNvSpPr/>
          <p:nvPr/>
        </p:nvSpPr>
        <p:spPr>
          <a:xfrm>
            <a:off x="8021411" y="3586591"/>
            <a:ext cx="255604" cy="368552"/>
          </a:xfrm>
          <a:custGeom>
            <a:avLst/>
            <a:gdLst>
              <a:gd name="connsiteX0" fmla="*/ 255604 w 255604"/>
              <a:gd name="connsiteY0" fmla="*/ 367645 h 368552"/>
              <a:gd name="connsiteX1" fmla="*/ 38788 w 255604"/>
              <a:gd name="connsiteY1" fmla="*/ 311085 h 368552"/>
              <a:gd name="connsiteX2" fmla="*/ 1081 w 255604"/>
              <a:gd name="connsiteY2" fmla="*/ 0 h 368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5604" h="368552">
                <a:moveTo>
                  <a:pt x="255604" y="367645"/>
                </a:moveTo>
                <a:cubicBezTo>
                  <a:pt x="168406" y="370002"/>
                  <a:pt x="81208" y="372359"/>
                  <a:pt x="38788" y="311085"/>
                </a:cubicBezTo>
                <a:cubicBezTo>
                  <a:pt x="-3633" y="249811"/>
                  <a:pt x="-1276" y="124905"/>
                  <a:pt x="1081" y="0"/>
                </a:cubicBezTo>
              </a:path>
            </a:pathLst>
          </a:custGeom>
          <a:noFill/>
          <a:ln>
            <a:solidFill>
              <a:schemeClr val="bg2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4" name="Graphic 23" descr="Home">
            <a:hlinkClick r:id="rId3" action="ppaction://hlinksldjump"/>
            <a:extLst>
              <a:ext uri="{FF2B5EF4-FFF2-40B4-BE49-F238E27FC236}">
                <a16:creationId xmlns:a16="http://schemas.microsoft.com/office/drawing/2014/main" id="{280B864F-92FE-8141-9C41-B9E8B0BE01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24684" y="6355715"/>
            <a:ext cx="360375" cy="36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871801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9A95145-F8A0-F045-BF60-6F1CF3E18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Single-core Coverage &amp; Overprediction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C09E9062-1E4D-7C49-894D-B722647B9D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8275" y="2298649"/>
            <a:ext cx="8894763" cy="2695677"/>
          </a:xfrm>
          <a:prstGeom prst="rect">
            <a:avLst/>
          </a:prstGeom>
        </p:spPr>
      </p:pic>
      <p:pic>
        <p:nvPicPr>
          <p:cNvPr id="5" name="Graphic 4" descr="Home">
            <a:hlinkClick r:id="rId3" action="ppaction://hlinksldjump"/>
            <a:extLst>
              <a:ext uri="{FF2B5EF4-FFF2-40B4-BE49-F238E27FC236}">
                <a16:creationId xmlns:a16="http://schemas.microsoft.com/office/drawing/2014/main" id="{27189BB8-9995-E241-AF54-16E596CBED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24684" y="6355715"/>
            <a:ext cx="360375" cy="36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110508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49F351D-98BD-6149-A0AD-A512792D9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Detailed Performance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079207FC-4004-2348-AC37-D78B2E3F08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4618" y="971025"/>
            <a:ext cx="8894763" cy="2709324"/>
          </a:xfrm>
          <a:prstGeom prst="rect">
            <a:avLst/>
          </a:prstGeom>
        </p:spPr>
      </p:pic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4C073FBC-8137-4E46-8883-9B69F2460E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011" y="3680349"/>
            <a:ext cx="8894763" cy="2667414"/>
          </a:xfrm>
          <a:prstGeom prst="rect">
            <a:avLst/>
          </a:prstGeom>
        </p:spPr>
      </p:pic>
      <p:pic>
        <p:nvPicPr>
          <p:cNvPr id="5" name="Graphic 4" descr="Home">
            <a:hlinkClick r:id="rId4" action="ppaction://hlinksldjump"/>
            <a:extLst>
              <a:ext uri="{FF2B5EF4-FFF2-40B4-BE49-F238E27FC236}">
                <a16:creationId xmlns:a16="http://schemas.microsoft.com/office/drawing/2014/main" id="{709C36D5-D482-9A4A-ADC4-58FFD98335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24684" y="6355715"/>
            <a:ext cx="360375" cy="36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638240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ECFBA67-7335-EF4E-AAFE-E5A9C0E32D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Benefit of Bandwidth Awareness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07296749-47D5-684D-8D23-2D977200DFD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68114" y="1600200"/>
          <a:ext cx="8894763" cy="3854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Graphic 4" descr="Home">
            <a:hlinkClick r:id="rId3" action="ppaction://hlinksldjump"/>
            <a:extLst>
              <a:ext uri="{FF2B5EF4-FFF2-40B4-BE49-F238E27FC236}">
                <a16:creationId xmlns:a16="http://schemas.microsoft.com/office/drawing/2014/main" id="{35E44EA4-F278-F74C-8BD6-2B903C570B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24684" y="6355715"/>
            <a:ext cx="360375" cy="36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53046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400A0C7-B08D-3043-941B-5B1112E79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Study</a:t>
            </a: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AD04D8C9-8A57-A04E-A00F-4D6F726E2A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50" y="1165718"/>
            <a:ext cx="8894763" cy="4783738"/>
          </a:xfrm>
          <a:prstGeom prst="rect">
            <a:avLst/>
          </a:prstGeom>
        </p:spPr>
      </p:pic>
      <p:pic>
        <p:nvPicPr>
          <p:cNvPr id="5" name="Graphic 4" descr="Home">
            <a:hlinkClick r:id="rId3" action="ppaction://hlinksldjump"/>
            <a:extLst>
              <a:ext uri="{FF2B5EF4-FFF2-40B4-BE49-F238E27FC236}">
                <a16:creationId xmlns:a16="http://schemas.microsoft.com/office/drawing/2014/main" id="{AEECE37F-2B31-A044-BFF8-A706FFF0E4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24684" y="6355715"/>
            <a:ext cx="360375" cy="36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402393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4457955-B63B-744A-BFF5-E65DB5917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Customizing Rewards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90002AA1-74F4-9943-8395-F1FF08F783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219" y="936625"/>
            <a:ext cx="7760874" cy="5419725"/>
          </a:xfrm>
        </p:spPr>
      </p:pic>
      <p:pic>
        <p:nvPicPr>
          <p:cNvPr id="5" name="Graphic 4" descr="Home">
            <a:hlinkClick r:id="rId3" action="ppaction://hlinksldjump"/>
            <a:extLst>
              <a:ext uri="{FF2B5EF4-FFF2-40B4-BE49-F238E27FC236}">
                <a16:creationId xmlns:a16="http://schemas.microsoft.com/office/drawing/2014/main" id="{45A70EA6-20B1-734F-846A-5C94D578BF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24684" y="6355715"/>
            <a:ext cx="360375" cy="36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226052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8BA2895-45DE-3843-A183-9DCA7578D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Customizing Features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219050A-D85E-5247-8848-875A1E9B1F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75" y="2014953"/>
            <a:ext cx="8894763" cy="3263069"/>
          </a:xfrm>
        </p:spPr>
      </p:pic>
      <p:pic>
        <p:nvPicPr>
          <p:cNvPr id="5" name="Graphic 4" descr="Home">
            <a:hlinkClick r:id="rId3" action="ppaction://hlinksldjump"/>
            <a:extLst>
              <a:ext uri="{FF2B5EF4-FFF2-40B4-BE49-F238E27FC236}">
                <a16:creationId xmlns:a16="http://schemas.microsoft.com/office/drawing/2014/main" id="{2112EC86-E68C-E341-95A0-9B05336611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24684" y="6355715"/>
            <a:ext cx="360375" cy="36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830483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23A001-17C7-C20B-BC2E-FF46B0F855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4700EEB-B2FC-A1DE-5169-4F7C6B5E9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Hermes Discussions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85DC51B-AFC4-29B2-F228-2F1748EF99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9ED3C02-E48C-CAFE-06F8-79AA8F27D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99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193918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846AF6C8-510F-B843-927B-D228E6D21AE1}" vid="{401B834B-21C8-DD47-A919-8F9510F7175F}"/>
    </a:ext>
  </a:extLst>
</a:theme>
</file>

<file path=ppt/theme/theme3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ermes_template" id="{ACAAD780-A7C3-D94A-818A-C2E07ED7C7B6}" vid="{B6F6FB41-B612-2044-B00B-37C26E2941DE}"/>
    </a:ext>
  </a:extLst>
</a:theme>
</file>

<file path=ppt/theme/theme4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846AF6C8-510F-B843-927B-D228E6D21AE1}" vid="{401B834B-21C8-DD47-A919-8F9510F7175F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98644</TotalTime>
  <Words>11503</Words>
  <Application>Microsoft Macintosh PowerPoint</Application>
  <PresentationFormat>On-screen Show (4:3)</PresentationFormat>
  <Paragraphs>2245</Paragraphs>
  <Slides>204</Slides>
  <Notes>78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204</vt:i4>
      </vt:variant>
    </vt:vector>
  </HeadingPairs>
  <TitlesOfParts>
    <vt:vector size="223" baseType="lpstr">
      <vt:lpstr>Alegreya Sans</vt:lpstr>
      <vt:lpstr>Aptos</vt:lpstr>
      <vt:lpstr>Aptos Display</vt:lpstr>
      <vt:lpstr>Arial</vt:lpstr>
      <vt:lpstr>Arial Rounded MT Bold</vt:lpstr>
      <vt:lpstr>Avenir Next</vt:lpstr>
      <vt:lpstr>Calibri</vt:lpstr>
      <vt:lpstr>Cambria</vt:lpstr>
      <vt:lpstr>Candara</vt:lpstr>
      <vt:lpstr>Consolas</vt:lpstr>
      <vt:lpstr>Corbel</vt:lpstr>
      <vt:lpstr>Lato</vt:lpstr>
      <vt:lpstr>Lato Black</vt:lpstr>
      <vt:lpstr>Poppins Medium</vt:lpstr>
      <vt:lpstr>Wingdings</vt:lpstr>
      <vt:lpstr>Custom Design</vt:lpstr>
      <vt:lpstr>Office Theme</vt:lpstr>
      <vt:lpstr>1_Office Theme</vt:lpstr>
      <vt:lpstr>2_Office Theme</vt:lpstr>
      <vt:lpstr>Mitigating the Memory Bottleneck with Machine Learning-Driven and Data-Aware Microarchitectural Techniques</vt:lpstr>
      <vt:lpstr>Modern Workloads Exhibit Massive Data Footprints</vt:lpstr>
      <vt:lpstr>Modern Workloads Exhibit Massive Data Footprints</vt:lpstr>
      <vt:lpstr>Numerous Microarchitectural Techniques  to Address the Memory Bottleneck</vt:lpstr>
      <vt:lpstr>Key Observation</vt:lpstr>
      <vt:lpstr>Key Observation</vt:lpstr>
      <vt:lpstr>Thesis Statement</vt:lpstr>
      <vt:lpstr>Our Approach</vt:lpstr>
      <vt:lpstr>PowerPoint Presentation</vt:lpstr>
      <vt:lpstr>Key Contributions</vt:lpstr>
      <vt:lpstr>Key Contributions</vt:lpstr>
      <vt:lpstr>What is a Hardware Data Prefetcher?</vt:lpstr>
      <vt:lpstr>Three Limitations in Prior Prefetchers</vt:lpstr>
      <vt:lpstr>Our Goal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Key Results</vt:lpstr>
      <vt:lpstr>Key Results</vt:lpstr>
      <vt:lpstr>Key Results</vt:lpstr>
      <vt:lpstr>Does Pythia Solve the Memory Bottleneck?</vt:lpstr>
      <vt:lpstr>Key Contributions</vt:lpstr>
      <vt:lpstr>Key Observation for Off-Chip Loads</vt:lpstr>
      <vt:lpstr>Our Goal</vt:lpstr>
      <vt:lpstr>PowerPoint Presentation</vt:lpstr>
      <vt:lpstr>PowerPoint Presentation</vt:lpstr>
      <vt:lpstr>Trace-Driven Simulation Methodology</vt:lpstr>
      <vt:lpstr>Trace-Driven Simulation Methodology</vt:lpstr>
      <vt:lpstr>Key Results</vt:lpstr>
      <vt:lpstr>Key Results</vt:lpstr>
      <vt:lpstr>One Problem:  Two Fundamentally-Different Approaches</vt:lpstr>
      <vt:lpstr>Key Contributions</vt:lpstr>
      <vt:lpstr>Key Observations</vt:lpstr>
      <vt:lpstr>Our Goal</vt:lpstr>
      <vt:lpstr>PowerPoint Presentation</vt:lpstr>
      <vt:lpstr>PowerPoint Presentation</vt:lpstr>
      <vt:lpstr>PowerPoint Presentation</vt:lpstr>
      <vt:lpstr>Trace-Driven Simulation Methodology</vt:lpstr>
      <vt:lpstr>Key Results</vt:lpstr>
      <vt:lpstr>Key Results</vt:lpstr>
      <vt:lpstr>Key Contributions: Recap</vt:lpstr>
      <vt:lpstr>Key Contributions</vt:lpstr>
      <vt:lpstr>Key Observations</vt:lpstr>
      <vt:lpstr>Our Goal</vt:lpstr>
      <vt:lpstr>Constable: Key Insight</vt:lpstr>
      <vt:lpstr>Constable: Key Insight</vt:lpstr>
      <vt:lpstr>Constable: Key Steps</vt:lpstr>
      <vt:lpstr>Evaluation with Industry-Grade Simulator</vt:lpstr>
      <vt:lpstr>Key Results – Without SMT</vt:lpstr>
      <vt:lpstr>Key Results – With 2-way SMT</vt:lpstr>
      <vt:lpstr>Key Results</vt:lpstr>
      <vt:lpstr>Putting It All Together</vt:lpstr>
      <vt:lpstr>Recall: Thesis Statement</vt:lpstr>
      <vt:lpstr>Key Contributions</vt:lpstr>
      <vt:lpstr>Putting it All Together</vt:lpstr>
      <vt:lpstr>Putting it All Together</vt:lpstr>
      <vt:lpstr>Recall: Thesis Statement</vt:lpstr>
      <vt:lpstr>Future Directions</vt:lpstr>
      <vt:lpstr>My Involvements During Ph.D.</vt:lpstr>
      <vt:lpstr>Acknowledgements</vt:lpstr>
      <vt:lpstr>Acknowledgements</vt:lpstr>
      <vt:lpstr>Mitigating the Memory Bottleneck with Machine Learning-Driven and Data-Aware Microarchitectural Techniques</vt:lpstr>
      <vt:lpstr>Influence on the Community</vt:lpstr>
      <vt:lpstr>Open-Sourced Artifacts</vt:lpstr>
      <vt:lpstr>Impact on the Community</vt:lpstr>
      <vt:lpstr>Backup</vt:lpstr>
      <vt:lpstr>PowerPoint Presentation</vt:lpstr>
      <vt:lpstr>Pythia Discussion</vt:lpstr>
      <vt:lpstr>Pythia Discussions</vt:lpstr>
      <vt:lpstr>(1) Single-Feature Prefetch Prediction</vt:lpstr>
      <vt:lpstr>(2) Lack of Inherent System Awareness</vt:lpstr>
      <vt:lpstr>(3) Lack of In-silicon Customizability</vt:lpstr>
      <vt:lpstr>Why RL? Why Not Supervised Learning?</vt:lpstr>
      <vt:lpstr>What About Large Pages?</vt:lpstr>
      <vt:lpstr>What is the Prefetch Degree? Is It Managed by the RL Agent?</vt:lpstr>
      <vt:lpstr>Can the Customization Be Done While the Workload is Running?</vt:lpstr>
      <vt:lpstr>Can Runtime Workload Mix Create an Issue?</vt:lpstr>
      <vt:lpstr>How does Pythia Compare Against Other Adaptive Prefetching Solutions?</vt:lpstr>
      <vt:lpstr>How Does Pythia Compare Against the Context Prefetcher?</vt:lpstr>
      <vt:lpstr>How Pythia’s Performance Changes With Various State Definitions You Have Swept?</vt:lpstr>
      <vt:lpstr>Is Pythia Sensitive to Hyperparameter?</vt:lpstr>
      <vt:lpstr>How Does Pythia Compare Against Commercial Multi-level Prefetchers?</vt:lpstr>
      <vt:lpstr>Does Pythia Perform Equally Well for Unseen Workloads also?</vt:lpstr>
      <vt:lpstr>Basic Pythia Configuration</vt:lpstr>
      <vt:lpstr>System Parameters</vt:lpstr>
      <vt:lpstr>Configuration of Prefetchers</vt:lpstr>
      <vt:lpstr>Evaluated Workloads</vt:lpstr>
      <vt:lpstr>List of Evaluated Features</vt:lpstr>
      <vt:lpstr>Performance S-curve: Single-core</vt:lpstr>
      <vt:lpstr>Performance S-curve: Four-core</vt:lpstr>
      <vt:lpstr>Single-core Coverage &amp; Overprediction</vt:lpstr>
      <vt:lpstr>Detailed Performance</vt:lpstr>
      <vt:lpstr>Benefit of Bandwidth Awareness</vt:lpstr>
      <vt:lpstr>Case Study</vt:lpstr>
      <vt:lpstr>Customizing Rewards</vt:lpstr>
      <vt:lpstr>Customizing Features</vt:lpstr>
      <vt:lpstr>Hermes Discussions</vt:lpstr>
      <vt:lpstr>Hermes Discussions</vt:lpstr>
      <vt:lpstr>Hermes Overview</vt:lpstr>
      <vt:lpstr>Hermes Overview</vt:lpstr>
      <vt:lpstr>Designing the Off-Chip Load Predictor</vt:lpstr>
      <vt:lpstr>POPET: Perceptron-Based Off-Chip Predictor</vt:lpstr>
      <vt:lpstr>Predicting using POPET</vt:lpstr>
      <vt:lpstr>Training POPET</vt:lpstr>
      <vt:lpstr>Latency Configuration</vt:lpstr>
      <vt:lpstr>Single-Core Performance Improvement</vt:lpstr>
      <vt:lpstr>Increase in Main Memory Requests</vt:lpstr>
      <vt:lpstr>Performance with Varying Memory Bandwidth</vt:lpstr>
      <vt:lpstr>Performance with Varying Baseline Prefetcher</vt:lpstr>
      <vt:lpstr>Overhead of Hermes</vt:lpstr>
      <vt:lpstr>More in the Paper </vt:lpstr>
      <vt:lpstr>Initial Set of Program Features</vt:lpstr>
      <vt:lpstr>Selected Set of Program Features</vt:lpstr>
      <vt:lpstr>When A Feature Works/Does Not Work?</vt:lpstr>
      <vt:lpstr>What Happens in case of a Misprediction?</vt:lpstr>
      <vt:lpstr>Performance Headroom of Off-Chip Prediction</vt:lpstr>
      <vt:lpstr>System Parameters</vt:lpstr>
      <vt:lpstr>Evaluated Workloads</vt:lpstr>
      <vt:lpstr>Observation: Not All Off-Chip Loads are Prefetched</vt:lpstr>
      <vt:lpstr>Observation: Not All Off-Chip Loads are Prefetched</vt:lpstr>
      <vt:lpstr>Observation: With Large Cache Comes Longer Latency </vt:lpstr>
      <vt:lpstr>Observation: With Large Cache Comes Longer Latency </vt:lpstr>
      <vt:lpstr>What Fraction of Load Requests Goes Off-Chip?</vt:lpstr>
      <vt:lpstr>Off-Chip Prediction Quality: Defining Metrics</vt:lpstr>
      <vt:lpstr>Off-Chip Prediction Quality: Analysis</vt:lpstr>
      <vt:lpstr>Off-Chip Prediction Quality: Analysis</vt:lpstr>
      <vt:lpstr>Effect of Different Features</vt:lpstr>
      <vt:lpstr>Are All Features Required? (1)</vt:lpstr>
      <vt:lpstr>Are All Features Required? (2)</vt:lpstr>
      <vt:lpstr>Single-Core Performance</vt:lpstr>
      <vt:lpstr>Single-Core Performance Line Graph</vt:lpstr>
      <vt:lpstr>Single-Core Performance Against Prior Predictors</vt:lpstr>
      <vt:lpstr>Effect on Stall Cycles</vt:lpstr>
      <vt:lpstr>Eight-Core Performance</vt:lpstr>
      <vt:lpstr>Effect of Hermes Request Issue Latency</vt:lpstr>
      <vt:lpstr>Effect of Cache Hierarchy Access Latency</vt:lpstr>
      <vt:lpstr>Effect of Activation Threshold</vt:lpstr>
      <vt:lpstr>Power Overhead</vt:lpstr>
      <vt:lpstr>Effect of ROB Size</vt:lpstr>
      <vt:lpstr>Effect of LLC Size</vt:lpstr>
      <vt:lpstr>Accuracy and Coverage with Different Prefetchers</vt:lpstr>
      <vt:lpstr>Increase in Main Memory Requests</vt:lpstr>
      <vt:lpstr>Increase in Main Memory Requests</vt:lpstr>
      <vt:lpstr>Hermes Limit Study</vt:lpstr>
      <vt:lpstr>Athena Discussions</vt:lpstr>
      <vt:lpstr>Athena Discussions</vt:lpstr>
      <vt:lpstr>Motivational Data</vt:lpstr>
      <vt:lpstr>Motivational Data</vt:lpstr>
      <vt:lpstr>Features Considered</vt:lpstr>
      <vt:lpstr>Q-Value Table Organization</vt:lpstr>
      <vt:lpstr>Final Configuration</vt:lpstr>
      <vt:lpstr>Overhead Analysis</vt:lpstr>
      <vt:lpstr>Simulation Parameters</vt:lpstr>
      <vt:lpstr>Evaluated Workloads</vt:lpstr>
      <vt:lpstr>Evaluated Cache Designs</vt:lpstr>
      <vt:lpstr>Evaluated Mechanisms</vt:lpstr>
      <vt:lpstr>Performance Gain in CD1</vt:lpstr>
      <vt:lpstr>Performance Gain in CD2</vt:lpstr>
      <vt:lpstr>Performance Gain in CD3</vt:lpstr>
      <vt:lpstr>Performance Gain in CD4</vt:lpstr>
      <vt:lpstr>Sensitivity to Prefetcher Type</vt:lpstr>
      <vt:lpstr>Sensitivity to OCP Type</vt:lpstr>
      <vt:lpstr>Sensitivity to Main Memory Bandwidth</vt:lpstr>
      <vt:lpstr>Performance Improvement in Four-Core</vt:lpstr>
      <vt:lpstr>Performance Improvement in Eight-Core</vt:lpstr>
      <vt:lpstr>Impact of Uncorrelated Reward</vt:lpstr>
      <vt:lpstr>Understanding Athena</vt:lpstr>
      <vt:lpstr>Constable Discussions</vt:lpstr>
      <vt:lpstr>Constable Discussions</vt:lpstr>
      <vt:lpstr>Why Do Global-Stable Loads Exist?</vt:lpstr>
      <vt:lpstr>Why Do Global-Stable Loads Exist?</vt:lpstr>
      <vt:lpstr>Why Do Global-Stable Loads Exist?</vt:lpstr>
      <vt:lpstr>Why Do Global-Stable Loads Exist?</vt:lpstr>
      <vt:lpstr>Why Do Global-Stable Loads Exist?</vt:lpstr>
      <vt:lpstr>Effects of Increasing Architectural Registers</vt:lpstr>
      <vt:lpstr>Effects of Increasing Architectural Registers</vt:lpstr>
      <vt:lpstr>Effects of Increasing Architectural Registers</vt:lpstr>
      <vt:lpstr>Characterization of Global-Stable Loads (I)</vt:lpstr>
      <vt:lpstr>Characterization of Global-Stable Loads (II)</vt:lpstr>
      <vt:lpstr>Characterization of Global-Stable Loads (III)</vt:lpstr>
      <vt:lpstr>Resource Dependence by Global-Stable Loads</vt:lpstr>
      <vt:lpstr>Performance Headroom Analysis</vt:lpstr>
      <vt:lpstr>Constable Overview</vt:lpstr>
      <vt:lpstr>Architecting SLD</vt:lpstr>
      <vt:lpstr>Effect of Wrong-Path Update</vt:lpstr>
      <vt:lpstr>An Example of Constable’s Operation</vt:lpstr>
      <vt:lpstr>Ensuring Coherence</vt:lpstr>
      <vt:lpstr>Ensuring Coherence</vt:lpstr>
      <vt:lpstr>Constable’s Storage Overhead</vt:lpstr>
      <vt:lpstr>Area and Power Overhead of Constable’s Structures</vt:lpstr>
      <vt:lpstr>Simulated System Parameters</vt:lpstr>
      <vt:lpstr>Evaluated Workloads</vt:lpstr>
      <vt:lpstr>Workload-Wise Performance</vt:lpstr>
      <vt:lpstr>Load Category-Wise Performance</vt:lpstr>
      <vt:lpstr>Performance Comparison with Prior Works</vt:lpstr>
      <vt:lpstr>Elimination Coverage</vt:lpstr>
      <vt:lpstr>Coverage of Global-Stable Loads</vt:lpstr>
      <vt:lpstr>Reduction in Dynamic Power</vt:lpstr>
      <vt:lpstr>Performance Sensitivity to Load Execution Width Scaling</vt:lpstr>
      <vt:lpstr>Performance Sensitivity to Pipeline Depth Scaling</vt:lpstr>
      <vt:lpstr>Eliminated Loads that Violates Memory Ordering</vt:lpstr>
      <vt:lpstr>Eliminated Loads that Violates Memory Ordering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Can Firtina</dc:creator>
  <cp:keywords/>
  <dc:description/>
  <cp:lastModifiedBy>Bera  Rahul</cp:lastModifiedBy>
  <cp:revision>3060</cp:revision>
  <cp:lastPrinted>2019-02-23T04:26:38Z</cp:lastPrinted>
  <dcterms:created xsi:type="dcterms:W3CDTF">2017-06-05T15:22:10Z</dcterms:created>
  <dcterms:modified xsi:type="dcterms:W3CDTF">2025-10-02T16:31:17Z</dcterms:modified>
  <cp:category/>
</cp:coreProperties>
</file>