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7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45"/>
  </p:notesMasterIdLst>
  <p:sldIdLst>
    <p:sldId id="297" r:id="rId2"/>
    <p:sldId id="381" r:id="rId3"/>
    <p:sldId id="382" r:id="rId4"/>
    <p:sldId id="383" r:id="rId5"/>
    <p:sldId id="384" r:id="rId6"/>
    <p:sldId id="385" r:id="rId7"/>
    <p:sldId id="353" r:id="rId8"/>
    <p:sldId id="354" r:id="rId9"/>
    <p:sldId id="355" r:id="rId10"/>
    <p:sldId id="356" r:id="rId11"/>
    <p:sldId id="357" r:id="rId12"/>
    <p:sldId id="358" r:id="rId13"/>
    <p:sldId id="359" r:id="rId14"/>
    <p:sldId id="361" r:id="rId15"/>
    <p:sldId id="362" r:id="rId16"/>
    <p:sldId id="363" r:id="rId17"/>
    <p:sldId id="364" r:id="rId18"/>
    <p:sldId id="365" r:id="rId19"/>
    <p:sldId id="368" r:id="rId20"/>
    <p:sldId id="367" r:id="rId21"/>
    <p:sldId id="370" r:id="rId22"/>
    <p:sldId id="369" r:id="rId23"/>
    <p:sldId id="371" r:id="rId24"/>
    <p:sldId id="372" r:id="rId25"/>
    <p:sldId id="373" r:id="rId26"/>
    <p:sldId id="374" r:id="rId27"/>
    <p:sldId id="375" r:id="rId28"/>
    <p:sldId id="376" r:id="rId29"/>
    <p:sldId id="378" r:id="rId30"/>
    <p:sldId id="380" r:id="rId31"/>
    <p:sldId id="379" r:id="rId32"/>
    <p:sldId id="344" r:id="rId33"/>
    <p:sldId id="386" r:id="rId34"/>
    <p:sldId id="347" r:id="rId35"/>
    <p:sldId id="348" r:id="rId36"/>
    <p:sldId id="350" r:id="rId37"/>
    <p:sldId id="349" r:id="rId38"/>
    <p:sldId id="351" r:id="rId39"/>
    <p:sldId id="366" r:id="rId40"/>
    <p:sldId id="345" r:id="rId41"/>
    <p:sldId id="346" r:id="rId42"/>
    <p:sldId id="342" r:id="rId43"/>
    <p:sldId id="343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8235"/>
    <a:srgbClr val="B40003"/>
    <a:srgbClr val="000CFF"/>
    <a:srgbClr val="DF4CD4"/>
    <a:srgbClr val="FFFFFF"/>
    <a:srgbClr val="FF797F"/>
    <a:srgbClr val="0000FF"/>
    <a:srgbClr val="FFD579"/>
    <a:srgbClr val="00DD66"/>
    <a:srgbClr val="D0CE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30" autoAdjust="0"/>
    <p:restoredTop sz="92958" autoAdjust="0"/>
  </p:normalViewPr>
  <p:slideViewPr>
    <p:cSldViewPr snapToGrid="0">
      <p:cViewPr varScale="1">
        <p:scale>
          <a:sx n="110" d="100"/>
          <a:sy n="110" d="100"/>
        </p:scale>
        <p:origin x="1616" y="17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/Users/rbera/Documents/work/DMF/dmf_micro22_2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/Users/rbera/Documents/work/DMF/dmf_micro22_2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/Users/rbera/Documents/work/DMF/dmf_micro22_2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DMF/dmf_micro22_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DMF/dmf_micro22_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DMF/dmf_micro22_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rbera/Documents/work/DMF/dmf_micro22_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/Users/rbera/Documents/work/DMF/dmf_micro22_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228651897682352"/>
          <c:y val="4.4119516011768854E-2"/>
          <c:w val="0.73337960643786149"/>
          <c:h val="0.7710738435629167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'1C_sensitivity'!$DM$16</c:f>
              <c:strCache>
                <c:ptCount val="1"/>
                <c:pt idx="0">
                  <c:v>Pythia</c:v>
                </c:pt>
              </c:strCache>
            </c:strRef>
          </c:tx>
          <c:spPr>
            <a:ln w="44450" cap="rnd">
              <a:solidFill>
                <a:schemeClr val="accent1"/>
              </a:solidFill>
              <a:round/>
            </a:ln>
            <a:effectLst/>
          </c:spPr>
          <c:marker>
            <c:symbol val="triangle"/>
            <c:size val="14"/>
            <c:spPr>
              <a:solidFill>
                <a:schemeClr val="accent6">
                  <a:lumMod val="20000"/>
                  <a:lumOff val="80000"/>
                </a:schemeClr>
              </a:solidFill>
              <a:ln w="222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xVal>
            <c:numRef>
              <c:f>'1C_sensitivity'!$DL$17:$DL$23</c:f>
              <c:numCache>
                <c:formatCode>General</c:formatCode>
                <c:ptCount val="7"/>
                <c:pt idx="0">
                  <c:v>200</c:v>
                </c:pt>
                <c:pt idx="1">
                  <c:v>400</c:v>
                </c:pt>
                <c:pt idx="2">
                  <c:v>800</c:v>
                </c:pt>
                <c:pt idx="3">
                  <c:v>1600</c:v>
                </c:pt>
                <c:pt idx="4">
                  <c:v>3200</c:v>
                </c:pt>
                <c:pt idx="5">
                  <c:v>6400</c:v>
                </c:pt>
                <c:pt idx="6">
                  <c:v>12800</c:v>
                </c:pt>
              </c:numCache>
            </c:numRef>
          </c:xVal>
          <c:yVal>
            <c:numRef>
              <c:f>'1C_sensitivity'!$DM$17:$DM$23</c:f>
              <c:numCache>
                <c:formatCode>General</c:formatCode>
                <c:ptCount val="7"/>
                <c:pt idx="0">
                  <c:v>0.90608419318314803</c:v>
                </c:pt>
                <c:pt idx="1">
                  <c:v>1.0297095740747912</c:v>
                </c:pt>
                <c:pt idx="2">
                  <c:v>1.1214855518485543</c:v>
                </c:pt>
                <c:pt idx="3">
                  <c:v>1.1842356739604609</c:v>
                </c:pt>
                <c:pt idx="4">
                  <c:v>1.2034179298429193</c:v>
                </c:pt>
                <c:pt idx="5">
                  <c:v>1.2051135002346152</c:v>
                </c:pt>
                <c:pt idx="6">
                  <c:v>1.2044401330082033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1CF-A941-BB5D-7A9EDC252B24}"/>
            </c:ext>
          </c:extLst>
        </c:ser>
        <c:ser>
          <c:idx val="1"/>
          <c:order val="1"/>
          <c:tx>
            <c:strRef>
              <c:f>'1C_sensitivity'!$DN$16</c:f>
              <c:strCache>
                <c:ptCount val="1"/>
                <c:pt idx="0">
                  <c:v>Hermes</c:v>
                </c:pt>
              </c:strCache>
            </c:strRef>
          </c:tx>
          <c:spPr>
            <a:ln w="44450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15"/>
            <c:spPr>
              <a:solidFill>
                <a:schemeClr val="accent2"/>
              </a:solidFill>
              <a:ln w="25400">
                <a:solidFill>
                  <a:schemeClr val="tx1"/>
                </a:solidFill>
              </a:ln>
              <a:effectLst/>
            </c:spPr>
          </c:marker>
          <c:xVal>
            <c:numRef>
              <c:f>'1C_sensitivity'!$DL$17:$DL$23</c:f>
              <c:numCache>
                <c:formatCode>General</c:formatCode>
                <c:ptCount val="7"/>
                <c:pt idx="0">
                  <c:v>200</c:v>
                </c:pt>
                <c:pt idx="1">
                  <c:v>400</c:v>
                </c:pt>
                <c:pt idx="2">
                  <c:v>800</c:v>
                </c:pt>
                <c:pt idx="3">
                  <c:v>1600</c:v>
                </c:pt>
                <c:pt idx="4">
                  <c:v>3200</c:v>
                </c:pt>
                <c:pt idx="5">
                  <c:v>6400</c:v>
                </c:pt>
                <c:pt idx="6">
                  <c:v>12800</c:v>
                </c:pt>
              </c:numCache>
            </c:numRef>
          </c:xVal>
          <c:yVal>
            <c:numRef>
              <c:f>'1C_sensitivity'!$DN$17:$DN$23</c:f>
              <c:numCache>
                <c:formatCode>General</c:formatCode>
                <c:ptCount val="7"/>
                <c:pt idx="0">
                  <c:v>0.99513465218394548</c:v>
                </c:pt>
                <c:pt idx="1">
                  <c:v>1.0580698971081226</c:v>
                </c:pt>
                <c:pt idx="2">
                  <c:v>1.0896493972833718</c:v>
                </c:pt>
                <c:pt idx="3">
                  <c:v>1.1085083300990686</c:v>
                </c:pt>
                <c:pt idx="4">
                  <c:v>1.1150078010146012</c:v>
                </c:pt>
                <c:pt idx="5">
                  <c:v>1.117399750561247</c:v>
                </c:pt>
                <c:pt idx="6">
                  <c:v>1.1168046375150245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1CF-A941-BB5D-7A9EDC252B24}"/>
            </c:ext>
          </c:extLst>
        </c:ser>
        <c:ser>
          <c:idx val="2"/>
          <c:order val="2"/>
          <c:tx>
            <c:strRef>
              <c:f>'1C_sensitivity'!$DO$16</c:f>
              <c:strCache>
                <c:ptCount val="1"/>
                <c:pt idx="0">
                  <c:v>Pythia+Hermes</c:v>
                </c:pt>
              </c:strCache>
            </c:strRef>
          </c:tx>
          <c:spPr>
            <a:ln w="44450" cap="rnd">
              <a:solidFill>
                <a:sysClr val="windowText" lastClr="000000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rgbClr val="FFFF00"/>
              </a:solidFill>
              <a:ln w="31750">
                <a:solidFill>
                  <a:schemeClr val="tx1"/>
                </a:solidFill>
              </a:ln>
              <a:effectLst/>
            </c:spPr>
          </c:marker>
          <c:xVal>
            <c:numRef>
              <c:f>'1C_sensitivity'!$DL$17:$DL$23</c:f>
              <c:numCache>
                <c:formatCode>General</c:formatCode>
                <c:ptCount val="7"/>
                <c:pt idx="0">
                  <c:v>200</c:v>
                </c:pt>
                <c:pt idx="1">
                  <c:v>400</c:v>
                </c:pt>
                <c:pt idx="2">
                  <c:v>800</c:v>
                </c:pt>
                <c:pt idx="3">
                  <c:v>1600</c:v>
                </c:pt>
                <c:pt idx="4">
                  <c:v>3200</c:v>
                </c:pt>
                <c:pt idx="5">
                  <c:v>6400</c:v>
                </c:pt>
                <c:pt idx="6">
                  <c:v>12800</c:v>
                </c:pt>
              </c:numCache>
            </c:numRef>
          </c:xVal>
          <c:yVal>
            <c:numRef>
              <c:f>'1C_sensitivity'!$DO$17:$DO$23</c:f>
              <c:numCache>
                <c:formatCode>General</c:formatCode>
                <c:ptCount val="7"/>
                <c:pt idx="0">
                  <c:v>0.96844995795894095</c:v>
                </c:pt>
                <c:pt idx="1">
                  <c:v>1.068169897</c:v>
                </c:pt>
                <c:pt idx="2">
                  <c:v>1.1608000664466931</c:v>
                </c:pt>
                <c:pt idx="3">
                  <c:v>1.2324614429398084</c:v>
                </c:pt>
                <c:pt idx="4">
                  <c:v>1.2573588609599857</c:v>
                </c:pt>
                <c:pt idx="5">
                  <c:v>1.2593398752923024</c:v>
                </c:pt>
                <c:pt idx="6">
                  <c:v>1.2582983970838266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81CF-A941-BB5D-7A9EDC252B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2949648"/>
        <c:axId val="1027183680"/>
      </c:scatterChart>
      <c:valAx>
        <c:axId val="552949648"/>
        <c:scaling>
          <c:logBase val="2"/>
          <c:orientation val="minMax"/>
          <c:max val="12800"/>
          <c:min val="200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/>
                  <a:t>Main Memory MTPS (in log scale)</a:t>
                </a:r>
              </a:p>
            </c:rich>
          </c:tx>
          <c:layout>
            <c:manualLayout>
              <c:xMode val="edge"/>
              <c:yMode val="edge"/>
              <c:x val="0.31958243294396937"/>
              <c:y val="0.9245374596332237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027183680"/>
        <c:crosses val="autoZero"/>
        <c:crossBetween val="midCat"/>
        <c:majorUnit val="2"/>
      </c:valAx>
      <c:valAx>
        <c:axId val="1027183680"/>
        <c:scaling>
          <c:orientation val="minMax"/>
          <c:min val="0.9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sz="24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/>
                  <a:t>Geomean speedup </a:t>
                </a:r>
              </a:p>
              <a:p>
                <a:pPr algn="ctr" rtl="0">
                  <a:defRPr/>
                </a:pPr>
                <a:r>
                  <a:rPr lang="en-GB"/>
                  <a:t>over the No-prefetching system</a:t>
                </a:r>
                <a:endParaRPr lang="en-IN"/>
              </a:p>
            </c:rich>
          </c:tx>
          <c:layout>
            <c:manualLayout>
              <c:xMode val="edge"/>
              <c:yMode val="edge"/>
              <c:x val="3.2168637787672113E-4"/>
              <c:y val="8.288979410635653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algn="ctr" rtl="0">
                <a:defRPr sz="24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552949648"/>
        <c:crosses val="autoZero"/>
        <c:crossBetween val="midCat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400">
          <a:solidFill>
            <a:schemeClr val="tx1"/>
          </a:solidFill>
          <a:latin typeface="Corbel" panose="020B0503020204020204" pitchFamily="34" charset="0"/>
        </a:defRPr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095362743223175"/>
          <c:y val="7.8255339902079682E-2"/>
          <c:w val="0.81334050159627636"/>
          <c:h val="0.809776409594949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'1C'!$JT$12</c:f>
              <c:strCache>
                <c:ptCount val="1"/>
                <c:pt idx="0">
                  <c:v>Hermes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'1C'!$JS$13:$JS$18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'1C'!$JT$13:$JT$18</c:f>
              <c:numCache>
                <c:formatCode>0.00%</c:formatCode>
                <c:ptCount val="6"/>
                <c:pt idx="0">
                  <c:v>5.680496263835174E-2</c:v>
                </c:pt>
                <c:pt idx="1">
                  <c:v>2.9895445683178343E-2</c:v>
                </c:pt>
                <c:pt idx="2">
                  <c:v>0.27038208421009258</c:v>
                </c:pt>
                <c:pt idx="3">
                  <c:v>7.2652813816861103E-2</c:v>
                </c:pt>
                <c:pt idx="4">
                  <c:v>6.2029101912306039E-2</c:v>
                </c:pt>
                <c:pt idx="5">
                  <c:v>5.5441151982855971E-2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58-714C-A33E-4E1021F04CC5}"/>
            </c:ext>
          </c:extLst>
        </c:ser>
        <c:ser>
          <c:idx val="1"/>
          <c:order val="1"/>
          <c:tx>
            <c:strRef>
              <c:f>'1C'!$JU$12</c:f>
              <c:strCache>
                <c:ptCount val="1"/>
                <c:pt idx="0">
                  <c:v>Pythia</c:v>
                </c:pt>
              </c:strCache>
            </c:strRef>
          </c:tx>
          <c:spPr>
            <a:solidFill>
              <a:srgbClr val="4472C4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'1C'!$JS$13:$JS$18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'1C'!$JU$13:$JU$18</c:f>
              <c:numCache>
                <c:formatCode>0.00%</c:formatCode>
                <c:ptCount val="6"/>
                <c:pt idx="0">
                  <c:v>0.41861510559128073</c:v>
                </c:pt>
                <c:pt idx="1">
                  <c:v>0.24079544644193435</c:v>
                </c:pt>
                <c:pt idx="2">
                  <c:v>0.48616837229865795</c:v>
                </c:pt>
                <c:pt idx="3">
                  <c:v>0.37302095595573981</c:v>
                </c:pt>
                <c:pt idx="4">
                  <c:v>0.52322689681644596</c:v>
                </c:pt>
                <c:pt idx="5">
                  <c:v>0.38511861430126659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458-714C-A33E-4E1021F04CC5}"/>
            </c:ext>
          </c:extLst>
        </c:ser>
        <c:ser>
          <c:idx val="2"/>
          <c:order val="2"/>
          <c:tx>
            <c:strRef>
              <c:f>'1C'!$JV$12</c:f>
              <c:strCache>
                <c:ptCount val="1"/>
                <c:pt idx="0">
                  <c:v>Pythia + Hermes</c:v>
                </c:pt>
              </c:strCache>
            </c:strRef>
          </c:tx>
          <c:spPr>
            <a:solidFill>
              <a:sysClr val="windowText" lastClr="000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'1C'!$JS$13:$JS$18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'1C'!$JV$13:$JV$18</c:f>
              <c:numCache>
                <c:formatCode>0.00%</c:formatCode>
                <c:ptCount val="6"/>
                <c:pt idx="0">
                  <c:v>0.4751081972624609</c:v>
                </c:pt>
                <c:pt idx="1">
                  <c:v>0.27920928913294168</c:v>
                </c:pt>
                <c:pt idx="2">
                  <c:v>0.65692914968598137</c:v>
                </c:pt>
                <c:pt idx="3">
                  <c:v>0.41847016586638813</c:v>
                </c:pt>
                <c:pt idx="4">
                  <c:v>0.60518267047915386</c:v>
                </c:pt>
                <c:pt idx="5">
                  <c:v>0.44428150675541156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458-714C-A33E-4E1021F04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696996847"/>
        <c:axId val="1698432975"/>
      </c:barChart>
      <c:catAx>
        <c:axId val="16969968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698432975"/>
        <c:crosses val="autoZero"/>
        <c:auto val="1"/>
        <c:lblAlgn val="ctr"/>
        <c:lblOffset val="100"/>
        <c:noMultiLvlLbl val="0"/>
      </c:catAx>
      <c:valAx>
        <c:axId val="1698432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 sz="1800" dirty="0">
                    <a:solidFill>
                      <a:srgbClr val="0000FF"/>
                    </a:solidFill>
                  </a:rPr>
                  <a:t>% increase in main memory requests</a:t>
                </a:r>
              </a:p>
              <a:p>
                <a:pPr>
                  <a:defRPr sz="1800"/>
                </a:pPr>
                <a:r>
                  <a:rPr lang="en-GB" sz="1800" dirty="0"/>
                  <a:t>over the No-prefetching system</a:t>
                </a:r>
              </a:p>
            </c:rich>
          </c:tx>
          <c:layout>
            <c:manualLayout>
              <c:xMode val="edge"/>
              <c:yMode val="edge"/>
              <c:x val="1.1059705512973451E-2"/>
              <c:y val="9.872102887819073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69699684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5062860022240052"/>
          <c:y val="0"/>
          <c:w val="0.54728810649592352"/>
          <c:h val="8.5783936688818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  <a:latin typeface="Corbel" panose="020B0503020204020204" pitchFamily="34" charset="0"/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536794396881311"/>
          <c:y val="0.10913044481039168"/>
          <c:w val="0.77200539735700546"/>
          <c:h val="0.713002227972821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'1C_sensitivity'!$AU$14</c:f>
              <c:strCache>
                <c:ptCount val="1"/>
                <c:pt idx="0">
                  <c:v>Prefetcher-only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'1C_sensitivity'!$AT$15:$AT$19</c:f>
              <c:strCache>
                <c:ptCount val="5"/>
                <c:pt idx="0">
                  <c:v>Pythia</c:v>
                </c:pt>
                <c:pt idx="1">
                  <c:v>Bingo</c:v>
                </c:pt>
                <c:pt idx="2">
                  <c:v>SPP</c:v>
                </c:pt>
                <c:pt idx="3">
                  <c:v>MLOP</c:v>
                </c:pt>
                <c:pt idx="4">
                  <c:v>SMS</c:v>
                </c:pt>
              </c:strCache>
            </c:strRef>
          </c:cat>
          <c:val>
            <c:numRef>
              <c:f>'1C_sensitivity'!$AU$15:$AU$19</c:f>
              <c:numCache>
                <c:formatCode>General</c:formatCode>
                <c:ptCount val="5"/>
                <c:pt idx="0">
                  <c:v>1.2034179298429193</c:v>
                </c:pt>
                <c:pt idx="1">
                  <c:v>1.193702020318959</c:v>
                </c:pt>
                <c:pt idx="2">
                  <c:v>1.1442631354656498</c:v>
                </c:pt>
                <c:pt idx="3">
                  <c:v>1.1347241990533141</c:v>
                </c:pt>
                <c:pt idx="4">
                  <c:v>1.0567775077033512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C2-8741-B5F5-76E174EB7A6F}"/>
            </c:ext>
          </c:extLst>
        </c:ser>
        <c:ser>
          <c:idx val="1"/>
          <c:order val="1"/>
          <c:tx>
            <c:strRef>
              <c:f>'1C_sensitivity'!$AV$14</c:f>
              <c:strCache>
                <c:ptCount val="1"/>
                <c:pt idx="0">
                  <c:v>Prefetcher + Hermes-P</c:v>
                </c:pt>
              </c:strCache>
            </c:strRef>
          </c:tx>
          <c:spPr>
            <a:solidFill>
              <a:sysClr val="windowText" lastClr="000000">
                <a:lumMod val="50000"/>
                <a:lumOff val="50000"/>
              </a:sysClr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'1C_sensitivity'!$AT$15:$AT$19</c:f>
              <c:strCache>
                <c:ptCount val="5"/>
                <c:pt idx="0">
                  <c:v>Pythia</c:v>
                </c:pt>
                <c:pt idx="1">
                  <c:v>Bingo</c:v>
                </c:pt>
                <c:pt idx="2">
                  <c:v>SPP</c:v>
                </c:pt>
                <c:pt idx="3">
                  <c:v>MLOP</c:v>
                </c:pt>
                <c:pt idx="4">
                  <c:v>SMS</c:v>
                </c:pt>
              </c:strCache>
            </c:strRef>
          </c:cat>
          <c:val>
            <c:numRef>
              <c:f>'1C_sensitivity'!$AV$15:$AV$19</c:f>
              <c:numCache>
                <c:formatCode>General</c:formatCode>
                <c:ptCount val="5"/>
                <c:pt idx="0">
                  <c:v>1.2465012977621801</c:v>
                </c:pt>
                <c:pt idx="1">
                  <c:v>1.2424085762865857</c:v>
                </c:pt>
                <c:pt idx="2">
                  <c:v>1.1858866153144403</c:v>
                </c:pt>
                <c:pt idx="3">
                  <c:v>1.1953780065340964</c:v>
                </c:pt>
                <c:pt idx="4">
                  <c:v>1.1167229499742897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C2-8741-B5F5-76E174EB7A6F}"/>
            </c:ext>
          </c:extLst>
        </c:ser>
        <c:ser>
          <c:idx val="2"/>
          <c:order val="2"/>
          <c:tx>
            <c:strRef>
              <c:f>'1C_sensitivity'!$AW$14</c:f>
              <c:strCache>
                <c:ptCount val="1"/>
                <c:pt idx="0">
                  <c:v>Prefetcher + Hermes-O</c:v>
                </c:pt>
              </c:strCache>
            </c:strRef>
          </c:tx>
          <c:spPr>
            <a:solidFill>
              <a:sysClr val="windowText" lastClr="000000"/>
            </a:solidFill>
            <a:ln>
              <a:noFill/>
            </a:ln>
            <a:effectLst/>
          </c:spPr>
          <c:invertIfNegative val="0"/>
          <c:cat>
            <c:strRef>
              <c:f>'1C_sensitivity'!$AT$15:$AT$19</c:f>
              <c:strCache>
                <c:ptCount val="5"/>
                <c:pt idx="0">
                  <c:v>Pythia</c:v>
                </c:pt>
                <c:pt idx="1">
                  <c:v>Bingo</c:v>
                </c:pt>
                <c:pt idx="2">
                  <c:v>SPP</c:v>
                </c:pt>
                <c:pt idx="3">
                  <c:v>MLOP</c:v>
                </c:pt>
                <c:pt idx="4">
                  <c:v>SMS</c:v>
                </c:pt>
              </c:strCache>
            </c:strRef>
          </c:cat>
          <c:val>
            <c:numRef>
              <c:f>'1C_sensitivity'!$AW$15:$AW$19</c:f>
              <c:numCache>
                <c:formatCode>General</c:formatCode>
                <c:ptCount val="5"/>
                <c:pt idx="0">
                  <c:v>1.2573588609599857</c:v>
                </c:pt>
                <c:pt idx="1">
                  <c:v>1.2554302804063777</c:v>
                </c:pt>
                <c:pt idx="2">
                  <c:v>1.1947812094098638</c:v>
                </c:pt>
                <c:pt idx="3">
                  <c:v>1.2104023536225561</c:v>
                </c:pt>
                <c:pt idx="4">
                  <c:v>1.1341604361865578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C2-8741-B5F5-76E174EB7A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6996847"/>
        <c:axId val="1698432975"/>
      </c:barChart>
      <c:catAx>
        <c:axId val="16969968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/>
                  <a:t>Prefetcher types</a:t>
                </a:r>
              </a:p>
            </c:rich>
          </c:tx>
          <c:layout>
            <c:manualLayout>
              <c:xMode val="edge"/>
              <c:yMode val="edge"/>
              <c:x val="0.46806553474218476"/>
              <c:y val="0.9223224425593549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698432975"/>
        <c:crosses val="autoZero"/>
        <c:auto val="1"/>
        <c:lblAlgn val="ctr"/>
        <c:lblOffset val="100"/>
        <c:noMultiLvlLbl val="0"/>
      </c:catAx>
      <c:valAx>
        <c:axId val="1698432975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/>
                  <a:t>Geomean speedup </a:t>
                </a:r>
              </a:p>
              <a:p>
                <a:pPr>
                  <a:defRPr/>
                </a:pPr>
                <a:r>
                  <a:rPr lang="en-GB"/>
                  <a:t>over the No-prefetching system </a:t>
                </a:r>
              </a:p>
            </c:rich>
          </c:tx>
          <c:layout>
            <c:manualLayout>
              <c:xMode val="edge"/>
              <c:yMode val="edge"/>
              <c:x val="8.8687746480286597E-3"/>
              <c:y val="0.111244205194913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69699684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8.3975840611365954E-3"/>
          <c:y val="1.4059753954305799E-2"/>
          <c:w val="0.99160241593886345"/>
          <c:h val="7.38233028428564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400">
          <a:solidFill>
            <a:schemeClr val="tx1"/>
          </a:solidFill>
          <a:latin typeface="Corbel" panose="020B0503020204020204" pitchFamily="34" charset="0"/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[dmf_micro22_2.xlsx]1C!PivotTable3</c:name>
    <c:fmtId val="-1"/>
  </c:pivotSource>
  <c:chart>
    <c:autoTitleDeleted val="0"/>
    <c:pivotFmts>
      <c:pivotFmt>
        <c:idx val="0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1436779296026961"/>
          <c:y val="3.4168644591749266E-2"/>
          <c:w val="0.76988841097105865"/>
          <c:h val="0.5648929333695866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'1C'!$EO$53:$EO$54</c:f>
              <c:strCache>
                <c:ptCount val="1"/>
                <c:pt idx="0">
                  <c:v>Blocking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'1C'!$EN$55:$EN$73</c:f>
              <c:multiLvlStrCache>
                <c:ptCount val="12"/>
                <c:lvl>
                  <c:pt idx="0">
                    <c:v>No-prefetching</c:v>
                  </c:pt>
                  <c:pt idx="1">
                    <c:v>Pythia </c:v>
                  </c:pt>
                  <c:pt idx="2">
                    <c:v>No-prefetching</c:v>
                  </c:pt>
                  <c:pt idx="3">
                    <c:v>Pythia </c:v>
                  </c:pt>
                  <c:pt idx="4">
                    <c:v>No-prefetching</c:v>
                  </c:pt>
                  <c:pt idx="5">
                    <c:v>Pythia </c:v>
                  </c:pt>
                  <c:pt idx="6">
                    <c:v>No-prefetching</c:v>
                  </c:pt>
                  <c:pt idx="7">
                    <c:v>Pythia </c:v>
                  </c:pt>
                  <c:pt idx="8">
                    <c:v>No-prefetching</c:v>
                  </c:pt>
                  <c:pt idx="9">
                    <c:v>Pythia </c:v>
                  </c:pt>
                  <c:pt idx="10">
                    <c:v>No-prefetching</c:v>
                  </c:pt>
                  <c:pt idx="11">
                    <c:v>Pythia </c:v>
                  </c:pt>
                </c:lvl>
                <c:lvl>
                  <c:pt idx="0">
                    <c:v>SPEC06</c:v>
                  </c:pt>
                  <c:pt idx="2">
                    <c:v>SPEC17</c:v>
                  </c:pt>
                  <c:pt idx="4">
                    <c:v>PARSEC</c:v>
                  </c:pt>
                  <c:pt idx="6">
                    <c:v>Ligra</c:v>
                  </c:pt>
                  <c:pt idx="8">
                    <c:v>CVP</c:v>
                  </c:pt>
                  <c:pt idx="10">
                    <c:v>AVG</c:v>
                  </c:pt>
                </c:lvl>
              </c:multiLvlStrCache>
            </c:multiLvlStrRef>
          </c:cat>
          <c:val>
            <c:numRef>
              <c:f>'1C'!$EO$55:$EO$73</c:f>
              <c:numCache>
                <c:formatCode>General</c:formatCode>
                <c:ptCount val="12"/>
                <c:pt idx="0">
                  <c:v>0.59585518516415181</c:v>
                </c:pt>
                <c:pt idx="1">
                  <c:v>0.2715596563891598</c:v>
                </c:pt>
                <c:pt idx="2">
                  <c:v>0.50345065955083734</c:v>
                </c:pt>
                <c:pt idx="3">
                  <c:v>0.19754606492471877</c:v>
                </c:pt>
                <c:pt idx="4">
                  <c:v>0.64046019762676787</c:v>
                </c:pt>
                <c:pt idx="5">
                  <c:v>0.42323355802356716</c:v>
                </c:pt>
                <c:pt idx="6">
                  <c:v>0.68078460697886323</c:v>
                </c:pt>
                <c:pt idx="7">
                  <c:v>0.23748447242690371</c:v>
                </c:pt>
                <c:pt idx="8">
                  <c:v>0.71750680183208437</c:v>
                </c:pt>
                <c:pt idx="9">
                  <c:v>0.56666449562521315</c:v>
                </c:pt>
                <c:pt idx="10">
                  <c:v>0.63333743831670775</c:v>
                </c:pt>
                <c:pt idx="11">
                  <c:v>0.35496629485711795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8E-6748-8BFC-02AE24D888DF}"/>
            </c:ext>
          </c:extLst>
        </c:ser>
        <c:ser>
          <c:idx val="1"/>
          <c:order val="1"/>
          <c:tx>
            <c:strRef>
              <c:f>'1C'!$EP$53:$EP$54</c:f>
              <c:strCache>
                <c:ptCount val="1"/>
                <c:pt idx="0">
                  <c:v>Non-blocking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'1C'!$EN$55:$EN$73</c:f>
              <c:multiLvlStrCache>
                <c:ptCount val="12"/>
                <c:lvl>
                  <c:pt idx="0">
                    <c:v>No-prefetching</c:v>
                  </c:pt>
                  <c:pt idx="1">
                    <c:v>Pythia </c:v>
                  </c:pt>
                  <c:pt idx="2">
                    <c:v>No-prefetching</c:v>
                  </c:pt>
                  <c:pt idx="3">
                    <c:v>Pythia </c:v>
                  </c:pt>
                  <c:pt idx="4">
                    <c:v>No-prefetching</c:v>
                  </c:pt>
                  <c:pt idx="5">
                    <c:v>Pythia </c:v>
                  </c:pt>
                  <c:pt idx="6">
                    <c:v>No-prefetching</c:v>
                  </c:pt>
                  <c:pt idx="7">
                    <c:v>Pythia </c:v>
                  </c:pt>
                  <c:pt idx="8">
                    <c:v>No-prefetching</c:v>
                  </c:pt>
                  <c:pt idx="9">
                    <c:v>Pythia </c:v>
                  </c:pt>
                  <c:pt idx="10">
                    <c:v>No-prefetching</c:v>
                  </c:pt>
                  <c:pt idx="11">
                    <c:v>Pythia </c:v>
                  </c:pt>
                </c:lvl>
                <c:lvl>
                  <c:pt idx="0">
                    <c:v>SPEC06</c:v>
                  </c:pt>
                  <c:pt idx="2">
                    <c:v>SPEC17</c:v>
                  </c:pt>
                  <c:pt idx="4">
                    <c:v>PARSEC</c:v>
                  </c:pt>
                  <c:pt idx="6">
                    <c:v>Ligra</c:v>
                  </c:pt>
                  <c:pt idx="8">
                    <c:v>CVP</c:v>
                  </c:pt>
                  <c:pt idx="10">
                    <c:v>AVG</c:v>
                  </c:pt>
                </c:lvl>
              </c:multiLvlStrCache>
            </c:multiLvlStrRef>
          </c:cat>
          <c:val>
            <c:numRef>
              <c:f>'1C'!$EP$55:$EP$73</c:f>
              <c:numCache>
                <c:formatCode>General</c:formatCode>
                <c:ptCount val="12"/>
                <c:pt idx="0">
                  <c:v>0.40414481483584824</c:v>
                </c:pt>
                <c:pt idx="1">
                  <c:v>0.13884122118482115</c:v>
                </c:pt>
                <c:pt idx="2">
                  <c:v>0.49654934044916266</c:v>
                </c:pt>
                <c:pt idx="3">
                  <c:v>9.7338904959380509E-2</c:v>
                </c:pt>
                <c:pt idx="4">
                  <c:v>0.35953980237323213</c:v>
                </c:pt>
                <c:pt idx="5">
                  <c:v>0.12376035039183286</c:v>
                </c:pt>
                <c:pt idx="6">
                  <c:v>0.31921539302113677</c:v>
                </c:pt>
                <c:pt idx="7">
                  <c:v>0.10632234272531053</c:v>
                </c:pt>
                <c:pt idx="8">
                  <c:v>0.28249319816791552</c:v>
                </c:pt>
                <c:pt idx="9">
                  <c:v>0.20309546577481169</c:v>
                </c:pt>
                <c:pt idx="10">
                  <c:v>0.36666256168329209</c:v>
                </c:pt>
                <c:pt idx="11">
                  <c:v>0.14188202827189828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8E-6748-8BFC-02AE24D88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100"/>
        <c:axId val="1989624640"/>
        <c:axId val="1489154080"/>
      </c:barChart>
      <c:lineChart>
        <c:grouping val="standard"/>
        <c:varyColors val="0"/>
        <c:ser>
          <c:idx val="2"/>
          <c:order val="2"/>
          <c:tx>
            <c:strRef>
              <c:f>'1C'!$EQ$53:$EQ$54</c:f>
              <c:strCache>
                <c:ptCount val="1"/>
                <c:pt idx="0">
                  <c:v>MPKI</c:v>
                </c:pt>
              </c:strCache>
            </c:strRef>
          </c:tx>
          <c:spPr>
            <a:ln w="38100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15"/>
            <c:spPr>
              <a:solidFill>
                <a:schemeClr val="accent4">
                  <a:lumMod val="60000"/>
                  <a:lumOff val="40000"/>
                </a:schemeClr>
              </a:solidFill>
              <a:ln w="31750">
                <a:solidFill>
                  <a:srgbClr val="C00000"/>
                </a:solidFill>
              </a:ln>
              <a:effectLst/>
            </c:spPr>
          </c:marker>
          <c:dPt>
            <c:idx val="2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98E-6748-8BFC-02AE24D888DF}"/>
              </c:ext>
            </c:extLst>
          </c:dPt>
          <c:dPt>
            <c:idx val="4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98E-6748-8BFC-02AE24D888DF}"/>
              </c:ext>
            </c:extLst>
          </c:dPt>
          <c:dPt>
            <c:idx val="6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98E-6748-8BFC-02AE24D888DF}"/>
              </c:ext>
            </c:extLst>
          </c:dPt>
          <c:dPt>
            <c:idx val="8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98E-6748-8BFC-02AE24D888DF}"/>
              </c:ext>
            </c:extLst>
          </c:dPt>
          <c:dPt>
            <c:idx val="10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398E-6748-8BFC-02AE24D888DF}"/>
              </c:ext>
            </c:extLst>
          </c:dPt>
          <c:cat>
            <c:multiLvlStrRef>
              <c:f>'1C'!$EN$55:$EN$73</c:f>
              <c:multiLvlStrCache>
                <c:ptCount val="12"/>
                <c:lvl>
                  <c:pt idx="0">
                    <c:v>No-prefetching</c:v>
                  </c:pt>
                  <c:pt idx="1">
                    <c:v>Pythia </c:v>
                  </c:pt>
                  <c:pt idx="2">
                    <c:v>No-prefetching</c:v>
                  </c:pt>
                  <c:pt idx="3">
                    <c:v>Pythia </c:v>
                  </c:pt>
                  <c:pt idx="4">
                    <c:v>No-prefetching</c:v>
                  </c:pt>
                  <c:pt idx="5">
                    <c:v>Pythia </c:v>
                  </c:pt>
                  <c:pt idx="6">
                    <c:v>No-prefetching</c:v>
                  </c:pt>
                  <c:pt idx="7">
                    <c:v>Pythia </c:v>
                  </c:pt>
                  <c:pt idx="8">
                    <c:v>No-prefetching</c:v>
                  </c:pt>
                  <c:pt idx="9">
                    <c:v>Pythia </c:v>
                  </c:pt>
                  <c:pt idx="10">
                    <c:v>No-prefetching</c:v>
                  </c:pt>
                  <c:pt idx="11">
                    <c:v>Pythia </c:v>
                  </c:pt>
                </c:lvl>
                <c:lvl>
                  <c:pt idx="0">
                    <c:v>SPEC06</c:v>
                  </c:pt>
                  <c:pt idx="2">
                    <c:v>SPEC17</c:v>
                  </c:pt>
                  <c:pt idx="4">
                    <c:v>PARSEC</c:v>
                  </c:pt>
                  <c:pt idx="6">
                    <c:v>Ligra</c:v>
                  </c:pt>
                  <c:pt idx="8">
                    <c:v>CVP</c:v>
                  </c:pt>
                  <c:pt idx="10">
                    <c:v>AVG</c:v>
                  </c:pt>
                </c:lvl>
              </c:multiLvlStrCache>
            </c:multiLvlStrRef>
          </c:cat>
          <c:val>
            <c:numRef>
              <c:f>'1C'!$EQ$55:$EQ$73</c:f>
              <c:numCache>
                <c:formatCode>General</c:formatCode>
                <c:ptCount val="12"/>
                <c:pt idx="0">
                  <c:v>16.720044861798652</c:v>
                </c:pt>
                <c:pt idx="1">
                  <c:v>8.4510659832511017</c:v>
                </c:pt>
                <c:pt idx="2">
                  <c:v>19.655398903341744</c:v>
                </c:pt>
                <c:pt idx="3">
                  <c:v>4.7661134641709015</c:v>
                </c:pt>
                <c:pt idx="4">
                  <c:v>9.542309838899806</c:v>
                </c:pt>
                <c:pt idx="5">
                  <c:v>5.7169076835549797</c:v>
                </c:pt>
                <c:pt idx="6">
                  <c:v>18.232592810970559</c:v>
                </c:pt>
                <c:pt idx="7">
                  <c:v>8.4229879161506247</c:v>
                </c:pt>
                <c:pt idx="8">
                  <c:v>20.741168245392181</c:v>
                </c:pt>
                <c:pt idx="9">
                  <c:v>10.489092651372568</c:v>
                </c:pt>
                <c:pt idx="10">
                  <c:v>18.032120801096195</c:v>
                </c:pt>
                <c:pt idx="11">
                  <c:v>7.9886069938947433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398E-6748-8BFC-02AE24D88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1411776"/>
        <c:axId val="241649072"/>
      </c:lineChart>
      <c:catAx>
        <c:axId val="1989624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1489154080"/>
        <c:crosses val="autoZero"/>
        <c:auto val="1"/>
        <c:lblAlgn val="ctr"/>
        <c:lblOffset val="100"/>
        <c:noMultiLvlLbl val="0"/>
      </c:catAx>
      <c:valAx>
        <c:axId val="148915408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GB"/>
                  <a:t>Fraction of off-chip loads </a:t>
                </a:r>
              </a:p>
              <a:p>
                <a:pPr>
                  <a:defRPr/>
                </a:pPr>
                <a:r>
                  <a:rPr lang="en-GB"/>
                  <a:t>in the No-prefetching system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1989624640"/>
        <c:crosses val="autoZero"/>
        <c:crossBetween val="between"/>
        <c:majorUnit val="0.25"/>
      </c:valAx>
      <c:valAx>
        <c:axId val="24164907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US"/>
                  <a:t>LLC misses per kilo instructions (MPKI)</a:t>
                </a:r>
              </a:p>
            </c:rich>
          </c:tx>
          <c:layout>
            <c:manualLayout>
              <c:xMode val="edge"/>
              <c:yMode val="edge"/>
              <c:x val="0.95639422652075967"/>
              <c:y val="2.859012208262155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241411776"/>
        <c:crosses val="max"/>
        <c:crossBetween val="between"/>
      </c:valAx>
      <c:catAx>
        <c:axId val="2414117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41649072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2438440753166922"/>
          <c:y val="4.638326927410602E-2"/>
          <c:w val="0.41305142152510027"/>
          <c:h val="7.04913914125941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legreya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  <a:latin typeface="Alegreya Sans" pitchFamily="2" charset="0"/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[dmf_micro22_2.xlsx]1C!PivotTable3</c:name>
    <c:fmtId val="-1"/>
  </c:pivotSource>
  <c:chart>
    <c:autoTitleDeleted val="0"/>
    <c:pivotFmts>
      <c:pivotFmt>
        <c:idx val="0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tx1"/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circle"/>
          <c:size val="5"/>
          <c:spPr>
            <a:solidFill>
              <a:schemeClr val="accent3"/>
            </a:solidFill>
            <a:ln w="9525">
              <a:solidFill>
                <a:schemeClr val="accent3"/>
              </a:solidFill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1436779296026961"/>
          <c:y val="3.4168644591749266E-2"/>
          <c:w val="0.76988841097105865"/>
          <c:h val="0.5648929333695866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'1C'!$EO$53:$EO$54</c:f>
              <c:strCache>
                <c:ptCount val="1"/>
                <c:pt idx="0">
                  <c:v>Blocking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'1C'!$EN$55:$EN$73</c:f>
              <c:multiLvlStrCache>
                <c:ptCount val="12"/>
                <c:lvl>
                  <c:pt idx="0">
                    <c:v>No-prefetching</c:v>
                  </c:pt>
                  <c:pt idx="1">
                    <c:v>Pythia </c:v>
                  </c:pt>
                  <c:pt idx="2">
                    <c:v>No-prefetching</c:v>
                  </c:pt>
                  <c:pt idx="3">
                    <c:v>Pythia </c:v>
                  </c:pt>
                  <c:pt idx="4">
                    <c:v>No-prefetching</c:v>
                  </c:pt>
                  <c:pt idx="5">
                    <c:v>Pythia </c:v>
                  </c:pt>
                  <c:pt idx="6">
                    <c:v>No-prefetching</c:v>
                  </c:pt>
                  <c:pt idx="7">
                    <c:v>Pythia </c:v>
                  </c:pt>
                  <c:pt idx="8">
                    <c:v>No-prefetching</c:v>
                  </c:pt>
                  <c:pt idx="9">
                    <c:v>Pythia </c:v>
                  </c:pt>
                  <c:pt idx="10">
                    <c:v>No-prefetching</c:v>
                  </c:pt>
                  <c:pt idx="11">
                    <c:v>Pythia </c:v>
                  </c:pt>
                </c:lvl>
                <c:lvl>
                  <c:pt idx="0">
                    <c:v>SPEC06</c:v>
                  </c:pt>
                  <c:pt idx="2">
                    <c:v>SPEC17</c:v>
                  </c:pt>
                  <c:pt idx="4">
                    <c:v>PARSEC</c:v>
                  </c:pt>
                  <c:pt idx="6">
                    <c:v>Ligra</c:v>
                  </c:pt>
                  <c:pt idx="8">
                    <c:v>CVP</c:v>
                  </c:pt>
                  <c:pt idx="10">
                    <c:v>AVG</c:v>
                  </c:pt>
                </c:lvl>
              </c:multiLvlStrCache>
            </c:multiLvlStrRef>
          </c:cat>
          <c:val>
            <c:numRef>
              <c:f>'1C'!$EO$55:$EO$73</c:f>
              <c:numCache>
                <c:formatCode>General</c:formatCode>
                <c:ptCount val="12"/>
                <c:pt idx="0">
                  <c:v>0.59585518516415181</c:v>
                </c:pt>
                <c:pt idx="1">
                  <c:v>0.2715596563891598</c:v>
                </c:pt>
                <c:pt idx="2">
                  <c:v>0.50345065955083734</c:v>
                </c:pt>
                <c:pt idx="3">
                  <c:v>0.19754606492471877</c:v>
                </c:pt>
                <c:pt idx="4">
                  <c:v>0.64046019762676787</c:v>
                </c:pt>
                <c:pt idx="5">
                  <c:v>0.42323355802356716</c:v>
                </c:pt>
                <c:pt idx="6">
                  <c:v>0.68078460697886323</c:v>
                </c:pt>
                <c:pt idx="7">
                  <c:v>0.23748447242690371</c:v>
                </c:pt>
                <c:pt idx="8">
                  <c:v>0.71750680183208437</c:v>
                </c:pt>
                <c:pt idx="9">
                  <c:v>0.56666449562521315</c:v>
                </c:pt>
                <c:pt idx="10">
                  <c:v>0.63333743831670775</c:v>
                </c:pt>
                <c:pt idx="11">
                  <c:v>0.35496629485711795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8E-6748-8BFC-02AE24D888DF}"/>
            </c:ext>
          </c:extLst>
        </c:ser>
        <c:ser>
          <c:idx val="1"/>
          <c:order val="1"/>
          <c:tx>
            <c:strRef>
              <c:f>'1C'!$EP$53:$EP$54</c:f>
              <c:strCache>
                <c:ptCount val="1"/>
                <c:pt idx="0">
                  <c:v>Non-blocking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multiLvlStrRef>
              <c:f>'1C'!$EN$55:$EN$73</c:f>
              <c:multiLvlStrCache>
                <c:ptCount val="12"/>
                <c:lvl>
                  <c:pt idx="0">
                    <c:v>No-prefetching</c:v>
                  </c:pt>
                  <c:pt idx="1">
                    <c:v>Pythia </c:v>
                  </c:pt>
                  <c:pt idx="2">
                    <c:v>No-prefetching</c:v>
                  </c:pt>
                  <c:pt idx="3">
                    <c:v>Pythia </c:v>
                  </c:pt>
                  <c:pt idx="4">
                    <c:v>No-prefetching</c:v>
                  </c:pt>
                  <c:pt idx="5">
                    <c:v>Pythia </c:v>
                  </c:pt>
                  <c:pt idx="6">
                    <c:v>No-prefetching</c:v>
                  </c:pt>
                  <c:pt idx="7">
                    <c:v>Pythia </c:v>
                  </c:pt>
                  <c:pt idx="8">
                    <c:v>No-prefetching</c:v>
                  </c:pt>
                  <c:pt idx="9">
                    <c:v>Pythia </c:v>
                  </c:pt>
                  <c:pt idx="10">
                    <c:v>No-prefetching</c:v>
                  </c:pt>
                  <c:pt idx="11">
                    <c:v>Pythia </c:v>
                  </c:pt>
                </c:lvl>
                <c:lvl>
                  <c:pt idx="0">
                    <c:v>SPEC06</c:v>
                  </c:pt>
                  <c:pt idx="2">
                    <c:v>SPEC17</c:v>
                  </c:pt>
                  <c:pt idx="4">
                    <c:v>PARSEC</c:v>
                  </c:pt>
                  <c:pt idx="6">
                    <c:v>Ligra</c:v>
                  </c:pt>
                  <c:pt idx="8">
                    <c:v>CVP</c:v>
                  </c:pt>
                  <c:pt idx="10">
                    <c:v>AVG</c:v>
                  </c:pt>
                </c:lvl>
              </c:multiLvlStrCache>
            </c:multiLvlStrRef>
          </c:cat>
          <c:val>
            <c:numRef>
              <c:f>'1C'!$EP$55:$EP$73</c:f>
              <c:numCache>
                <c:formatCode>General</c:formatCode>
                <c:ptCount val="12"/>
                <c:pt idx="0">
                  <c:v>0.40414481483584824</c:v>
                </c:pt>
                <c:pt idx="1">
                  <c:v>0.13884122118482115</c:v>
                </c:pt>
                <c:pt idx="2">
                  <c:v>0.49654934044916266</c:v>
                </c:pt>
                <c:pt idx="3">
                  <c:v>9.7338904959380509E-2</c:v>
                </c:pt>
                <c:pt idx="4">
                  <c:v>0.35953980237323213</c:v>
                </c:pt>
                <c:pt idx="5">
                  <c:v>0.12376035039183286</c:v>
                </c:pt>
                <c:pt idx="6">
                  <c:v>0.31921539302113677</c:v>
                </c:pt>
                <c:pt idx="7">
                  <c:v>0.10632234272531053</c:v>
                </c:pt>
                <c:pt idx="8">
                  <c:v>0.28249319816791552</c:v>
                </c:pt>
                <c:pt idx="9">
                  <c:v>0.20309546577481169</c:v>
                </c:pt>
                <c:pt idx="10">
                  <c:v>0.36666256168329209</c:v>
                </c:pt>
                <c:pt idx="11">
                  <c:v>0.14188202827189828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8E-6748-8BFC-02AE24D88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100"/>
        <c:axId val="1989624640"/>
        <c:axId val="1489154080"/>
      </c:barChart>
      <c:lineChart>
        <c:grouping val="standard"/>
        <c:varyColors val="0"/>
        <c:ser>
          <c:idx val="2"/>
          <c:order val="2"/>
          <c:tx>
            <c:strRef>
              <c:f>'1C'!$EQ$53:$EQ$54</c:f>
              <c:strCache>
                <c:ptCount val="1"/>
                <c:pt idx="0">
                  <c:v>MPKI</c:v>
                </c:pt>
              </c:strCache>
            </c:strRef>
          </c:tx>
          <c:spPr>
            <a:ln w="38100" cap="rnd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circle"/>
            <c:size val="15"/>
            <c:spPr>
              <a:solidFill>
                <a:schemeClr val="accent4">
                  <a:lumMod val="60000"/>
                  <a:lumOff val="40000"/>
                </a:schemeClr>
              </a:solidFill>
              <a:ln w="31750">
                <a:solidFill>
                  <a:srgbClr val="C00000"/>
                </a:solidFill>
              </a:ln>
              <a:effectLst/>
            </c:spPr>
          </c:marker>
          <c:dPt>
            <c:idx val="2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98E-6748-8BFC-02AE24D888DF}"/>
              </c:ext>
            </c:extLst>
          </c:dPt>
          <c:dPt>
            <c:idx val="4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98E-6748-8BFC-02AE24D888DF}"/>
              </c:ext>
            </c:extLst>
          </c:dPt>
          <c:dPt>
            <c:idx val="6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98E-6748-8BFC-02AE24D888DF}"/>
              </c:ext>
            </c:extLst>
          </c:dPt>
          <c:dPt>
            <c:idx val="8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98E-6748-8BFC-02AE24D888DF}"/>
              </c:ext>
            </c:extLst>
          </c:dPt>
          <c:dPt>
            <c:idx val="10"/>
            <c:marker>
              <c:symbol val="circle"/>
              <c:size val="15"/>
              <c:spPr>
                <a:solidFill>
                  <a:schemeClr val="accent4">
                    <a:lumMod val="60000"/>
                    <a:lumOff val="40000"/>
                  </a:schemeClr>
                </a:solidFill>
                <a:ln w="31750">
                  <a:solidFill>
                    <a:srgbClr val="C00000"/>
                  </a:solidFill>
                </a:ln>
                <a:effectLst/>
              </c:spPr>
            </c:marker>
            <c:bubble3D val="0"/>
            <c:spPr>
              <a:ln w="38100" cap="rnd">
                <a:noFill/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398E-6748-8BFC-02AE24D888DF}"/>
              </c:ext>
            </c:extLst>
          </c:dPt>
          <c:cat>
            <c:multiLvlStrRef>
              <c:f>'1C'!$EN$55:$EN$73</c:f>
              <c:multiLvlStrCache>
                <c:ptCount val="12"/>
                <c:lvl>
                  <c:pt idx="0">
                    <c:v>No-prefetching</c:v>
                  </c:pt>
                  <c:pt idx="1">
                    <c:v>Pythia </c:v>
                  </c:pt>
                  <c:pt idx="2">
                    <c:v>No-prefetching</c:v>
                  </c:pt>
                  <c:pt idx="3">
                    <c:v>Pythia </c:v>
                  </c:pt>
                  <c:pt idx="4">
                    <c:v>No-prefetching</c:v>
                  </c:pt>
                  <c:pt idx="5">
                    <c:v>Pythia </c:v>
                  </c:pt>
                  <c:pt idx="6">
                    <c:v>No-prefetching</c:v>
                  </c:pt>
                  <c:pt idx="7">
                    <c:v>Pythia </c:v>
                  </c:pt>
                  <c:pt idx="8">
                    <c:v>No-prefetching</c:v>
                  </c:pt>
                  <c:pt idx="9">
                    <c:v>Pythia </c:v>
                  </c:pt>
                  <c:pt idx="10">
                    <c:v>No-prefetching</c:v>
                  </c:pt>
                  <c:pt idx="11">
                    <c:v>Pythia </c:v>
                  </c:pt>
                </c:lvl>
                <c:lvl>
                  <c:pt idx="0">
                    <c:v>SPEC06</c:v>
                  </c:pt>
                  <c:pt idx="2">
                    <c:v>SPEC17</c:v>
                  </c:pt>
                  <c:pt idx="4">
                    <c:v>PARSEC</c:v>
                  </c:pt>
                  <c:pt idx="6">
                    <c:v>Ligra</c:v>
                  </c:pt>
                  <c:pt idx="8">
                    <c:v>CVP</c:v>
                  </c:pt>
                  <c:pt idx="10">
                    <c:v>AVG</c:v>
                  </c:pt>
                </c:lvl>
              </c:multiLvlStrCache>
            </c:multiLvlStrRef>
          </c:cat>
          <c:val>
            <c:numRef>
              <c:f>'1C'!$EQ$55:$EQ$73</c:f>
              <c:numCache>
                <c:formatCode>General</c:formatCode>
                <c:ptCount val="12"/>
                <c:pt idx="0">
                  <c:v>16.720044861798652</c:v>
                </c:pt>
                <c:pt idx="1">
                  <c:v>8.4510659832511017</c:v>
                </c:pt>
                <c:pt idx="2">
                  <c:v>19.655398903341744</c:v>
                </c:pt>
                <c:pt idx="3">
                  <c:v>4.7661134641709015</c:v>
                </c:pt>
                <c:pt idx="4">
                  <c:v>9.542309838899806</c:v>
                </c:pt>
                <c:pt idx="5">
                  <c:v>5.7169076835549797</c:v>
                </c:pt>
                <c:pt idx="6">
                  <c:v>18.232592810970559</c:v>
                </c:pt>
                <c:pt idx="7">
                  <c:v>8.4229879161506247</c:v>
                </c:pt>
                <c:pt idx="8">
                  <c:v>20.741168245392181</c:v>
                </c:pt>
                <c:pt idx="9">
                  <c:v>10.489092651372568</c:v>
                </c:pt>
                <c:pt idx="10">
                  <c:v>18.032120801096195</c:v>
                </c:pt>
                <c:pt idx="11">
                  <c:v>7.9886069938947433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398E-6748-8BFC-02AE24D888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1411776"/>
        <c:axId val="241649072"/>
      </c:lineChart>
      <c:catAx>
        <c:axId val="19896246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1489154080"/>
        <c:crosses val="autoZero"/>
        <c:auto val="1"/>
        <c:lblAlgn val="ctr"/>
        <c:lblOffset val="100"/>
        <c:noMultiLvlLbl val="0"/>
      </c:catAx>
      <c:valAx>
        <c:axId val="148915408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GB"/>
                  <a:t>Fraction of off-chip loads </a:t>
                </a:r>
              </a:p>
              <a:p>
                <a:pPr>
                  <a:defRPr/>
                </a:pPr>
                <a:r>
                  <a:rPr lang="en-GB"/>
                  <a:t>in the No-prefetching system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1989624640"/>
        <c:crosses val="autoZero"/>
        <c:crossBetween val="between"/>
        <c:majorUnit val="0.25"/>
      </c:valAx>
      <c:valAx>
        <c:axId val="241649072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US"/>
                  <a:t>LLC misses per kilo instructions (MPKI)</a:t>
                </a:r>
              </a:p>
            </c:rich>
          </c:tx>
          <c:layout>
            <c:manualLayout>
              <c:xMode val="edge"/>
              <c:yMode val="edge"/>
              <c:x val="0.95639422652075967"/>
              <c:y val="2.859012208262155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241411776"/>
        <c:crosses val="max"/>
        <c:crossBetween val="between"/>
      </c:valAx>
      <c:catAx>
        <c:axId val="2414117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41649072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2438440753166922"/>
          <c:y val="4.638326927410602E-2"/>
          <c:w val="0.41305142152510027"/>
          <c:h val="7.0491391412594112E-2"/>
        </c:manualLayout>
      </c:layout>
      <c:overlay val="1"/>
      <c:spPr>
        <a:solidFill>
          <a:schemeClr val="bg1"/>
        </a:solidFill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legreya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  <a:latin typeface="Alegreya Sans" pitchFamily="2" charset="0"/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'1C'!$BD$24</c:f>
              <c:strCache>
                <c:ptCount val="1"/>
                <c:pt idx="0">
                  <c:v>On-chip cache access latency</c:v>
                </c:pt>
              </c:strCache>
            </c:strRef>
          </c:tx>
          <c:spPr>
            <a:solidFill>
              <a:schemeClr val="tx1"/>
            </a:solidFill>
            <a:ln w="9525">
              <a:solidFill>
                <a:schemeClr val="tx1"/>
              </a:solidFill>
            </a:ln>
            <a:effectLst/>
          </c:spPr>
          <c:invertIfNegative val="0"/>
          <c:cat>
            <c:strRef>
              <c:f>'1C'!$BC$25:$BC$30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'1C'!$BD$25:$BD$30</c:f>
              <c:numCache>
                <c:formatCode>General</c:formatCode>
                <c:ptCount val="6"/>
                <c:pt idx="0">
                  <c:v>58.490682</c:v>
                </c:pt>
                <c:pt idx="1">
                  <c:v>63.496032999999997</c:v>
                </c:pt>
                <c:pt idx="2">
                  <c:v>55.089602999999997</c:v>
                </c:pt>
                <c:pt idx="3">
                  <c:v>61.496034000000002</c:v>
                </c:pt>
                <c:pt idx="4">
                  <c:v>56.095683000000001</c:v>
                </c:pt>
                <c:pt idx="5">
                  <c:v>58.933607000000009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EF-8B4E-AB33-35B2ED938D56}"/>
            </c:ext>
          </c:extLst>
        </c:ser>
        <c:ser>
          <c:idx val="1"/>
          <c:order val="1"/>
          <c:tx>
            <c:strRef>
              <c:f>'1C'!$BE$24</c:f>
              <c:strCache>
                <c:ptCount val="1"/>
                <c:pt idx="0">
                  <c:v>Remaining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5"/>
              <c:layout>
                <c:manualLayout>
                  <c:x val="-8.9939489085435749E-4"/>
                  <c:y val="-0.28352991863770399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dirty="0"/>
                      <a:t>147.1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3EF-8B4E-AB33-35B2ED938D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'1C'!$BC$25:$BC$30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'1C'!$BE$25:$BE$30</c:f>
              <c:numCache>
                <c:formatCode>General</c:formatCode>
                <c:ptCount val="6"/>
                <c:pt idx="0">
                  <c:v>76.57486251536281</c:v>
                </c:pt>
                <c:pt idx="1">
                  <c:v>74.499456662350568</c:v>
                </c:pt>
                <c:pt idx="2">
                  <c:v>96.202368332259894</c:v>
                </c:pt>
                <c:pt idx="3">
                  <c:v>100.53033625378484</c:v>
                </c:pt>
                <c:pt idx="4">
                  <c:v>94.762737539426098</c:v>
                </c:pt>
                <c:pt idx="5">
                  <c:v>88.154549185781107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EF-8B4E-AB33-35B2ED938D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100"/>
        <c:axId val="796379760"/>
        <c:axId val="426019360"/>
      </c:barChart>
      <c:catAx>
        <c:axId val="796379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426019360"/>
        <c:crosses val="autoZero"/>
        <c:auto val="1"/>
        <c:lblAlgn val="ctr"/>
        <c:lblOffset val="100"/>
        <c:noMultiLvlLbl val="0"/>
      </c:catAx>
      <c:valAx>
        <c:axId val="426019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GB" sz="1800" dirty="0"/>
                  <a:t># stall cycles due to an off-chip load</a:t>
                </a:r>
              </a:p>
              <a:p>
                <a:pPr>
                  <a:defRPr/>
                </a:pPr>
                <a:r>
                  <a:rPr lang="en-GB" sz="1800" dirty="0"/>
                  <a:t>blocking instruction retirement </a:t>
                </a:r>
              </a:p>
              <a:p>
                <a:pPr>
                  <a:defRPr/>
                </a:pPr>
                <a:r>
                  <a:rPr lang="en-GB" sz="1800" dirty="0"/>
                  <a:t>from</a:t>
                </a:r>
                <a:r>
                  <a:rPr lang="en-GB" sz="1800" baseline="0" dirty="0"/>
                  <a:t> ROB</a:t>
                </a:r>
                <a:endParaRPr lang="en-GB" sz="1800" dirty="0"/>
              </a:p>
            </c:rich>
          </c:tx>
          <c:layout>
            <c:manualLayout>
              <c:xMode val="edge"/>
              <c:yMode val="edge"/>
              <c:x val="4.2372876643436471E-3"/>
              <c:y val="7.15982299836119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796379760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  <a:latin typeface="Alegreya Sans" pitchFamily="2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'1C'!$BD$24</c:f>
              <c:strCache>
                <c:ptCount val="1"/>
                <c:pt idx="0">
                  <c:v>On-chip cache access latency</c:v>
                </c:pt>
              </c:strCache>
            </c:strRef>
          </c:tx>
          <c:spPr>
            <a:solidFill>
              <a:schemeClr val="tx1"/>
            </a:solidFill>
            <a:ln w="9525">
              <a:solidFill>
                <a:schemeClr val="tx1"/>
              </a:solidFill>
            </a:ln>
            <a:effectLst/>
          </c:spPr>
          <c:invertIfNegative val="0"/>
          <c:cat>
            <c:strRef>
              <c:f>'1C'!$BC$25:$BC$30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'1C'!$BD$25:$BD$30</c:f>
              <c:numCache>
                <c:formatCode>General</c:formatCode>
                <c:ptCount val="6"/>
                <c:pt idx="0">
                  <c:v>58.490682</c:v>
                </c:pt>
                <c:pt idx="1">
                  <c:v>63.496032999999997</c:v>
                </c:pt>
                <c:pt idx="2">
                  <c:v>55.089602999999997</c:v>
                </c:pt>
                <c:pt idx="3">
                  <c:v>61.496034000000002</c:v>
                </c:pt>
                <c:pt idx="4">
                  <c:v>56.095683000000001</c:v>
                </c:pt>
                <c:pt idx="5">
                  <c:v>58.933607000000009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EF-8B4E-AB33-35B2ED938D56}"/>
            </c:ext>
          </c:extLst>
        </c:ser>
        <c:ser>
          <c:idx val="1"/>
          <c:order val="1"/>
          <c:tx>
            <c:strRef>
              <c:f>'1C'!$BE$24</c:f>
              <c:strCache>
                <c:ptCount val="1"/>
                <c:pt idx="0">
                  <c:v>Remaining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5"/>
              <c:layout>
                <c:manualLayout>
                  <c:x val="-8.9939489085435749E-4"/>
                  <c:y val="-0.28352991863770399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dirty="0"/>
                      <a:t>147.1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3EF-8B4E-AB33-35B2ED938D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'1C'!$BC$25:$BC$30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'1C'!$BE$25:$BE$30</c:f>
              <c:numCache>
                <c:formatCode>General</c:formatCode>
                <c:ptCount val="6"/>
                <c:pt idx="0">
                  <c:v>76.57486251536281</c:v>
                </c:pt>
                <c:pt idx="1">
                  <c:v>74.499456662350568</c:v>
                </c:pt>
                <c:pt idx="2">
                  <c:v>96.202368332259894</c:v>
                </c:pt>
                <c:pt idx="3">
                  <c:v>100.53033625378484</c:v>
                </c:pt>
                <c:pt idx="4">
                  <c:v>94.762737539426098</c:v>
                </c:pt>
                <c:pt idx="5">
                  <c:v>88.154549185781107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EF-8B4E-AB33-35B2ED938D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100"/>
        <c:axId val="796379760"/>
        <c:axId val="426019360"/>
      </c:barChart>
      <c:catAx>
        <c:axId val="796379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426019360"/>
        <c:crosses val="autoZero"/>
        <c:auto val="1"/>
        <c:lblAlgn val="ctr"/>
        <c:lblOffset val="100"/>
        <c:noMultiLvlLbl val="0"/>
      </c:catAx>
      <c:valAx>
        <c:axId val="426019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Alegreya Sans" pitchFamily="2" charset="0"/>
                    <a:ea typeface="+mn-ea"/>
                    <a:cs typeface="+mn-cs"/>
                  </a:defRPr>
                </a:pPr>
                <a:r>
                  <a:rPr lang="en-GB" sz="1800" dirty="0"/>
                  <a:t># stall cycles due to an off-chip load</a:t>
                </a:r>
              </a:p>
              <a:p>
                <a:pPr>
                  <a:defRPr/>
                </a:pPr>
                <a:r>
                  <a:rPr lang="en-GB" sz="1800" dirty="0"/>
                  <a:t>blocking instruction retirement </a:t>
                </a:r>
              </a:p>
              <a:p>
                <a:pPr>
                  <a:defRPr/>
                </a:pPr>
                <a:r>
                  <a:rPr lang="en-GB" sz="1800" dirty="0"/>
                  <a:t>from</a:t>
                </a:r>
                <a:r>
                  <a:rPr lang="en-GB" sz="1800" baseline="0" dirty="0"/>
                  <a:t> ROB</a:t>
                </a:r>
                <a:endParaRPr lang="en-GB" sz="1800" dirty="0"/>
              </a:p>
            </c:rich>
          </c:tx>
          <c:layout>
            <c:manualLayout>
              <c:xMode val="edge"/>
              <c:yMode val="edge"/>
              <c:x val="4.2372876643436471E-3"/>
              <c:y val="7.15982299836119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Alegreya Sans" pitchFamily="2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Alegreya Sans" pitchFamily="2" charset="0"/>
                <a:ea typeface="+mn-ea"/>
                <a:cs typeface="+mn-cs"/>
              </a:defRPr>
            </a:pPr>
            <a:endParaRPr lang="en-US"/>
          </a:p>
        </c:txPr>
        <c:crossAx val="796379760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800">
          <a:solidFill>
            <a:schemeClr val="tx1"/>
          </a:solidFill>
          <a:latin typeface="Alegreya Sans" pitchFamily="2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095362743223175"/>
          <c:y val="7.8255339902079682E-2"/>
          <c:w val="0.81334050159627636"/>
          <c:h val="0.809776409594949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'1C'!$JT$12</c:f>
              <c:strCache>
                <c:ptCount val="1"/>
                <c:pt idx="0">
                  <c:v>Hermes</c:v>
                </c:pt>
              </c:strCache>
            </c:strRef>
          </c:tx>
          <c:spPr>
            <a:solidFill>
              <a:srgbClr val="ED7D3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'1C'!$JS$13:$JS$18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'1C'!$JT$13:$JT$18</c:f>
              <c:numCache>
                <c:formatCode>0.00%</c:formatCode>
                <c:ptCount val="6"/>
                <c:pt idx="0">
                  <c:v>5.680496263835174E-2</c:v>
                </c:pt>
                <c:pt idx="1">
                  <c:v>2.9895445683178343E-2</c:v>
                </c:pt>
                <c:pt idx="2">
                  <c:v>0.27038208421009258</c:v>
                </c:pt>
                <c:pt idx="3">
                  <c:v>7.2652813816861103E-2</c:v>
                </c:pt>
                <c:pt idx="4">
                  <c:v>6.2029101912306039E-2</c:v>
                </c:pt>
                <c:pt idx="5">
                  <c:v>5.5441151982855971E-2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58-714C-A33E-4E1021F04CC5}"/>
            </c:ext>
          </c:extLst>
        </c:ser>
        <c:ser>
          <c:idx val="1"/>
          <c:order val="1"/>
          <c:tx>
            <c:strRef>
              <c:f>'1C'!$JU$12</c:f>
              <c:strCache>
                <c:ptCount val="1"/>
                <c:pt idx="0">
                  <c:v>Pythia</c:v>
                </c:pt>
              </c:strCache>
            </c:strRef>
          </c:tx>
          <c:spPr>
            <a:solidFill>
              <a:srgbClr val="4472C4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'1C'!$JS$13:$JS$18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'1C'!$JU$13:$JU$18</c:f>
              <c:numCache>
                <c:formatCode>0.00%</c:formatCode>
                <c:ptCount val="6"/>
                <c:pt idx="0">
                  <c:v>0.41861510559128073</c:v>
                </c:pt>
                <c:pt idx="1">
                  <c:v>0.24079544644193435</c:v>
                </c:pt>
                <c:pt idx="2">
                  <c:v>0.48616837229865795</c:v>
                </c:pt>
                <c:pt idx="3">
                  <c:v>0.37302095595573981</c:v>
                </c:pt>
                <c:pt idx="4">
                  <c:v>0.52322689681644596</c:v>
                </c:pt>
                <c:pt idx="5">
                  <c:v>0.38511861430126659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458-714C-A33E-4E1021F04CC5}"/>
            </c:ext>
          </c:extLst>
        </c:ser>
        <c:ser>
          <c:idx val="2"/>
          <c:order val="2"/>
          <c:tx>
            <c:strRef>
              <c:f>'1C'!$JV$12</c:f>
              <c:strCache>
                <c:ptCount val="1"/>
                <c:pt idx="0">
                  <c:v>Pythia + Hermes</c:v>
                </c:pt>
              </c:strCache>
            </c:strRef>
          </c:tx>
          <c:spPr>
            <a:solidFill>
              <a:sysClr val="windowText" lastClr="000000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cat>
            <c:strRef>
              <c:f>'1C'!$JS$13:$JS$18</c:f>
              <c:strCache>
                <c:ptCount val="6"/>
                <c:pt idx="0">
                  <c:v>SPEC06</c:v>
                </c:pt>
                <c:pt idx="1">
                  <c:v>SPEC17</c:v>
                </c:pt>
                <c:pt idx="2">
                  <c:v>PARSEC</c:v>
                </c:pt>
                <c:pt idx="3">
                  <c:v>Ligra</c:v>
                </c:pt>
                <c:pt idx="4">
                  <c:v>CVP</c:v>
                </c:pt>
                <c:pt idx="5">
                  <c:v>AVG</c:v>
                </c:pt>
              </c:strCache>
            </c:strRef>
          </c:cat>
          <c:val>
            <c:numRef>
              <c:f>'1C'!$JV$13:$JV$18</c:f>
              <c:numCache>
                <c:formatCode>0.00%</c:formatCode>
                <c:ptCount val="6"/>
                <c:pt idx="0">
                  <c:v>0.4751081972624609</c:v>
                </c:pt>
                <c:pt idx="1">
                  <c:v>0.27920928913294168</c:v>
                </c:pt>
                <c:pt idx="2">
                  <c:v>0.65692914968598137</c:v>
                </c:pt>
                <c:pt idx="3">
                  <c:v>0.41847016586638813</c:v>
                </c:pt>
                <c:pt idx="4">
                  <c:v>0.60518267047915386</c:v>
                </c:pt>
                <c:pt idx="5">
                  <c:v>0.44428150675541156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458-714C-A33E-4E1021F04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7"/>
        <c:axId val="1696996847"/>
        <c:axId val="1698432975"/>
      </c:barChart>
      <c:catAx>
        <c:axId val="16969968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698432975"/>
        <c:crosses val="autoZero"/>
        <c:auto val="1"/>
        <c:lblAlgn val="ctr"/>
        <c:lblOffset val="100"/>
        <c:noMultiLvlLbl val="0"/>
      </c:catAx>
      <c:valAx>
        <c:axId val="1698432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prstDash val="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Corbel" panose="020B0503020204020204" pitchFamily="34" charset="0"/>
                    <a:ea typeface="+mn-ea"/>
                    <a:cs typeface="+mn-cs"/>
                  </a:defRPr>
                </a:pPr>
                <a:r>
                  <a:rPr lang="en-GB" sz="1800" dirty="0">
                    <a:solidFill>
                      <a:srgbClr val="0000FF"/>
                    </a:solidFill>
                  </a:rPr>
                  <a:t>% increase in main memory requests</a:t>
                </a:r>
              </a:p>
              <a:p>
                <a:pPr>
                  <a:defRPr sz="1800"/>
                </a:pPr>
                <a:r>
                  <a:rPr lang="en-GB" sz="1800" dirty="0"/>
                  <a:t>over the No-prefetching system</a:t>
                </a:r>
              </a:p>
            </c:rich>
          </c:tx>
          <c:layout>
            <c:manualLayout>
              <c:xMode val="edge"/>
              <c:yMode val="edge"/>
              <c:x val="1.1059705512973451E-2"/>
              <c:y val="9.8721028878190731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Corbel" panose="020B0503020204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Corbel" panose="020B0503020204020204" pitchFamily="34" charset="0"/>
                <a:ea typeface="+mn-ea"/>
                <a:cs typeface="+mn-cs"/>
              </a:defRPr>
            </a:pPr>
            <a:endParaRPr lang="en-US"/>
          </a:p>
        </c:txPr>
        <c:crossAx val="1696996847"/>
        <c:crosses val="autoZero"/>
        <c:crossBetween val="between"/>
      </c:valAx>
      <c:spPr>
        <a:noFill/>
        <a:ln>
          <a:solidFill>
            <a:schemeClr val="tx1"/>
          </a:solidFill>
        </a:ln>
        <a:effectLst/>
      </c:spPr>
    </c:plotArea>
    <c:legend>
      <c:legendPos val="t"/>
      <c:layout>
        <c:manualLayout>
          <c:xMode val="edge"/>
          <c:yMode val="edge"/>
          <c:x val="0.25062860022240052"/>
          <c:y val="0"/>
          <c:w val="0.54728810649592352"/>
          <c:h val="8.57839366888187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Corbel" panose="020B0503020204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  <a:latin typeface="Corbel" panose="020B0503020204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DA43C-4C76-4DC1-B557-1933397398DF}" type="datetimeFigureOut">
              <a:rPr lang="en-CH" smtClean="0"/>
              <a:t>9/21/22</a:t>
            </a:fld>
            <a:endParaRPr lang="en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4AB11-ED51-4041-ABF3-98774B656127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438846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Hi everyone, I am Rahul. Today, I am going to introduce our work Hermes,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which is done at SAFARI research group in ETH Zurich,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with our academic and industrial collaborators.</a:t>
            </a:r>
            <a:endParaRPr lang="en-CH" sz="1200" b="0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55915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Hermes employs an off-chip predictor named POPET.</a:t>
            </a:r>
          </a:p>
          <a:p>
            <a:r>
              <a:rPr lang="en-US" dirty="0"/>
              <a:t>[CLICK] For every load generated in the core, Hermes consults POPET to predict whether this load would go off-chip or not</a:t>
            </a:r>
          </a:p>
          <a:p>
            <a:r>
              <a:rPr lang="en-US" dirty="0"/>
              <a:t>[CLICK] If the load is predicted to go off-chip, Hermes waits for the address translation to finish</a:t>
            </a:r>
          </a:p>
          <a:p>
            <a:r>
              <a:rPr lang="en-US" dirty="0"/>
              <a:t>[CLICK] And then issues a speculative memory request, which we call a Hermes request, </a:t>
            </a:r>
          </a:p>
          <a:p>
            <a:r>
              <a:rPr lang="en-US" dirty="0"/>
              <a:t>directly to the main memory controller to start fetching the data from the main memory,</a:t>
            </a:r>
          </a:p>
          <a:p>
            <a:r>
              <a:rPr lang="en-US" dirty="0"/>
              <a:t>While also concurrently accessing the cache hierarchy for such a load.</a:t>
            </a:r>
          </a:p>
          <a:p>
            <a:r>
              <a:rPr lang="en-US" dirty="0"/>
              <a:t>[CLICK] If the off-chip prediction is correct, the load would eventually miss the LLC and arrive at the memory controller</a:t>
            </a:r>
          </a:p>
          <a:p>
            <a:r>
              <a:rPr lang="en-US" dirty="0"/>
              <a:t>Where it will simply wait for the ongoing Hermes request to finish, thus hiding the entire cache access latency from its critical path.</a:t>
            </a:r>
          </a:p>
          <a:p>
            <a:r>
              <a:rPr lang="en-US" dirty="0"/>
              <a:t>Once the data returns from the main memory, Hermes returns the data to the core [CLICK], </a:t>
            </a:r>
          </a:p>
          <a:p>
            <a:r>
              <a:rPr lang="en-US" dirty="0"/>
              <a:t>Thus, saving the precious stall cycles induced by the off-chip load [CLICK], which in turn provides performance benefit.</a:t>
            </a:r>
          </a:p>
          <a:p>
            <a:r>
              <a:rPr lang="en-US" dirty="0"/>
              <a:t>[CLICK] Hermes trains POPET when the data finally returns to the core, closing the feedback loop.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56127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discuss how to design this off-chip predictor.</a:t>
            </a:r>
          </a:p>
          <a:p>
            <a:r>
              <a:rPr lang="en-US" dirty="0"/>
              <a:t>[CLICK] There are two major ways to design an off-chip predictor.</a:t>
            </a:r>
          </a:p>
          <a:p>
            <a:r>
              <a:rPr lang="en-US" dirty="0"/>
              <a:t>First, by explicitly tracking the cache contents and</a:t>
            </a:r>
          </a:p>
          <a:p>
            <a:r>
              <a:rPr lang="en-US" dirty="0"/>
              <a:t>Second, by learning from the program behavior.</a:t>
            </a:r>
          </a:p>
          <a:p>
            <a:r>
              <a:rPr lang="en-US" dirty="0"/>
              <a:t>[CLICK] Now tracking the cache content poses two key challenges</a:t>
            </a:r>
          </a:p>
          <a:p>
            <a:r>
              <a:rPr lang="en-US" dirty="0"/>
              <a:t>First, it requires a large metadata structure. And the size of this metadata also increases with the increase in the cache hierarchy size.</a:t>
            </a:r>
          </a:p>
          <a:p>
            <a:r>
              <a:rPr lang="en-US" dirty="0"/>
              <a:t>And second, we need to track every cache operation going on in the entire cache hierarchy. This can get tricky based on the cache hierarchy configuration.</a:t>
            </a:r>
          </a:p>
          <a:p>
            <a:endParaRPr lang="en-US" dirty="0"/>
          </a:p>
          <a:p>
            <a:r>
              <a:rPr lang="en-US" dirty="0"/>
              <a:t>[CLICK] Learning method, on the other hand, aims to correlate different program feature values with the off-chip load to accurately predict with much lower storage and design complexity.</a:t>
            </a:r>
          </a:p>
          <a:p>
            <a:endParaRPr lang="en-US" dirty="0"/>
          </a:p>
          <a:p>
            <a:r>
              <a:rPr lang="en-US" dirty="0"/>
              <a:t>[CLICK] Hermes adopts the learning method and proposes… [NEXT]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52492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…the perceptron-based off-chip predictor, called POPET.</a:t>
            </a:r>
          </a:p>
          <a:p>
            <a:r>
              <a:rPr lang="en-US" dirty="0"/>
              <a:t>POPET is designed using hashed-perceptron model.</a:t>
            </a:r>
          </a:p>
          <a:p>
            <a:r>
              <a:rPr lang="en-US" dirty="0"/>
              <a:t>[CLICK] where each feature has its own weight table</a:t>
            </a:r>
          </a:p>
          <a:p>
            <a:r>
              <a:rPr lang="en-US" dirty="0"/>
              <a:t>That stores the correlation between feature value and the off-chip prediction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962842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Hermes predicts using POPET using simple operations like table lookup, addition, and comparison.</a:t>
            </a:r>
          </a:p>
          <a:p>
            <a:r>
              <a:rPr lang="en-US" dirty="0"/>
              <a:t>Let me give you an example on how POPET’s prediction works.</a:t>
            </a:r>
          </a:p>
          <a:p>
            <a:r>
              <a:rPr lang="en-US" dirty="0"/>
              <a:t>POPET’s prediction works in three stages.</a:t>
            </a:r>
          </a:p>
          <a:p>
            <a:r>
              <a:rPr lang="en-US" dirty="0"/>
              <a:t>[CLICK] In the first stage, POPET extracts the features from the load request</a:t>
            </a:r>
          </a:p>
          <a:p>
            <a:r>
              <a:rPr lang="en-US" dirty="0"/>
              <a:t>[CLICK] In the second stage, each feature value is hashed and used as an index to retrieve the weights from each individual weight tables</a:t>
            </a:r>
          </a:p>
          <a:p>
            <a:r>
              <a:rPr lang="en-US" dirty="0"/>
              <a:t>[CLICK] In the third stage, the retrieved weights are accumulated and the cumulative weight is used to compute the activation function.</a:t>
            </a:r>
          </a:p>
          <a:p>
            <a:r>
              <a:rPr lang="en-US" dirty="0"/>
              <a:t>[CLICK] If the cumulative weight is higher than the activation threshold, POPET predicts that the load would go off-chip.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4142586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understand how to train POPET.</a:t>
            </a:r>
          </a:p>
          <a:p>
            <a:r>
              <a:rPr lang="en-US" dirty="0"/>
              <a:t>For this let’s assume the previous example where the load is predicted to go off-chip.</a:t>
            </a:r>
          </a:p>
          <a:p>
            <a:r>
              <a:rPr lang="en-US" dirty="0"/>
              <a:t>[CLICK] But in reality, the load didn’t go off-chip</a:t>
            </a:r>
          </a:p>
          <a:p>
            <a:r>
              <a:rPr lang="en-US" dirty="0"/>
              <a:t>[CLICK] this means the activation which have triggered before, shouldn’t have triggered</a:t>
            </a:r>
          </a:p>
          <a:p>
            <a:r>
              <a:rPr lang="en-US" dirty="0"/>
              <a:t>Which means, the cumulative weight should be lower than the activation threshold</a:t>
            </a:r>
          </a:p>
          <a:p>
            <a:r>
              <a:rPr lang="en-US" dirty="0"/>
              <a:t>[CLICK] Now to adjust the feature weights, POPET again indexes each weight table using the hashed feature values</a:t>
            </a:r>
          </a:p>
          <a:p>
            <a:r>
              <a:rPr lang="en-US" dirty="0"/>
              <a:t>[CLICK] And simply decrement each weight from the individual weight tables.</a:t>
            </a:r>
          </a:p>
          <a:p>
            <a:r>
              <a:rPr lang="en-US" dirty="0"/>
              <a:t>Thus, by using simple increment and decrement operations, POPET continuously learns from program behavior to accurately predict off-chip loads.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099969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let’s evaluate Hermes.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028753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evaluate Hermes using </a:t>
            </a:r>
            <a:r>
              <a:rPr lang="en-US" dirty="0" err="1"/>
              <a:t>ChampSim</a:t>
            </a:r>
            <a:r>
              <a:rPr lang="en-US" dirty="0"/>
              <a:t> simulator,</a:t>
            </a:r>
          </a:p>
          <a:p>
            <a:r>
              <a:rPr lang="en-US" dirty="0"/>
              <a:t>[CLICK] using a wide range of memory-intensive traces spanning across SPEC CPU, PARSEC, </a:t>
            </a:r>
            <a:r>
              <a:rPr lang="en-US" dirty="0" err="1"/>
              <a:t>Ligra</a:t>
            </a:r>
            <a:r>
              <a:rPr lang="en-US" dirty="0"/>
              <a:t>, and real-world applications</a:t>
            </a:r>
          </a:p>
          <a:p>
            <a:r>
              <a:rPr lang="en-US" dirty="0"/>
              <a:t>[CLICK] We compare Hermes with five LLC prefetchers</a:t>
            </a:r>
          </a:p>
          <a:p>
            <a:r>
              <a:rPr lang="en-US" dirty="0"/>
              <a:t>[CLICK] and two off-chip predictors extended from prior 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16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369013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this observation is not only true for Pythia.</a:t>
            </a:r>
          </a:p>
          <a:p>
            <a:r>
              <a:rPr lang="en-US" dirty="0"/>
              <a:t>We evaluate Hermes combined with multiple prior baseline state-of-the-art prefetchers and find that</a:t>
            </a:r>
          </a:p>
          <a:p>
            <a:r>
              <a:rPr lang="en-US" dirty="0"/>
              <a:t>Hermes consistently improves performance on top of a wide range of baseline prefetchers.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8681256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of these performance benefit comes at a </a:t>
            </a:r>
          </a:p>
          <a:p>
            <a:r>
              <a:rPr lang="en-US" dirty="0"/>
              <a:t>[CLICK] modest 4KB storage overhead per core and</a:t>
            </a:r>
          </a:p>
          <a:p>
            <a:r>
              <a:rPr lang="en-US" dirty="0"/>
              <a:t>[CLICK] 1.5% power overhead on top an Intel Alder Lake-like performance-core configuration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5703973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have many more evaluation results:</a:t>
            </a:r>
          </a:p>
          <a:p>
            <a:r>
              <a:rPr lang="en-US" dirty="0"/>
              <a:t>For example, a wide range of performance sensitivity study by varying…in the paper.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733983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key problem that we are trying to address in this work is stemming from Off-chip load request</a:t>
            </a:r>
          </a:p>
          <a:p>
            <a:r>
              <a:rPr lang="en-US" dirty="0"/>
              <a:t>[CLICK] As we know, these off-chip load requests often block…,</a:t>
            </a:r>
          </a:p>
          <a:p>
            <a:r>
              <a:rPr lang="en-US" dirty="0"/>
              <a:t>[CLICK] which severely limits the performance of a core.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8425045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[CLICK] We are encouraging everyone to read it.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69221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Thus to summarize…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9556392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Hermes advocates …</a:t>
            </a:r>
          </a:p>
          <a:p>
            <a:r>
              <a:rPr lang="en-US" dirty="0"/>
              <a:t>[CLICK] We show that off-chip load prediction…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9876545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a nutshell, Hermes</a:t>
            </a:r>
          </a:p>
          <a:p>
            <a:r>
              <a:rPr lang="en-US" dirty="0"/>
              <a:t>[CLICK] identifies …</a:t>
            </a:r>
          </a:p>
          <a:p>
            <a:r>
              <a:rPr lang="en-US" dirty="0"/>
              <a:t>[CLICK] that misses …</a:t>
            </a:r>
          </a:p>
          <a:p>
            <a:r>
              <a:rPr lang="en-US" dirty="0"/>
              <a:t>[CLICK] with 77% …</a:t>
            </a:r>
          </a:p>
          <a:p>
            <a:r>
              <a:rPr lang="en-US" dirty="0"/>
              <a:t>[CLICK] and this in turn provides …</a:t>
            </a:r>
          </a:p>
          <a:p>
            <a:r>
              <a:rPr lang="en-US" dirty="0"/>
              <a:t>But we believe Hermes’s off-chip prediction can be made even better…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7885394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That’s why we open-source our artifact.</a:t>
            </a:r>
          </a:p>
          <a:p>
            <a:r>
              <a:rPr lang="en-US" dirty="0"/>
              <a:t>It can be freely downloaded from our GitHub repository.</a:t>
            </a:r>
          </a:p>
          <a:p>
            <a:r>
              <a:rPr lang="en-US" dirty="0"/>
              <a:t>In this artifact, [CLICK] you will get all the workload traces we have used to evaluate Hermes,</a:t>
            </a:r>
          </a:p>
          <a:p>
            <a:r>
              <a:rPr lang="en-US" dirty="0"/>
              <a:t>[CLICK] 13 types of data prefetchers proposed in the past and</a:t>
            </a:r>
          </a:p>
          <a:p>
            <a:r>
              <a:rPr lang="en-US" dirty="0"/>
              <a:t>[CLICK] 9 types of off-chip predictors out of the box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794855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if you want to impalement your own off-chip predictor, that’s also very easy.</a:t>
            </a:r>
          </a:p>
          <a:p>
            <a:r>
              <a:rPr lang="en-US" dirty="0"/>
              <a:t>All you have to do is to extend the </a:t>
            </a:r>
            <a:r>
              <a:rPr lang="en-US" dirty="0" err="1"/>
              <a:t>OffchipPred</a:t>
            </a:r>
            <a:r>
              <a:rPr lang="en-US" dirty="0"/>
              <a:t> base class…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4363015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And define your own train() and predict() functions</a:t>
            </a:r>
          </a:p>
          <a:p>
            <a:r>
              <a:rPr lang="en-US" dirty="0"/>
              <a:t>[CLICK] the infrastructure will automatically provide statistics like precision and recall out of the box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29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0787097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hope that high-accuracy off-chip prediction can further enable a multitude of optimization possibilities, for example:</a:t>
            </a:r>
          </a:p>
          <a:p>
            <a:r>
              <a:rPr lang="en-US" dirty="0"/>
              <a:t>[CLICK] prioritizing loads … to improve performance and fairness in extreme core processors</a:t>
            </a:r>
          </a:p>
          <a:p>
            <a:r>
              <a:rPr lang="en-US" dirty="0"/>
              <a:t>[CLICK] better instruction scheduling for data dependent loads</a:t>
            </a:r>
          </a:p>
          <a:p>
            <a:r>
              <a:rPr lang="en-US" dirty="0"/>
              <a:t>[CLICK] and many more…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30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215964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With that hope, I will conclude my talk.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dirty="0">
                <a:solidFill>
                  <a:schemeClr val="accent1">
                    <a:lumMod val="50000"/>
                  </a:schemeClr>
                </a:solidFill>
                <a:latin typeface="Palatino Linotype" panose="02040502050505030304" pitchFamily="18" charset="0"/>
              </a:rPr>
              <a:t>I will be very happy to take any question from the audience.</a:t>
            </a:r>
            <a:endParaRPr lang="en-CH" sz="1200" b="0" dirty="0">
              <a:solidFill>
                <a:schemeClr val="accent1">
                  <a:lumMod val="50000"/>
                </a:schemeClr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D793F4-8E1E-4CDB-AE5F-DC093960CF4B}" type="slidenum">
              <a:rPr lang="en-CH" smtClean="0"/>
              <a:t>31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0742959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second observation is that, on-chip cache access…</a:t>
            </a:r>
          </a:p>
          <a:p>
            <a:r>
              <a:rPr lang="en-US" dirty="0"/>
              <a:t>[CLICK] 40% of the stalls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197513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Architects have primarily relied on two key techniques to reduce latency of such loads:</a:t>
            </a:r>
          </a:p>
          <a:p>
            <a:r>
              <a:rPr lang="en-US" dirty="0"/>
              <a:t>[CLICK] By employing sophisticated data prefetchers</a:t>
            </a:r>
          </a:p>
          <a:p>
            <a:r>
              <a:rPr lang="en-US" dirty="0"/>
              <a:t>[CLICK] And Increasing size of the on-chip cache hierarchy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3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515572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this work we show that, nearly 50% …</a:t>
            </a:r>
          </a:p>
          <a:p>
            <a:r>
              <a:rPr lang="en-US" dirty="0"/>
              <a:t>[CLICK] And 70% of these off-chip loads are still blocking the ROB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4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18923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second observation is that, on-chip cache access…</a:t>
            </a:r>
          </a:p>
          <a:p>
            <a:r>
              <a:rPr lang="en-US" dirty="0"/>
              <a:t>[CLICK] 40% of the stalls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5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843360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[CLICK] As the on-chip hierarchy is steadily growing in size and complexity, </a:t>
            </a:r>
          </a:p>
          <a:p>
            <a:r>
              <a:rPr lang="en-US" dirty="0"/>
              <a:t>[CLICK] the problems stemming from long on-chip cache access latency </a:t>
            </a:r>
          </a:p>
          <a:p>
            <a:r>
              <a:rPr lang="en-US" dirty="0"/>
              <a:t>[CLICK] are aggravating the performance of recent processors.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6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650414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alleviate this problem, the goal of our work is to improve…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7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380567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Towards this we propose Hermes, which is based on two key ideas.</a:t>
            </a:r>
          </a:p>
          <a:p>
            <a:r>
              <a:rPr lang="en-US" dirty="0"/>
              <a:t>[CLICK] Hermes predicts which…</a:t>
            </a:r>
          </a:p>
          <a:p>
            <a:r>
              <a:rPr lang="en-US" dirty="0"/>
              <a:t>[CLICK] Hermes starts fetching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8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15519676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 let me give you a brief overview of Hermes.</a:t>
            </a:r>
          </a:p>
          <a:p>
            <a:r>
              <a:rPr lang="en-US" dirty="0"/>
              <a:t>This is how a traditional cache hierarchy looks like in today’s processor.</a:t>
            </a:r>
          </a:p>
          <a:p>
            <a:r>
              <a:rPr lang="en-US" dirty="0"/>
              <a:t>[CLICK] And this is how the memory latency timeline looks like for an off-chip load in the baseline system</a:t>
            </a:r>
          </a:p>
          <a:p>
            <a:r>
              <a:rPr lang="en-US" dirty="0"/>
              <a:t>[CLICK] If the ROB has a latency tolerance limit up till here, the processor stalls for the remaining cycles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44AB11-ED51-4041-ABF3-98774B656127}" type="slidenum">
              <a:rPr lang="en-CH" smtClean="0"/>
              <a:t>9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014242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1" y="132334"/>
            <a:ext cx="8894602" cy="60608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200" b="1" i="0">
                <a:latin typeface="Lato Black" panose="020F0502020204030203" pitchFamily="34" charset="77"/>
                <a:cs typeface="Segoe UI" panose="020B05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011" y="936172"/>
            <a:ext cx="8894602" cy="541954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Lato" panose="020F0502020204030203" pitchFamily="34" charset="77"/>
                <a:cs typeface="Segoe UI" panose="020B0502040204020203" pitchFamily="34" charset="0"/>
              </a:defRPr>
            </a:lvl1pPr>
            <a:lvl2pPr marL="685800" indent="-228600">
              <a:buFont typeface="Cambria" panose="02040503050406030204" pitchFamily="18" charset="0"/>
              <a:buChar char="-"/>
              <a:defRPr sz="2400">
                <a:latin typeface="Lato" panose="020F0502020204030203" pitchFamily="34" charset="77"/>
                <a:cs typeface="Segoe UI" panose="020B0502040204020203" pitchFamily="34" charset="0"/>
              </a:defRPr>
            </a:lvl2pPr>
            <a:lvl3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3pPr>
            <a:lvl4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4pPr>
            <a:lvl5pPr>
              <a:defRPr sz="2000">
                <a:latin typeface="Lato" panose="020F0502020204030203" pitchFamily="34" charset="77"/>
                <a:cs typeface="Segoe UI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77054" y="6355715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2000" kern="1200">
                <a:solidFill>
                  <a:schemeClr val="tx1">
                    <a:tint val="7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D2B188-1D62-4FCA-8363-938AD4629BBB}" type="slidenum">
              <a:rPr lang="en-US" sz="1400" smtClean="0">
                <a:latin typeface="Lato" panose="020F0502020204030203" pitchFamily="34" charset="77"/>
                <a:cs typeface="Segoe UI" panose="020B0502040204020203" pitchFamily="34" charset="0"/>
              </a:rPr>
              <a:pPr/>
              <a:t>‹#›</a:t>
            </a:fld>
            <a:endParaRPr lang="en-US" dirty="0">
              <a:latin typeface="Lato" panose="020F0502020204030203" pitchFamily="34" charset="77"/>
              <a:cs typeface="Segoe UI" panose="020B0502040204020203" pitchFamily="34" charset="0"/>
            </a:endParaRPr>
          </a:p>
        </p:txBody>
      </p:sp>
      <p:pic>
        <p:nvPicPr>
          <p:cNvPr id="9" name="Picture 8" descr="safari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560" y="6413144"/>
            <a:ext cx="1080120" cy="3125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D6C95C-F5A1-47A0-B338-935B91ACFEDF}"/>
              </a:ext>
            </a:extLst>
          </p:cNvPr>
          <p:cNvCxnSpPr>
            <a:cxnSpLocks/>
          </p:cNvCxnSpPr>
          <p:nvPr userDrawn="1"/>
        </p:nvCxnSpPr>
        <p:spPr>
          <a:xfrm>
            <a:off x="117021" y="831498"/>
            <a:ext cx="889460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1069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458118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27764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3017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9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53331"/>
            <a:ext cx="7886700" cy="5003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71078-45FA-4BA5-9BE9-4C6ADE012FE3}" type="slidenum">
              <a:rPr lang="en-CH" smtClean="0"/>
              <a:t>‹#›</a:t>
            </a:fld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264934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74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to Black" panose="020F050202020403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tif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emf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2.gif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3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26.png"/><Relationship Id="rId4" Type="http://schemas.openxmlformats.org/officeDocument/2006/relationships/image" Target="../media/image36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9.emf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26.png"/><Relationship Id="rId4" Type="http://schemas.openxmlformats.org/officeDocument/2006/relationships/image" Target="../media/image40.emf"/><Relationship Id="rId9" Type="http://schemas.openxmlformats.org/officeDocument/2006/relationships/image" Target="../media/image28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rxiv.org/pdf/2209.00188.pdf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10" Type="http://schemas.openxmlformats.org/officeDocument/2006/relationships/image" Target="../media/image53.svg"/><Relationship Id="rId4" Type="http://schemas.openxmlformats.org/officeDocument/2006/relationships/image" Target="../media/image47.svg"/><Relationship Id="rId9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54.jpg"/><Relationship Id="rId7" Type="http://schemas.openxmlformats.org/officeDocument/2006/relationships/hyperlink" Target="https://github.com/CMU-SAFARI/Hermes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56.jpg"/><Relationship Id="rId4" Type="http://schemas.openxmlformats.org/officeDocument/2006/relationships/image" Target="../media/image7.png"/><Relationship Id="rId9" Type="http://schemas.openxmlformats.org/officeDocument/2006/relationships/image" Target="../media/image5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tiff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CMU-SAFARI/Hermes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nandtech.com/show/17047/the-intel-12th-gen-core-i912900k-review-hybrid-performance-brings-hybrid-complexity/6" TargetMode="External"/><Relationship Id="rId3" Type="http://schemas.openxmlformats.org/officeDocument/2006/relationships/image" Target="../media/image13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hyperlink" Target="https://wccftech.com/surprisingly-high-latency-discovered-during-alder-lake-test-with-ddr5-6400-memory" TargetMode="External"/><Relationship Id="rId9" Type="http://schemas.openxmlformats.org/officeDocument/2006/relationships/hyperlink" Target="https://www.reddit.com/r/Amd/comments/q8k3u7/the_l3_cache_issue_is_more_than_latency_related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918E52C-4B7C-9144-BB78-21CE44F089CF}"/>
              </a:ext>
            </a:extLst>
          </p:cNvPr>
          <p:cNvSpPr txBox="1"/>
          <p:nvPr/>
        </p:nvSpPr>
        <p:spPr>
          <a:xfrm>
            <a:off x="328274" y="4377568"/>
            <a:ext cx="8487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Rahul </a:t>
            </a:r>
            <a:r>
              <a:rPr lang="en-US" sz="2800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Bera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,  Konstantinos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Kanellopoulos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,  Shankar Balachandran,</a:t>
            </a:r>
          </a:p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David Novo, 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Ataberk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Olgun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, Mohammad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Sadrosadati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, 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Onur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Mutlu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149E7-0553-A74C-A55D-DEC37CBF3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74" y="5884914"/>
            <a:ext cx="1992923" cy="7888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528331-2068-754C-8769-2D61FE0A35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53" t="31836" r="15247" b="32270"/>
          <a:stretch/>
        </p:blipFill>
        <p:spPr>
          <a:xfrm>
            <a:off x="2687934" y="5877306"/>
            <a:ext cx="2190541" cy="4154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329F96-A644-1147-8C8D-3FEBAACCA52B}"/>
              </a:ext>
            </a:extLst>
          </p:cNvPr>
          <p:cNvSpPr/>
          <p:nvPr/>
        </p:nvSpPr>
        <p:spPr>
          <a:xfrm>
            <a:off x="0" y="0"/>
            <a:ext cx="9144000" cy="37734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>
              <a:solidFill>
                <a:schemeClr val="tx2"/>
              </a:solidFill>
              <a:latin typeface="Corbel" panose="020B0503020204020204" pitchFamily="34" charset="0"/>
            </a:endParaRPr>
          </a:p>
          <a:p>
            <a:pPr algn="ctr"/>
            <a:endParaRPr lang="en-US" sz="3600" b="1" dirty="0">
              <a:solidFill>
                <a:schemeClr val="tx2"/>
              </a:solidFill>
              <a:latin typeface="Corbel" panose="020B0503020204020204" pitchFamily="34" charset="0"/>
            </a:endParaRPr>
          </a:p>
          <a:p>
            <a:pPr algn="ctr"/>
            <a:endParaRPr lang="en-US" sz="3120" b="1" dirty="0">
              <a:solidFill>
                <a:schemeClr val="tx2"/>
              </a:solidFill>
              <a:latin typeface="Corbel" panose="020B0503020204020204" pitchFamily="34" charset="0"/>
            </a:endParaRPr>
          </a:p>
          <a:p>
            <a:pPr algn="ctr"/>
            <a:endParaRPr lang="en-US" sz="3120" b="1" dirty="0">
              <a:solidFill>
                <a:schemeClr val="tx2"/>
              </a:solidFill>
              <a:latin typeface="Corbel" panose="020B0503020204020204" pitchFamily="34" charset="0"/>
            </a:endParaRPr>
          </a:p>
          <a:p>
            <a:pPr algn="ctr"/>
            <a:r>
              <a:rPr lang="en-US" sz="3120" b="1" dirty="0">
                <a:solidFill>
                  <a:schemeClr val="tx2"/>
                </a:solidFill>
                <a:latin typeface="Corbel" panose="020B0503020204020204" pitchFamily="34" charset="0"/>
              </a:rPr>
              <a:t>Accelerating Long-Latency Load Requests </a:t>
            </a:r>
          </a:p>
          <a:p>
            <a:pPr algn="ctr"/>
            <a:r>
              <a:rPr lang="en-US" sz="3120" b="1" dirty="0">
                <a:solidFill>
                  <a:schemeClr val="tx2"/>
                </a:solidFill>
                <a:latin typeface="Corbel" panose="020B0503020204020204" pitchFamily="34" charset="0"/>
              </a:rPr>
              <a:t>via Perceptron-Based Off-Chip Load Prediction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634075-57FE-5941-A015-53B1298194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273" t="34927" r="30772" b="35321"/>
          <a:stretch/>
        </p:blipFill>
        <p:spPr>
          <a:xfrm>
            <a:off x="5245212" y="5812732"/>
            <a:ext cx="1336458" cy="5445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E5C155-3DFC-349C-3925-C11C6135EE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50" y="847391"/>
            <a:ext cx="5626100" cy="1727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4B8599D-923A-3128-DEC4-9748DF54BF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028" y="5765467"/>
            <a:ext cx="1984503" cy="6390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6DE9BA-7D86-CA3B-0889-9396F7D6B8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169" y="51302"/>
            <a:ext cx="1036927" cy="10311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23FC76-B4D1-6231-1346-21ED3BEF01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351" y="51302"/>
            <a:ext cx="1036927" cy="10311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F8AE1E-BD00-9F8E-092F-8060DF6B54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573" y="51302"/>
            <a:ext cx="1036928" cy="103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93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13F9E2-A78F-6F56-A196-C5C0BBB70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Hermes Overview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5699573-8E19-2DCE-9E1E-F52E346083FE}"/>
              </a:ext>
            </a:extLst>
          </p:cNvPr>
          <p:cNvSpPr/>
          <p:nvPr/>
        </p:nvSpPr>
        <p:spPr>
          <a:xfrm>
            <a:off x="1544930" y="1187778"/>
            <a:ext cx="801279" cy="36764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Core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0C7EEE0-CF3E-5BE5-24FA-8834C349DE35}"/>
              </a:ext>
            </a:extLst>
          </p:cNvPr>
          <p:cNvSpPr/>
          <p:nvPr/>
        </p:nvSpPr>
        <p:spPr>
          <a:xfrm>
            <a:off x="1570145" y="1884584"/>
            <a:ext cx="750838" cy="3676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L1-D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15B641C-C4B7-73E1-92C7-80C8533C2413}"/>
              </a:ext>
            </a:extLst>
          </p:cNvPr>
          <p:cNvSpPr/>
          <p:nvPr/>
        </p:nvSpPr>
        <p:spPr>
          <a:xfrm>
            <a:off x="1398813" y="2581390"/>
            <a:ext cx="1093509" cy="4399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L2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194375E-3453-69C3-13CE-6BFDA2EE258E}"/>
              </a:ext>
            </a:extLst>
          </p:cNvPr>
          <p:cNvSpPr/>
          <p:nvPr/>
        </p:nvSpPr>
        <p:spPr>
          <a:xfrm>
            <a:off x="1051222" y="3350452"/>
            <a:ext cx="1797429" cy="806768"/>
          </a:xfrm>
          <a:prstGeom prst="roundRect">
            <a:avLst>
              <a:gd name="adj" fmla="val 10825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LLC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BE574B0-C6EA-E6A6-3F7B-26DDD749A59E}"/>
              </a:ext>
            </a:extLst>
          </p:cNvPr>
          <p:cNvSpPr/>
          <p:nvPr/>
        </p:nvSpPr>
        <p:spPr>
          <a:xfrm>
            <a:off x="1595362" y="4486381"/>
            <a:ext cx="700407" cy="3676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MC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256ACFD-C4DF-996E-46CA-3DBBFAAFF6E8}"/>
              </a:ext>
            </a:extLst>
          </p:cNvPr>
          <p:cNvSpPr/>
          <p:nvPr/>
        </p:nvSpPr>
        <p:spPr>
          <a:xfrm>
            <a:off x="610184" y="5183187"/>
            <a:ext cx="2670761" cy="887675"/>
          </a:xfrm>
          <a:prstGeom prst="roundRect">
            <a:avLst>
              <a:gd name="adj" fmla="val 10825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Off-Chip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Main Memory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A81389F-DE91-2DB9-B688-3815642FF51D}"/>
              </a:ext>
            </a:extLst>
          </p:cNvPr>
          <p:cNvCxnSpPr/>
          <p:nvPr/>
        </p:nvCxnSpPr>
        <p:spPr>
          <a:xfrm>
            <a:off x="2085080" y="1555423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36C9381-3574-AD67-161F-76479FCF77BB}"/>
              </a:ext>
            </a:extLst>
          </p:cNvPr>
          <p:cNvCxnSpPr>
            <a:cxnSpLocks/>
          </p:cNvCxnSpPr>
          <p:nvPr/>
        </p:nvCxnSpPr>
        <p:spPr>
          <a:xfrm>
            <a:off x="2085080" y="2252229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F4CFDA8-D717-68FD-108E-AAEC95C5940B}"/>
              </a:ext>
            </a:extLst>
          </p:cNvPr>
          <p:cNvCxnSpPr>
            <a:cxnSpLocks/>
          </p:cNvCxnSpPr>
          <p:nvPr/>
        </p:nvCxnSpPr>
        <p:spPr>
          <a:xfrm>
            <a:off x="2086651" y="3021291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B049662-9905-97C4-1798-A44AA92A4F3D}"/>
              </a:ext>
            </a:extLst>
          </p:cNvPr>
          <p:cNvCxnSpPr>
            <a:cxnSpLocks/>
          </p:cNvCxnSpPr>
          <p:nvPr/>
        </p:nvCxnSpPr>
        <p:spPr>
          <a:xfrm>
            <a:off x="2077224" y="4157220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A6EFFD6-6A10-D481-72D3-D3CB4C521DB1}"/>
              </a:ext>
            </a:extLst>
          </p:cNvPr>
          <p:cNvCxnSpPr>
            <a:cxnSpLocks/>
          </p:cNvCxnSpPr>
          <p:nvPr/>
        </p:nvCxnSpPr>
        <p:spPr>
          <a:xfrm>
            <a:off x="2077224" y="4854026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4747917-2721-A113-C42E-6B6EEB9E77E1}"/>
              </a:ext>
            </a:extLst>
          </p:cNvPr>
          <p:cNvCxnSpPr/>
          <p:nvPr/>
        </p:nvCxnSpPr>
        <p:spPr>
          <a:xfrm flipV="1">
            <a:off x="1802276" y="4854026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31A697A-379F-4D2B-E5E7-6CF2EBDC51B1}"/>
              </a:ext>
            </a:extLst>
          </p:cNvPr>
          <p:cNvCxnSpPr/>
          <p:nvPr/>
        </p:nvCxnSpPr>
        <p:spPr>
          <a:xfrm flipV="1">
            <a:off x="1802276" y="4157220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AA7DC07-FBCF-6D61-59E3-4CD34A643E14}"/>
              </a:ext>
            </a:extLst>
          </p:cNvPr>
          <p:cNvCxnSpPr/>
          <p:nvPr/>
        </p:nvCxnSpPr>
        <p:spPr>
          <a:xfrm flipV="1">
            <a:off x="1802276" y="3021291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0933126-CA68-9B45-5A63-B9D047ABE6F1}"/>
              </a:ext>
            </a:extLst>
          </p:cNvPr>
          <p:cNvCxnSpPr/>
          <p:nvPr/>
        </p:nvCxnSpPr>
        <p:spPr>
          <a:xfrm flipV="1">
            <a:off x="1813274" y="2252229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C1784CE-E658-BD72-7D2D-84C9B9AB1C68}"/>
              </a:ext>
            </a:extLst>
          </p:cNvPr>
          <p:cNvCxnSpPr/>
          <p:nvPr/>
        </p:nvCxnSpPr>
        <p:spPr>
          <a:xfrm flipV="1">
            <a:off x="1824272" y="1555423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536F5A6-D0EB-78C7-434C-9F1BF25086D7}"/>
              </a:ext>
            </a:extLst>
          </p:cNvPr>
          <p:cNvSpPr/>
          <p:nvPr/>
        </p:nvSpPr>
        <p:spPr>
          <a:xfrm>
            <a:off x="4074585" y="2593157"/>
            <a:ext cx="459707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L1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37A6E3B-A323-41E1-F82D-13286D006CE1}"/>
              </a:ext>
            </a:extLst>
          </p:cNvPr>
          <p:cNvSpPr/>
          <p:nvPr/>
        </p:nvSpPr>
        <p:spPr>
          <a:xfrm>
            <a:off x="4534292" y="2593157"/>
            <a:ext cx="669303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L2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0FB9DF2-1B0D-B388-8966-93ED5F673FAB}"/>
              </a:ext>
            </a:extLst>
          </p:cNvPr>
          <p:cNvSpPr/>
          <p:nvPr/>
        </p:nvSpPr>
        <p:spPr>
          <a:xfrm>
            <a:off x="5212386" y="2593157"/>
            <a:ext cx="1055336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LLC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5E00B25-2CC5-CDFA-F5A1-360DCA946182}"/>
              </a:ext>
            </a:extLst>
          </p:cNvPr>
          <p:cNvSpPr/>
          <p:nvPr/>
        </p:nvSpPr>
        <p:spPr>
          <a:xfrm>
            <a:off x="6276513" y="2593156"/>
            <a:ext cx="2670761" cy="367645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Main Memory</a:t>
            </a:r>
          </a:p>
        </p:txBody>
      </p:sp>
      <p:sp>
        <p:nvSpPr>
          <p:cNvPr id="26" name="Down Arrow 25">
            <a:extLst>
              <a:ext uri="{FF2B5EF4-FFF2-40B4-BE49-F238E27FC236}">
                <a16:creationId xmlns:a16="http://schemas.microsoft.com/office/drawing/2014/main" id="{0DAF4028-1C3D-9BB2-F32E-45C544235598}"/>
              </a:ext>
            </a:extLst>
          </p:cNvPr>
          <p:cNvSpPr/>
          <p:nvPr/>
        </p:nvSpPr>
        <p:spPr>
          <a:xfrm>
            <a:off x="1995703" y="1555423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>
            <a:extLst>
              <a:ext uri="{FF2B5EF4-FFF2-40B4-BE49-F238E27FC236}">
                <a16:creationId xmlns:a16="http://schemas.microsoft.com/office/drawing/2014/main" id="{2B9A2069-608C-612F-E251-70962E2B9CC5}"/>
              </a:ext>
            </a:extLst>
          </p:cNvPr>
          <p:cNvSpPr/>
          <p:nvPr/>
        </p:nvSpPr>
        <p:spPr>
          <a:xfrm>
            <a:off x="1995703" y="2254578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>
            <a:extLst>
              <a:ext uri="{FF2B5EF4-FFF2-40B4-BE49-F238E27FC236}">
                <a16:creationId xmlns:a16="http://schemas.microsoft.com/office/drawing/2014/main" id="{92D30848-4B25-35C5-1142-84FDDE2FCB63}"/>
              </a:ext>
            </a:extLst>
          </p:cNvPr>
          <p:cNvSpPr/>
          <p:nvPr/>
        </p:nvSpPr>
        <p:spPr>
          <a:xfrm>
            <a:off x="1995703" y="3018555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>
            <a:extLst>
              <a:ext uri="{FF2B5EF4-FFF2-40B4-BE49-F238E27FC236}">
                <a16:creationId xmlns:a16="http://schemas.microsoft.com/office/drawing/2014/main" id="{DA75F449-8535-B0A8-F97D-1E9F0878AA13}"/>
              </a:ext>
            </a:extLst>
          </p:cNvPr>
          <p:cNvSpPr/>
          <p:nvPr/>
        </p:nvSpPr>
        <p:spPr>
          <a:xfrm>
            <a:off x="1995703" y="4168219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>
            <a:extLst>
              <a:ext uri="{FF2B5EF4-FFF2-40B4-BE49-F238E27FC236}">
                <a16:creationId xmlns:a16="http://schemas.microsoft.com/office/drawing/2014/main" id="{7387E3D1-5BE4-10E6-2479-47A300F9B67F}"/>
              </a:ext>
            </a:extLst>
          </p:cNvPr>
          <p:cNvSpPr/>
          <p:nvPr/>
        </p:nvSpPr>
        <p:spPr>
          <a:xfrm>
            <a:off x="1995703" y="4854026"/>
            <a:ext cx="163042" cy="329161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401E2E2-A08D-D20A-4E80-ABE91BF748AA}"/>
              </a:ext>
            </a:extLst>
          </p:cNvPr>
          <p:cNvSpPr/>
          <p:nvPr/>
        </p:nvSpPr>
        <p:spPr>
          <a:xfrm>
            <a:off x="2998230" y="1187777"/>
            <a:ext cx="1008162" cy="36764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Corbel" panose="020B0503020204020204" pitchFamily="34" charset="0"/>
              </a:rPr>
              <a:t>POPET</a:t>
            </a:r>
            <a:endParaRPr lang="en-US" sz="20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B0E4041-31C9-D856-5EAA-10DCF441C43E}"/>
              </a:ext>
            </a:extLst>
          </p:cNvPr>
          <p:cNvSpPr/>
          <p:nvPr/>
        </p:nvSpPr>
        <p:spPr>
          <a:xfrm>
            <a:off x="4074585" y="3713377"/>
            <a:ext cx="459707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L1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6A816435-7177-E485-FA10-D06B166865EC}"/>
              </a:ext>
            </a:extLst>
          </p:cNvPr>
          <p:cNvSpPr/>
          <p:nvPr/>
        </p:nvSpPr>
        <p:spPr>
          <a:xfrm>
            <a:off x="4534292" y="3713377"/>
            <a:ext cx="669303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L2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7CE120B-0C31-11D3-DFBA-8970C43C45F6}"/>
              </a:ext>
            </a:extLst>
          </p:cNvPr>
          <p:cNvSpPr/>
          <p:nvPr/>
        </p:nvSpPr>
        <p:spPr>
          <a:xfrm>
            <a:off x="5212386" y="3713377"/>
            <a:ext cx="1055336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LLC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66652D7C-4D7A-3720-C72D-8DBDD00C828C}"/>
              </a:ext>
            </a:extLst>
          </p:cNvPr>
          <p:cNvSpPr/>
          <p:nvPr/>
        </p:nvSpPr>
        <p:spPr>
          <a:xfrm>
            <a:off x="4616312" y="4195722"/>
            <a:ext cx="2670761" cy="367645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Main Memory</a:t>
            </a:r>
          </a:p>
        </p:txBody>
      </p:sp>
      <p:sp>
        <p:nvSpPr>
          <p:cNvPr id="34" name="Down Arrow 33">
            <a:extLst>
              <a:ext uri="{FF2B5EF4-FFF2-40B4-BE49-F238E27FC236}">
                <a16:creationId xmlns:a16="http://schemas.microsoft.com/office/drawing/2014/main" id="{EA1CC723-1AC0-86C7-A13B-CC50B57D889A}"/>
              </a:ext>
            </a:extLst>
          </p:cNvPr>
          <p:cNvSpPr/>
          <p:nvPr/>
        </p:nvSpPr>
        <p:spPr>
          <a:xfrm rot="16200000">
            <a:off x="2585289" y="1132228"/>
            <a:ext cx="173862" cy="478741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Graphic 35" descr="Badge 1 with solid fill">
            <a:extLst>
              <a:ext uri="{FF2B5EF4-FFF2-40B4-BE49-F238E27FC236}">
                <a16:creationId xmlns:a16="http://schemas.microsoft.com/office/drawing/2014/main" id="{82EB3137-90B6-A1D9-E04B-A87460852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72217" y="864024"/>
            <a:ext cx="400004" cy="400004"/>
          </a:xfrm>
          <a:prstGeom prst="rect">
            <a:avLst/>
          </a:prstGeom>
        </p:spPr>
      </p:pic>
      <p:sp>
        <p:nvSpPr>
          <p:cNvPr id="40" name="Bent Up Arrow 39">
            <a:extLst>
              <a:ext uri="{FF2B5EF4-FFF2-40B4-BE49-F238E27FC236}">
                <a16:creationId xmlns:a16="http://schemas.microsoft.com/office/drawing/2014/main" id="{353986C8-C80A-0F70-1A35-FECB9E282D38}"/>
              </a:ext>
            </a:extLst>
          </p:cNvPr>
          <p:cNvSpPr/>
          <p:nvPr/>
        </p:nvSpPr>
        <p:spPr>
          <a:xfrm rot="16200000" flipH="1">
            <a:off x="1371807" y="2615924"/>
            <a:ext cx="3138916" cy="1168747"/>
          </a:xfrm>
          <a:prstGeom prst="bentUpArrow">
            <a:avLst>
              <a:gd name="adj1" fmla="val 7499"/>
              <a:gd name="adj2" fmla="val 7993"/>
              <a:gd name="adj3" fmla="val 8848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Graphic 41" descr="Badge with solid fill">
            <a:extLst>
              <a:ext uri="{FF2B5EF4-FFF2-40B4-BE49-F238E27FC236}">
                <a16:creationId xmlns:a16="http://schemas.microsoft.com/office/drawing/2014/main" id="{9CC4DF80-D761-9E7D-B850-510EABF328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88709" y="2032983"/>
            <a:ext cx="400005" cy="400005"/>
          </a:xfrm>
          <a:prstGeom prst="rect">
            <a:avLst/>
          </a:prstGeom>
        </p:spPr>
      </p:pic>
      <p:pic>
        <p:nvPicPr>
          <p:cNvPr id="44" name="Graphic 43" descr="Badge 3 with solid fill">
            <a:extLst>
              <a:ext uri="{FF2B5EF4-FFF2-40B4-BE49-F238E27FC236}">
                <a16:creationId xmlns:a16="http://schemas.microsoft.com/office/drawing/2014/main" id="{85CC8FD4-F61E-C564-9D49-7EF86F3B6A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63066" y="4157220"/>
            <a:ext cx="400005" cy="400005"/>
          </a:xfrm>
          <a:prstGeom prst="rect">
            <a:avLst/>
          </a:prstGeom>
        </p:spPr>
      </p:pic>
      <p:sp>
        <p:nvSpPr>
          <p:cNvPr id="45" name="Down Arrow 44">
            <a:extLst>
              <a:ext uri="{FF2B5EF4-FFF2-40B4-BE49-F238E27FC236}">
                <a16:creationId xmlns:a16="http://schemas.microsoft.com/office/drawing/2014/main" id="{02AC4D0E-FE9E-4C29-DBC4-B815E38E305E}"/>
              </a:ext>
            </a:extLst>
          </p:cNvPr>
          <p:cNvSpPr/>
          <p:nvPr/>
        </p:nvSpPr>
        <p:spPr>
          <a:xfrm rot="10800000">
            <a:off x="1720755" y="4854025"/>
            <a:ext cx="163042" cy="329161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Down Arrow 45">
            <a:extLst>
              <a:ext uri="{FF2B5EF4-FFF2-40B4-BE49-F238E27FC236}">
                <a16:creationId xmlns:a16="http://schemas.microsoft.com/office/drawing/2014/main" id="{02C0B435-ACCD-CC40-470A-5A288971E1B1}"/>
              </a:ext>
            </a:extLst>
          </p:cNvPr>
          <p:cNvSpPr/>
          <p:nvPr/>
        </p:nvSpPr>
        <p:spPr>
          <a:xfrm rot="10800000">
            <a:off x="1730034" y="4157219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Down Arrow 46">
            <a:extLst>
              <a:ext uri="{FF2B5EF4-FFF2-40B4-BE49-F238E27FC236}">
                <a16:creationId xmlns:a16="http://schemas.microsoft.com/office/drawing/2014/main" id="{8C36FC4C-F1AE-6873-E2F1-B8F78609C71E}"/>
              </a:ext>
            </a:extLst>
          </p:cNvPr>
          <p:cNvSpPr/>
          <p:nvPr/>
        </p:nvSpPr>
        <p:spPr>
          <a:xfrm rot="10800000">
            <a:off x="1720755" y="3026791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wn Arrow 47">
            <a:extLst>
              <a:ext uri="{FF2B5EF4-FFF2-40B4-BE49-F238E27FC236}">
                <a16:creationId xmlns:a16="http://schemas.microsoft.com/office/drawing/2014/main" id="{59C1BE1D-78F4-22D2-B444-2D7D858DF5C2}"/>
              </a:ext>
            </a:extLst>
          </p:cNvPr>
          <p:cNvSpPr/>
          <p:nvPr/>
        </p:nvSpPr>
        <p:spPr>
          <a:xfrm rot="10800000">
            <a:off x="1741444" y="2255752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Down Arrow 48">
            <a:extLst>
              <a:ext uri="{FF2B5EF4-FFF2-40B4-BE49-F238E27FC236}">
                <a16:creationId xmlns:a16="http://schemas.microsoft.com/office/drawing/2014/main" id="{CF6EF8CA-B853-01AA-8E22-C8AF99113EDF}"/>
              </a:ext>
            </a:extLst>
          </p:cNvPr>
          <p:cNvSpPr/>
          <p:nvPr/>
        </p:nvSpPr>
        <p:spPr>
          <a:xfrm rot="10800000">
            <a:off x="1741444" y="1558946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A941FF59-A207-EE23-5A98-2CCEC5EFA490}"/>
              </a:ext>
            </a:extLst>
          </p:cNvPr>
          <p:cNvSpPr/>
          <p:nvPr/>
        </p:nvSpPr>
        <p:spPr>
          <a:xfrm>
            <a:off x="4074585" y="2049163"/>
            <a:ext cx="1224364" cy="36764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latin typeface="Corbel" panose="020B0503020204020204" pitchFamily="34" charset="0"/>
              </a:rPr>
              <a:t>Baseline</a:t>
            </a:r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292FC00B-9C34-C55C-6770-75843277AF13}"/>
              </a:ext>
            </a:extLst>
          </p:cNvPr>
          <p:cNvSpPr/>
          <p:nvPr/>
        </p:nvSpPr>
        <p:spPr>
          <a:xfrm>
            <a:off x="4080253" y="3218097"/>
            <a:ext cx="1224364" cy="36764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latin typeface="Corbel" panose="020B0503020204020204" pitchFamily="34" charset="0"/>
              </a:rPr>
              <a:t>Hermes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F9AD869-DE4E-9A0D-4D21-DB2D1FEFD16B}"/>
              </a:ext>
            </a:extLst>
          </p:cNvPr>
          <p:cNvCxnSpPr/>
          <p:nvPr/>
        </p:nvCxnSpPr>
        <p:spPr>
          <a:xfrm>
            <a:off x="6730737" y="2183311"/>
            <a:ext cx="0" cy="2804863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9FCAEDE-0C8E-6084-20C6-1731D61A8D9F}"/>
              </a:ext>
            </a:extLst>
          </p:cNvPr>
          <p:cNvCxnSpPr>
            <a:cxnSpLocks/>
          </p:cNvCxnSpPr>
          <p:nvPr/>
        </p:nvCxnSpPr>
        <p:spPr>
          <a:xfrm>
            <a:off x="7287073" y="4382518"/>
            <a:ext cx="1660201" cy="0"/>
          </a:xfrm>
          <a:prstGeom prst="straightConnector1">
            <a:avLst/>
          </a:prstGeom>
          <a:ln w="19050">
            <a:solidFill>
              <a:srgbClr val="548235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65F8908F-6638-50A0-C5AC-EFBC4B714251}"/>
              </a:ext>
            </a:extLst>
          </p:cNvPr>
          <p:cNvSpPr txBox="1"/>
          <p:nvPr/>
        </p:nvSpPr>
        <p:spPr>
          <a:xfrm>
            <a:off x="7256708" y="3991877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548235"/>
                </a:solidFill>
                <a:latin typeface="Corbel" panose="020B0503020204020204" pitchFamily="34" charset="0"/>
              </a:rPr>
              <a:t>Saved stall cycles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2D8F14DF-C3EC-912A-C6D6-6B9DB99E76D6}"/>
              </a:ext>
            </a:extLst>
          </p:cNvPr>
          <p:cNvCxnSpPr/>
          <p:nvPr/>
        </p:nvCxnSpPr>
        <p:spPr>
          <a:xfrm>
            <a:off x="6730737" y="2416809"/>
            <a:ext cx="2216537" cy="0"/>
          </a:xfrm>
          <a:prstGeom prst="straightConnector1">
            <a:avLst/>
          </a:prstGeom>
          <a:ln w="190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C404E47C-A7B9-B88A-C1BC-21E738F53515}"/>
              </a:ext>
            </a:extLst>
          </p:cNvPr>
          <p:cNvSpPr txBox="1"/>
          <p:nvPr/>
        </p:nvSpPr>
        <p:spPr>
          <a:xfrm>
            <a:off x="6892975" y="2027221"/>
            <a:ext cx="198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  <a:latin typeface="Corbel" panose="020B0503020204020204" pitchFamily="34" charset="0"/>
              </a:rPr>
              <a:t>Processor is stalled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128DB59-45F1-705F-A106-30BE40651C33}"/>
              </a:ext>
            </a:extLst>
          </p:cNvPr>
          <p:cNvSpPr txBox="1"/>
          <p:nvPr/>
        </p:nvSpPr>
        <p:spPr>
          <a:xfrm>
            <a:off x="5410985" y="1385049"/>
            <a:ext cx="3102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Latency tolerance limit of ROB</a:t>
            </a:r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994773B6-965F-3803-F093-5BB1B520E9F6}"/>
              </a:ext>
            </a:extLst>
          </p:cNvPr>
          <p:cNvSpPr/>
          <p:nvPr/>
        </p:nvSpPr>
        <p:spPr>
          <a:xfrm>
            <a:off x="6154296" y="1762812"/>
            <a:ext cx="510455" cy="414780"/>
          </a:xfrm>
          <a:custGeom>
            <a:avLst/>
            <a:gdLst>
              <a:gd name="connsiteX0" fmla="*/ 20261 w 510455"/>
              <a:gd name="connsiteY0" fmla="*/ 0 h 414780"/>
              <a:gd name="connsiteX1" fmla="*/ 57968 w 510455"/>
              <a:gd name="connsiteY1" fmla="*/ 339365 h 414780"/>
              <a:gd name="connsiteX2" fmla="*/ 510455 w 510455"/>
              <a:gd name="connsiteY2" fmla="*/ 414780 h 41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0455" h="414780">
                <a:moveTo>
                  <a:pt x="20261" y="0"/>
                </a:moveTo>
                <a:cubicBezTo>
                  <a:pt x="-1735" y="135117"/>
                  <a:pt x="-23731" y="270235"/>
                  <a:pt x="57968" y="339365"/>
                </a:cubicBezTo>
                <a:cubicBezTo>
                  <a:pt x="139667" y="408495"/>
                  <a:pt x="325061" y="411637"/>
                  <a:pt x="510455" y="41478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Graphic 60" descr="Badge 4 with solid fill">
            <a:extLst>
              <a:ext uri="{FF2B5EF4-FFF2-40B4-BE49-F238E27FC236}">
                <a16:creationId xmlns:a16="http://schemas.microsoft.com/office/drawing/2014/main" id="{91BE7AC0-8B21-A124-1EAC-7C95EBDE78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98066" y="1518634"/>
            <a:ext cx="400004" cy="400004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6AC4AAC4-EC6A-7A5A-6DFA-DA54EE6051D8}"/>
              </a:ext>
            </a:extLst>
          </p:cNvPr>
          <p:cNvSpPr txBox="1"/>
          <p:nvPr/>
        </p:nvSpPr>
        <p:spPr>
          <a:xfrm>
            <a:off x="2782631" y="826876"/>
            <a:ext cx="1916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Predict @ LQ </a:t>
            </a:r>
            <a:r>
              <a:rPr lang="en-US" i="1" dirty="0" err="1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alloc</a:t>
            </a:r>
            <a:endParaRPr lang="en-US" i="1" dirty="0">
              <a:solidFill>
                <a:schemeClr val="accent6">
                  <a:lumMod val="75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8200EC3-0B86-EA51-3D9B-EADE772F9D89}"/>
              </a:ext>
            </a:extLst>
          </p:cNvPr>
          <p:cNvSpPr txBox="1"/>
          <p:nvPr/>
        </p:nvSpPr>
        <p:spPr>
          <a:xfrm>
            <a:off x="2450811" y="2368841"/>
            <a:ext cx="1000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Issue Hermes request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D3CD8A0-8AC1-C57E-9B56-967F21C5EEA1}"/>
              </a:ext>
            </a:extLst>
          </p:cNvPr>
          <p:cNvSpPr txBox="1"/>
          <p:nvPr/>
        </p:nvSpPr>
        <p:spPr>
          <a:xfrm>
            <a:off x="2582223" y="4182064"/>
            <a:ext cx="62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Wait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907DD37-EB5D-DBBB-3476-857CC2FDE488}"/>
              </a:ext>
            </a:extLst>
          </p:cNvPr>
          <p:cNvSpPr txBox="1"/>
          <p:nvPr/>
        </p:nvSpPr>
        <p:spPr>
          <a:xfrm>
            <a:off x="116200" y="1424959"/>
            <a:ext cx="1162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>
                <a:solidFill>
                  <a:schemeClr val="accent6">
                    <a:lumMod val="75000"/>
                  </a:schemeClr>
                </a:solidFill>
                <a:latin typeface="Corbel" panose="020B0503020204020204" pitchFamily="34" charset="0"/>
              </a:rPr>
              <a:t>Train@ LQ release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E8DF1D9-0188-854C-60E7-BDB9BCB66C9C}"/>
              </a:ext>
            </a:extLst>
          </p:cNvPr>
          <p:cNvSpPr/>
          <p:nvPr/>
        </p:nvSpPr>
        <p:spPr>
          <a:xfrm>
            <a:off x="4020532" y="1458530"/>
            <a:ext cx="5043081" cy="1631934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Callout 67">
            <a:extLst>
              <a:ext uri="{FF2B5EF4-FFF2-40B4-BE49-F238E27FC236}">
                <a16:creationId xmlns:a16="http://schemas.microsoft.com/office/drawing/2014/main" id="{E4D18EAC-75E2-9A5E-C1A1-CDD4BB1E0E0F}"/>
              </a:ext>
            </a:extLst>
          </p:cNvPr>
          <p:cNvSpPr/>
          <p:nvPr/>
        </p:nvSpPr>
        <p:spPr>
          <a:xfrm>
            <a:off x="4868943" y="535228"/>
            <a:ext cx="2201928" cy="708837"/>
          </a:xfrm>
          <a:prstGeom prst="wedgeEllipseCallout">
            <a:avLst>
              <a:gd name="adj1" fmla="val -88992"/>
              <a:gd name="adj2" fmla="val 68050"/>
            </a:avLst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FF00"/>
                </a:solidFill>
                <a:latin typeface="Corbel" panose="020B0503020204020204" pitchFamily="34" charset="0"/>
              </a:rPr>
              <a:t>Off-chip predictor</a:t>
            </a:r>
          </a:p>
        </p:txBody>
      </p:sp>
    </p:spTree>
    <p:extLst>
      <p:ext uri="{BB962C8B-B14F-4D97-AF65-F5344CB8AC3E}">
        <p14:creationId xmlns:p14="http://schemas.microsoft.com/office/powerpoint/2010/main" val="274072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4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" grpId="0" animBg="1"/>
      <p:bldP spid="5" grpId="0" animBg="1"/>
      <p:bldP spid="32" grpId="0" animBg="1"/>
      <p:bldP spid="33" grpId="0" animBg="1"/>
      <p:bldP spid="34" grpId="0" animBg="1"/>
      <p:bldP spid="40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4" grpId="0"/>
      <p:bldP spid="62" grpId="0"/>
      <p:bldP spid="63" grpId="0"/>
      <p:bldP spid="64" grpId="0"/>
      <p:bldP spid="6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ABF8E1-3EE5-CD08-7BC2-3D6BF1C04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Designing The Off-Chip Predictor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12D6EE-62E4-D554-F942-57F2844EB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en-US" dirty="0">
              <a:latin typeface="Corbel" panose="020B0503020204020204" pitchFamily="34" charset="0"/>
            </a:endParaRPr>
          </a:p>
          <a:p>
            <a:pPr lvl="1"/>
            <a:endParaRPr lang="en-US" sz="1200" dirty="0">
              <a:latin typeface="Corbel" panose="020B0503020204020204" pitchFamily="34" charset="0"/>
            </a:endParaRP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rgbClr val="FF0000"/>
                </a:solidFill>
                <a:latin typeface="Corbel" panose="020B0503020204020204" pitchFamily="34" charset="0"/>
              </a:rPr>
              <a:t>Large metadata</a:t>
            </a:r>
          </a:p>
          <a:p>
            <a:pPr lvl="2"/>
            <a:r>
              <a:rPr lang="en-US" dirty="0">
                <a:latin typeface="Corbel" panose="020B0503020204020204" pitchFamily="34" charset="0"/>
              </a:rPr>
              <a:t>Metadata size increases with cache hierarchy size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rgbClr val="FF0000"/>
                </a:solidFill>
                <a:latin typeface="Corbel" panose="020B0503020204020204" pitchFamily="34" charset="0"/>
              </a:rPr>
              <a:t>Track every cache operations</a:t>
            </a:r>
          </a:p>
          <a:p>
            <a:pPr lvl="2"/>
            <a:r>
              <a:rPr lang="en-US" dirty="0">
                <a:latin typeface="Corbel" panose="020B0503020204020204" pitchFamily="34" charset="0"/>
              </a:rPr>
              <a:t>Gets tricky based on the cache hierarchy configuration</a:t>
            </a:r>
          </a:p>
          <a:p>
            <a:pPr marL="914400" lvl="2" indent="0">
              <a:buNone/>
            </a:pPr>
            <a:r>
              <a:rPr lang="en-US" dirty="0">
                <a:latin typeface="Corbel" panose="020B0503020204020204" pitchFamily="34" charset="0"/>
              </a:rPr>
              <a:t>(e.g., inclusivity, bypassing,…)</a:t>
            </a:r>
          </a:p>
          <a:p>
            <a:pPr marL="0" indent="0">
              <a:buNone/>
            </a:pPr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  <a:p>
            <a:pPr marL="457200" lvl="1" indent="-185738">
              <a:buNone/>
            </a:pPr>
            <a:endParaRPr lang="en-US" sz="1200" dirty="0">
              <a:solidFill>
                <a:srgbClr val="0000FF"/>
              </a:solidFill>
              <a:latin typeface="Corbel" panose="020B0503020204020204" pitchFamily="34" charset="0"/>
            </a:endParaRPr>
          </a:p>
          <a:p>
            <a:pPr marL="457200" lvl="1" indent="-185738">
              <a:buNone/>
            </a:pPr>
            <a:r>
              <a:rPr lang="en-US" dirty="0">
                <a:solidFill>
                  <a:srgbClr val="0000FF"/>
                </a:solidFill>
                <a:latin typeface="Corbel" panose="020B0503020204020204" pitchFamily="34" charset="0"/>
              </a:rPr>
              <a:t>Correlate different program features</a:t>
            </a:r>
            <a:r>
              <a:rPr lang="en-US" dirty="0">
                <a:latin typeface="Corbel" panose="020B0503020204020204" pitchFamily="34" charset="0"/>
              </a:rPr>
              <a:t> with off-chip loads</a:t>
            </a:r>
          </a:p>
          <a:p>
            <a:pPr marL="457200" lvl="1" indent="-185738">
              <a:buNone/>
            </a:pPr>
            <a:endParaRPr lang="en-US" sz="100" dirty="0">
              <a:latin typeface="Corbel" panose="020B0503020204020204" pitchFamily="34" charset="0"/>
            </a:endParaRP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rgbClr val="00B050"/>
                </a:solidFill>
                <a:latin typeface="Corbel" panose="020B0503020204020204" pitchFamily="34" charset="0"/>
              </a:rPr>
              <a:t>Lower storage overhead</a:t>
            </a:r>
          </a:p>
          <a:p>
            <a:pPr lvl="1">
              <a:buClr>
                <a:schemeClr val="bg1"/>
              </a:buClr>
            </a:pPr>
            <a:endParaRPr lang="en-US" sz="400" dirty="0">
              <a:solidFill>
                <a:srgbClr val="00B050"/>
              </a:solidFill>
              <a:latin typeface="Corbel" panose="020B0503020204020204" pitchFamily="34" charset="0"/>
            </a:endParaRPr>
          </a:p>
          <a:p>
            <a:pPr lvl="1">
              <a:buClr>
                <a:schemeClr val="bg1"/>
              </a:buClr>
            </a:pPr>
            <a:r>
              <a:rPr lang="en-US" dirty="0">
                <a:solidFill>
                  <a:srgbClr val="00B050"/>
                </a:solidFill>
                <a:latin typeface="Corbel" panose="020B0503020204020204" pitchFamily="34" charset="0"/>
              </a:rPr>
              <a:t>Lower design complexity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4C092771-C848-B28C-626D-C71D1B1C6800}"/>
              </a:ext>
            </a:extLst>
          </p:cNvPr>
          <p:cNvSpPr/>
          <p:nvPr/>
        </p:nvSpPr>
        <p:spPr>
          <a:xfrm>
            <a:off x="263950" y="987531"/>
            <a:ext cx="3950502" cy="454036"/>
          </a:xfrm>
          <a:prstGeom prst="roundRect">
            <a:avLst>
              <a:gd name="adj" fmla="val 6884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accent1"/>
                </a:solidFill>
                <a:latin typeface="Corbel" panose="020B0503020204020204" pitchFamily="34" charset="0"/>
              </a:rPr>
              <a:t>Tracking cache contents</a:t>
            </a:r>
            <a:endParaRPr lang="en-US" sz="2800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7BF1D9AF-4DB8-1AD6-E66C-72B54400F0FC}"/>
              </a:ext>
            </a:extLst>
          </p:cNvPr>
          <p:cNvSpPr/>
          <p:nvPr/>
        </p:nvSpPr>
        <p:spPr>
          <a:xfrm>
            <a:off x="263950" y="3999899"/>
            <a:ext cx="5213023" cy="454036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latin typeface="Corbel" panose="020B0503020204020204" pitchFamily="34" charset="0"/>
              </a:rPr>
              <a:t>Learning from program behavior</a:t>
            </a: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A6033F6A-FA94-8983-198A-254E737B5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90" y="936172"/>
            <a:ext cx="1583499" cy="2409923"/>
          </a:xfrm>
          <a:prstGeom prst="rect">
            <a:avLst/>
          </a:prstGeom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D06FD30C-AF19-DF7F-5ADB-0571549FCCB9}"/>
              </a:ext>
            </a:extLst>
          </p:cNvPr>
          <p:cNvSpPr/>
          <p:nvPr/>
        </p:nvSpPr>
        <p:spPr>
          <a:xfrm>
            <a:off x="7369250" y="987532"/>
            <a:ext cx="1096020" cy="2358564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45BB88EE-4BD6-5AA7-D97C-8F4A8AE57C1E}"/>
              </a:ext>
            </a:extLst>
          </p:cNvPr>
          <p:cNvSpPr/>
          <p:nvPr/>
        </p:nvSpPr>
        <p:spPr>
          <a:xfrm>
            <a:off x="8457561" y="1287380"/>
            <a:ext cx="525770" cy="2058716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03AF6B2-0716-380C-F8A7-DB02D33139D6}"/>
              </a:ext>
            </a:extLst>
          </p:cNvPr>
          <p:cNvSpPr/>
          <p:nvPr/>
        </p:nvSpPr>
        <p:spPr>
          <a:xfrm>
            <a:off x="8449219" y="864744"/>
            <a:ext cx="525770" cy="224881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FDF7E8CA-256A-B498-EA12-0B3CA3AA16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27275" y="864744"/>
            <a:ext cx="1131277" cy="925966"/>
          </a:xfrm>
          <a:prstGeom prst="rect">
            <a:avLst/>
          </a:prstGeom>
        </p:spPr>
      </p:pic>
      <p:pic>
        <p:nvPicPr>
          <p:cNvPr id="89" name="Graphic 88" descr="Badge Cross with solid fill">
            <a:extLst>
              <a:ext uri="{FF2B5EF4-FFF2-40B4-BE49-F238E27FC236}">
                <a16:creationId xmlns:a16="http://schemas.microsoft.com/office/drawing/2014/main" id="{F6BFE5D1-5B15-23CE-46AA-0BDC831BDD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1712" y="1520823"/>
            <a:ext cx="454036" cy="454036"/>
          </a:xfrm>
          <a:prstGeom prst="rect">
            <a:avLst/>
          </a:prstGeom>
        </p:spPr>
      </p:pic>
      <p:pic>
        <p:nvPicPr>
          <p:cNvPr id="90" name="Graphic 89" descr="Badge Cross with solid fill">
            <a:extLst>
              <a:ext uri="{FF2B5EF4-FFF2-40B4-BE49-F238E27FC236}">
                <a16:creationId xmlns:a16="http://schemas.microsoft.com/office/drawing/2014/main" id="{5489464E-0573-C6F2-2017-2B4DA032A4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1712" y="2270137"/>
            <a:ext cx="454036" cy="454036"/>
          </a:xfrm>
          <a:prstGeom prst="rect">
            <a:avLst/>
          </a:prstGeom>
        </p:spPr>
      </p:pic>
      <p:pic>
        <p:nvPicPr>
          <p:cNvPr id="92" name="Graphic 91" descr="Badge Tick with solid fill">
            <a:extLst>
              <a:ext uri="{FF2B5EF4-FFF2-40B4-BE49-F238E27FC236}">
                <a16:creationId xmlns:a16="http://schemas.microsoft.com/office/drawing/2014/main" id="{BD2362AB-D836-0637-5739-C7163CC138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8675" y="5006391"/>
            <a:ext cx="540105" cy="540105"/>
          </a:xfrm>
          <a:prstGeom prst="rect">
            <a:avLst/>
          </a:prstGeom>
        </p:spPr>
      </p:pic>
      <p:pic>
        <p:nvPicPr>
          <p:cNvPr id="93" name="Graphic 92" descr="Badge Tick with solid fill">
            <a:extLst>
              <a:ext uri="{FF2B5EF4-FFF2-40B4-BE49-F238E27FC236}">
                <a16:creationId xmlns:a16="http://schemas.microsoft.com/office/drawing/2014/main" id="{B570ACDD-1056-78C1-5FE9-4CDFC841E9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8676" y="5519936"/>
            <a:ext cx="540105" cy="540105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04453CBD-9E27-10FF-94AD-58E2DE2333F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813" b="8029"/>
          <a:stretch/>
        </p:blipFill>
        <p:spPr>
          <a:xfrm>
            <a:off x="4449846" y="912211"/>
            <a:ext cx="1583499" cy="1058711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7EA1782C-5C34-1E1D-C3C9-D0FE7223AEA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5936" b="13598"/>
          <a:stretch/>
        </p:blipFill>
        <p:spPr>
          <a:xfrm>
            <a:off x="5631049" y="3346324"/>
            <a:ext cx="1763091" cy="124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0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7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49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DD60C1-A1C6-344A-B6B9-D16824830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C00000"/>
                </a:solidFill>
                <a:latin typeface="Corbel" panose="020B0503020204020204" pitchFamily="34" charset="0"/>
              </a:rPr>
              <a:t>POPET</a:t>
            </a:r>
            <a:r>
              <a:rPr lang="en-US" sz="3200" dirty="0">
                <a:latin typeface="Corbel" panose="020B0503020204020204" pitchFamily="34" charset="0"/>
              </a:rPr>
              <a:t>: Perceptron-Based Off-Chip Predictor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D62F83-18E9-8862-1D5C-172C8B53F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0000FF"/>
                </a:solidFill>
                <a:latin typeface="Corbel" panose="020B0503020204020204" pitchFamily="34" charset="0"/>
              </a:rPr>
              <a:t>Multi-feature</a:t>
            </a:r>
            <a:r>
              <a:rPr lang="en-US" sz="2400" dirty="0">
                <a:latin typeface="Corbel" panose="020B0503020204020204" pitchFamily="34" charset="0"/>
              </a:rPr>
              <a:t> hashed perceptron model</a:t>
            </a:r>
            <a:r>
              <a:rPr lang="en-US" sz="2400" baseline="30000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[1]</a:t>
            </a:r>
          </a:p>
          <a:p>
            <a:pPr lvl="1"/>
            <a:r>
              <a:rPr lang="en-US" sz="2000" dirty="0">
                <a:latin typeface="Corbel" panose="020B0503020204020204" pitchFamily="34" charset="0"/>
              </a:rPr>
              <a:t>Each feature has its own </a:t>
            </a:r>
            <a:r>
              <a:rPr lang="en-US" sz="2000" i="1" dirty="0">
                <a:solidFill>
                  <a:srgbClr val="B40003"/>
                </a:solidFill>
                <a:latin typeface="Corbel" panose="020B0503020204020204" pitchFamily="34" charset="0"/>
              </a:rPr>
              <a:t>weight table</a:t>
            </a:r>
          </a:p>
          <a:p>
            <a:pPr lvl="2"/>
            <a:r>
              <a:rPr lang="en-US" sz="1600" dirty="0">
                <a:latin typeface="Corbel" panose="020B0503020204020204" pitchFamily="34" charset="0"/>
              </a:rPr>
              <a:t>Stores </a:t>
            </a:r>
            <a:r>
              <a:rPr lang="en-US" sz="1600" dirty="0">
                <a:solidFill>
                  <a:srgbClr val="C00000"/>
                </a:solidFill>
                <a:latin typeface="Corbel" panose="020B0503020204020204" pitchFamily="34" charset="0"/>
              </a:rPr>
              <a:t>correlation</a:t>
            </a:r>
            <a:r>
              <a:rPr lang="en-US" sz="1600" dirty="0">
                <a:latin typeface="Corbel" panose="020B0503020204020204" pitchFamily="34" charset="0"/>
              </a:rPr>
              <a:t> between </a:t>
            </a:r>
            <a:r>
              <a:rPr lang="en-US" sz="1600" dirty="0">
                <a:solidFill>
                  <a:srgbClr val="C00000"/>
                </a:solidFill>
                <a:latin typeface="Corbel" panose="020B0503020204020204" pitchFamily="34" charset="0"/>
              </a:rPr>
              <a:t>feature value</a:t>
            </a:r>
            <a:r>
              <a:rPr lang="en-US" sz="1600" dirty="0">
                <a:latin typeface="Corbel" panose="020B0503020204020204" pitchFamily="34" charset="0"/>
              </a:rPr>
              <a:t> and </a:t>
            </a:r>
            <a:r>
              <a:rPr lang="en-US" sz="1600" dirty="0">
                <a:solidFill>
                  <a:srgbClr val="C00000"/>
                </a:solidFill>
                <a:latin typeface="Corbel" panose="020B0503020204020204" pitchFamily="34" charset="0"/>
              </a:rPr>
              <a:t>off-chip prediction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0E4999-DC3E-C848-67A9-50F320F100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8"/>
          <a:stretch/>
        </p:blipFill>
        <p:spPr>
          <a:xfrm>
            <a:off x="730112" y="2139884"/>
            <a:ext cx="7772400" cy="41340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1DF3762-2B64-A8AB-0D73-A94989B2BB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490" y="936172"/>
            <a:ext cx="1583499" cy="240992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2BE8A11-EFE8-5C8C-096C-A80BC2FC7F4E}"/>
              </a:ext>
            </a:extLst>
          </p:cNvPr>
          <p:cNvSpPr/>
          <p:nvPr/>
        </p:nvSpPr>
        <p:spPr>
          <a:xfrm>
            <a:off x="7369250" y="987532"/>
            <a:ext cx="1096020" cy="2358564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0BED155-DD4B-0468-1535-FD51A68D9D91}"/>
              </a:ext>
            </a:extLst>
          </p:cNvPr>
          <p:cNvSpPr/>
          <p:nvPr/>
        </p:nvSpPr>
        <p:spPr>
          <a:xfrm>
            <a:off x="8457561" y="1287380"/>
            <a:ext cx="525770" cy="2058716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274B704-9349-F725-EC71-16E70CBFC8D2}"/>
              </a:ext>
            </a:extLst>
          </p:cNvPr>
          <p:cNvSpPr/>
          <p:nvPr/>
        </p:nvSpPr>
        <p:spPr>
          <a:xfrm>
            <a:off x="8449219" y="864744"/>
            <a:ext cx="525770" cy="224881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1EC84A4-4F11-9962-371E-87B3AF79D7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27275" y="864744"/>
            <a:ext cx="1131277" cy="92596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4E09A06-DAC2-5AE1-A87F-8A567A54F277}"/>
              </a:ext>
            </a:extLst>
          </p:cNvPr>
          <p:cNvSpPr/>
          <p:nvPr/>
        </p:nvSpPr>
        <p:spPr>
          <a:xfrm>
            <a:off x="1978689" y="2139883"/>
            <a:ext cx="1583498" cy="40629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2DDE5C7-D849-758C-846B-CB87605453B5}"/>
              </a:ext>
            </a:extLst>
          </p:cNvPr>
          <p:cNvSpPr/>
          <p:nvPr/>
        </p:nvSpPr>
        <p:spPr>
          <a:xfrm>
            <a:off x="4616312" y="2139883"/>
            <a:ext cx="2715696" cy="40629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FCD66A2-8306-18B1-48F0-07942BDC6A2F}"/>
              </a:ext>
            </a:extLst>
          </p:cNvPr>
          <p:cNvSpPr/>
          <p:nvPr/>
        </p:nvSpPr>
        <p:spPr>
          <a:xfrm>
            <a:off x="7332008" y="3445114"/>
            <a:ext cx="1425493" cy="16221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F66C74-476B-9CE8-57C3-1D1AE6BE3277}"/>
              </a:ext>
            </a:extLst>
          </p:cNvPr>
          <p:cNvSpPr txBox="1"/>
          <p:nvPr/>
        </p:nvSpPr>
        <p:spPr>
          <a:xfrm>
            <a:off x="1232452" y="6461787"/>
            <a:ext cx="72167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[1] D. </a:t>
            </a:r>
            <a:r>
              <a:rPr lang="en-IN" sz="1200" dirty="0" err="1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Tarjan</a:t>
            </a:r>
            <a:r>
              <a:rPr lang="en-IN" sz="1200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 and K. </a:t>
            </a:r>
            <a:r>
              <a:rPr lang="en-IN" sz="1200" dirty="0" err="1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Skadron</a:t>
            </a:r>
            <a:r>
              <a:rPr lang="en-IN" sz="1200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, “Merging Path and </a:t>
            </a:r>
            <a:r>
              <a:rPr lang="en-IN" sz="1200" dirty="0" err="1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Gshare</a:t>
            </a:r>
            <a:r>
              <a:rPr lang="en-IN" sz="1200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 Indexing in Perceptron Branch Prediction,” TACO, 2005</a:t>
            </a:r>
          </a:p>
        </p:txBody>
      </p:sp>
    </p:spTree>
    <p:extLst>
      <p:ext uri="{BB962C8B-B14F-4D97-AF65-F5344CB8AC3E}">
        <p14:creationId xmlns:p14="http://schemas.microsoft.com/office/powerpoint/2010/main" val="198571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DD60C1-A1C6-344A-B6B9-D16824830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orbel" panose="020B0503020204020204" pitchFamily="34" charset="0"/>
              </a:rPr>
              <a:t>Predicting using POPET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D62F83-18E9-8862-1D5C-172C8B53F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Corbel" panose="020B0503020204020204" pitchFamily="34" charset="0"/>
              </a:rPr>
              <a:t>Using simple </a:t>
            </a:r>
            <a:r>
              <a:rPr lang="en-US" sz="2400" b="1" dirty="0">
                <a:solidFill>
                  <a:srgbClr val="DF4CD4"/>
                </a:solidFill>
                <a:latin typeface="Corbel" panose="020B0503020204020204" pitchFamily="34" charset="0"/>
              </a:rPr>
              <a:t>table lookups</a:t>
            </a:r>
            <a:r>
              <a:rPr lang="en-US" sz="2000" dirty="0">
                <a:latin typeface="Corbel" panose="020B0503020204020204" pitchFamily="34" charset="0"/>
              </a:rPr>
              <a:t>, </a:t>
            </a:r>
            <a:r>
              <a:rPr lang="en-US" sz="2400" b="1" dirty="0">
                <a:solidFill>
                  <a:srgbClr val="DF4CD4"/>
                </a:solidFill>
                <a:latin typeface="Corbel" panose="020B0503020204020204" pitchFamily="34" charset="0"/>
              </a:rPr>
              <a:t>addition</a:t>
            </a:r>
            <a:r>
              <a:rPr lang="en-US" sz="2000" dirty="0">
                <a:latin typeface="Corbel" panose="020B0503020204020204" pitchFamily="34" charset="0"/>
              </a:rPr>
              <a:t>, and </a:t>
            </a:r>
            <a:r>
              <a:rPr lang="en-US" sz="2400" b="1" dirty="0">
                <a:solidFill>
                  <a:srgbClr val="DF4CD4"/>
                </a:solidFill>
                <a:latin typeface="Corbel" panose="020B0503020204020204" pitchFamily="34" charset="0"/>
              </a:rPr>
              <a:t>comparison</a:t>
            </a:r>
            <a:endParaRPr lang="en-US" sz="2000" dirty="0">
              <a:latin typeface="Corbel" panose="020B0503020204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0E4999-DC3E-C848-67A9-50F320F100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48" b="-1"/>
          <a:stretch/>
        </p:blipFill>
        <p:spPr>
          <a:xfrm>
            <a:off x="730112" y="1638267"/>
            <a:ext cx="7772400" cy="46356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EFA49A-2C26-E381-617E-C8313DEF9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490" y="936172"/>
            <a:ext cx="1583499" cy="240992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4159763-9C20-9C03-CB74-C6CF96F9A5C1}"/>
              </a:ext>
            </a:extLst>
          </p:cNvPr>
          <p:cNvSpPr/>
          <p:nvPr/>
        </p:nvSpPr>
        <p:spPr>
          <a:xfrm>
            <a:off x="7369250" y="1136650"/>
            <a:ext cx="1096020" cy="2209445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9F52375-972E-CF9D-02AE-DED31AB57344}"/>
              </a:ext>
            </a:extLst>
          </p:cNvPr>
          <p:cNvSpPr/>
          <p:nvPr/>
        </p:nvSpPr>
        <p:spPr>
          <a:xfrm>
            <a:off x="8457561" y="1287380"/>
            <a:ext cx="525770" cy="2058716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0A0DE83-5B6C-19B4-2CBB-52205C8EA8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3712" y="712301"/>
            <a:ext cx="1131277" cy="9259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1A90F0C-9214-1A66-9662-3A9CD33238FA}"/>
              </a:ext>
            </a:extLst>
          </p:cNvPr>
          <p:cNvSpPr/>
          <p:nvPr/>
        </p:nvSpPr>
        <p:spPr>
          <a:xfrm>
            <a:off x="7807325" y="1041399"/>
            <a:ext cx="406400" cy="9525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877B487-4410-2E91-CEBF-A4A1877FF41A}"/>
              </a:ext>
            </a:extLst>
          </p:cNvPr>
          <p:cNvSpPr/>
          <p:nvPr/>
        </p:nvSpPr>
        <p:spPr>
          <a:xfrm>
            <a:off x="718145" y="3291028"/>
            <a:ext cx="1258601" cy="275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0x7ffe0+12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F5DB432-5856-D904-1D1E-07BF3D602491}"/>
              </a:ext>
            </a:extLst>
          </p:cNvPr>
          <p:cNvSpPr/>
          <p:nvPr/>
        </p:nvSpPr>
        <p:spPr>
          <a:xfrm>
            <a:off x="2444676" y="2241372"/>
            <a:ext cx="457073" cy="275944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42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2854B54-11E0-5938-4E47-2DDFE68745D8}"/>
              </a:ext>
            </a:extLst>
          </p:cNvPr>
          <p:cNvSpPr/>
          <p:nvPr/>
        </p:nvSpPr>
        <p:spPr>
          <a:xfrm>
            <a:off x="4998044" y="2740768"/>
            <a:ext cx="457073" cy="275944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-4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0C5ED4E-0089-0DF0-41EA-48054DD58F41}"/>
              </a:ext>
            </a:extLst>
          </p:cNvPr>
          <p:cNvSpPr/>
          <p:nvPr/>
        </p:nvSpPr>
        <p:spPr>
          <a:xfrm>
            <a:off x="4777229" y="4068124"/>
            <a:ext cx="457073" cy="275944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12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62340AA-1679-466F-CD93-A419D9F9E22F}"/>
              </a:ext>
            </a:extLst>
          </p:cNvPr>
          <p:cNvSpPr/>
          <p:nvPr/>
        </p:nvSpPr>
        <p:spPr>
          <a:xfrm>
            <a:off x="5618020" y="3346095"/>
            <a:ext cx="284055" cy="27594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13C741F0-20DE-1B92-8E68-F4C032207A7E}"/>
              </a:ext>
            </a:extLst>
          </p:cNvPr>
          <p:cNvSpPr/>
          <p:nvPr/>
        </p:nvSpPr>
        <p:spPr>
          <a:xfrm>
            <a:off x="6440919" y="3390333"/>
            <a:ext cx="858103" cy="275944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 &gt;= -2</a:t>
            </a:r>
          </a:p>
        </p:txBody>
      </p:sp>
      <p:pic>
        <p:nvPicPr>
          <p:cNvPr id="25" name="Graphic 24" descr="Badge Tick1 with solid fill">
            <a:extLst>
              <a:ext uri="{FF2B5EF4-FFF2-40B4-BE49-F238E27FC236}">
                <a16:creationId xmlns:a16="http://schemas.microsoft.com/office/drawing/2014/main" id="{F94990B0-D264-EE7E-DED6-1DAC64880F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3712" y="3396540"/>
            <a:ext cx="399638" cy="399638"/>
          </a:xfrm>
          <a:prstGeom prst="rect">
            <a:avLst/>
          </a:prstGeom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A4AF730-0BE3-F6D1-0DB2-E7AAE9D63B92}"/>
              </a:ext>
            </a:extLst>
          </p:cNvPr>
          <p:cNvSpPr/>
          <p:nvPr/>
        </p:nvSpPr>
        <p:spPr>
          <a:xfrm>
            <a:off x="4998043" y="5140389"/>
            <a:ext cx="457073" cy="275944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58C031-204B-989E-E852-DC74DBDD41F3}"/>
              </a:ext>
            </a:extLst>
          </p:cNvPr>
          <p:cNvSpPr/>
          <p:nvPr/>
        </p:nvSpPr>
        <p:spPr>
          <a:xfrm>
            <a:off x="2008413" y="2054867"/>
            <a:ext cx="1512094" cy="40629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0EF9AE-0D76-3445-497F-89B8B562C69A}"/>
              </a:ext>
            </a:extLst>
          </p:cNvPr>
          <p:cNvSpPr/>
          <p:nvPr/>
        </p:nvSpPr>
        <p:spPr>
          <a:xfrm>
            <a:off x="4604012" y="2379344"/>
            <a:ext cx="1496677" cy="339590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58A9DCF-732E-8F60-47DA-96C45259BC26}"/>
              </a:ext>
            </a:extLst>
          </p:cNvPr>
          <p:cNvSpPr/>
          <p:nvPr/>
        </p:nvSpPr>
        <p:spPr>
          <a:xfrm>
            <a:off x="736998" y="1753386"/>
            <a:ext cx="1512093" cy="3864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27AAC7-661E-3BB5-88C2-5CA8F4B9218D}"/>
              </a:ext>
            </a:extLst>
          </p:cNvPr>
          <p:cNvSpPr/>
          <p:nvPr/>
        </p:nvSpPr>
        <p:spPr>
          <a:xfrm>
            <a:off x="2255977" y="1753386"/>
            <a:ext cx="2819172" cy="3864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F2F6F5C-FBB4-7135-4D18-2CB1559F5B1E}"/>
              </a:ext>
            </a:extLst>
          </p:cNvPr>
          <p:cNvSpPr/>
          <p:nvPr/>
        </p:nvSpPr>
        <p:spPr>
          <a:xfrm>
            <a:off x="5075150" y="1758621"/>
            <a:ext cx="2555485" cy="3864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BFF9514-BE73-4D66-2F3C-0A9D24320BD2}"/>
              </a:ext>
            </a:extLst>
          </p:cNvPr>
          <p:cNvSpPr/>
          <p:nvPr/>
        </p:nvSpPr>
        <p:spPr>
          <a:xfrm>
            <a:off x="7201300" y="3909757"/>
            <a:ext cx="429335" cy="1765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D15F00-F5D2-37C6-9D9C-E10FABFA060C}"/>
              </a:ext>
            </a:extLst>
          </p:cNvPr>
          <p:cNvSpPr/>
          <p:nvPr/>
        </p:nvSpPr>
        <p:spPr>
          <a:xfrm>
            <a:off x="6115413" y="3384324"/>
            <a:ext cx="1256261" cy="137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CCA57EF-17C6-5E33-1ADA-6317A1748D0C}"/>
              </a:ext>
            </a:extLst>
          </p:cNvPr>
          <p:cNvSpPr/>
          <p:nvPr/>
        </p:nvSpPr>
        <p:spPr>
          <a:xfrm>
            <a:off x="7375731" y="3408653"/>
            <a:ext cx="1256261" cy="1371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9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6" grpId="0" animBg="1"/>
      <p:bldP spid="28" grpId="0" animBg="1"/>
      <p:bldP spid="29" grpId="0" animBg="1"/>
      <p:bldP spid="30" grpId="0" animBg="1"/>
      <p:bldP spid="33" grpId="0" animBg="1"/>
      <p:bldP spid="3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DD60C1-A1C6-344A-B6B9-D16824830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Corbel" panose="020B0503020204020204" pitchFamily="34" charset="0"/>
              </a:rPr>
              <a:t>Training POPET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D62F83-18E9-8862-1D5C-172C8B53FF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>
                <a:latin typeface="Corbel" panose="020B0503020204020204" pitchFamily="34" charset="0"/>
              </a:rPr>
              <a:t>Using simple </a:t>
            </a:r>
            <a:r>
              <a:rPr lang="en-US" sz="2400" b="1" dirty="0">
                <a:solidFill>
                  <a:srgbClr val="DF4CD4"/>
                </a:solidFill>
                <a:latin typeface="Corbel" panose="020B0503020204020204" pitchFamily="34" charset="0"/>
              </a:rPr>
              <a:t>increment</a:t>
            </a:r>
            <a:r>
              <a:rPr lang="en-US" sz="2000" b="1" dirty="0">
                <a:solidFill>
                  <a:srgbClr val="DF4CD4"/>
                </a:solidFill>
                <a:latin typeface="Corbel" panose="020B0503020204020204" pitchFamily="34" charset="0"/>
              </a:rPr>
              <a:t> </a:t>
            </a:r>
            <a:r>
              <a:rPr lang="en-US" sz="2000" dirty="0">
                <a:latin typeface="Corbel" panose="020B0503020204020204" pitchFamily="34" charset="0"/>
              </a:rPr>
              <a:t>or </a:t>
            </a:r>
            <a:r>
              <a:rPr lang="en-US" sz="2400" b="1" dirty="0">
                <a:solidFill>
                  <a:srgbClr val="DF4CD4"/>
                </a:solidFill>
                <a:latin typeface="Corbel" panose="020B0503020204020204" pitchFamily="34" charset="0"/>
              </a:rPr>
              <a:t>decrement</a:t>
            </a:r>
            <a:r>
              <a:rPr lang="en-US" sz="2000" b="1" dirty="0">
                <a:solidFill>
                  <a:srgbClr val="DF4CD4"/>
                </a:solidFill>
                <a:latin typeface="Corbel" panose="020B0503020204020204" pitchFamily="34" charset="0"/>
              </a:rPr>
              <a:t> </a:t>
            </a:r>
            <a:r>
              <a:rPr lang="en-US" sz="2000" dirty="0">
                <a:latin typeface="Corbel" panose="020B0503020204020204" pitchFamily="34" charset="0"/>
              </a:rPr>
              <a:t>of feature weights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0E4999-DC3E-C848-67A9-50F320F100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2"/>
          <a:stretch/>
        </p:blipFill>
        <p:spPr>
          <a:xfrm>
            <a:off x="730112" y="2130458"/>
            <a:ext cx="7772400" cy="41434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EFA49A-2C26-E381-617E-C8313DEF9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490" y="936172"/>
            <a:ext cx="1583499" cy="2409923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4159763-9C20-9C03-CB74-C6CF96F9A5C1}"/>
              </a:ext>
            </a:extLst>
          </p:cNvPr>
          <p:cNvSpPr/>
          <p:nvPr/>
        </p:nvSpPr>
        <p:spPr>
          <a:xfrm>
            <a:off x="7369250" y="1487857"/>
            <a:ext cx="1096020" cy="1858238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9F52375-972E-CF9D-02AE-DED31AB57344}"/>
              </a:ext>
            </a:extLst>
          </p:cNvPr>
          <p:cNvSpPr/>
          <p:nvPr/>
        </p:nvSpPr>
        <p:spPr>
          <a:xfrm>
            <a:off x="8457561" y="867266"/>
            <a:ext cx="525770" cy="247883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0A0DE83-5B6C-19B4-2CBB-52205C8EA8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05699" y="990421"/>
            <a:ext cx="1131277" cy="9259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1A90F0C-9214-1A66-9662-3A9CD33238FA}"/>
              </a:ext>
            </a:extLst>
          </p:cNvPr>
          <p:cNvSpPr/>
          <p:nvPr/>
        </p:nvSpPr>
        <p:spPr>
          <a:xfrm>
            <a:off x="8106596" y="933245"/>
            <a:ext cx="342622" cy="150801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877B487-4410-2E91-CEBF-A4A1877FF41A}"/>
              </a:ext>
            </a:extLst>
          </p:cNvPr>
          <p:cNvSpPr/>
          <p:nvPr/>
        </p:nvSpPr>
        <p:spPr>
          <a:xfrm>
            <a:off x="718145" y="3291028"/>
            <a:ext cx="1258601" cy="275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0x7ffe0+12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F5DB432-5856-D904-1D1E-07BF3D602491}"/>
              </a:ext>
            </a:extLst>
          </p:cNvPr>
          <p:cNvSpPr/>
          <p:nvPr/>
        </p:nvSpPr>
        <p:spPr>
          <a:xfrm>
            <a:off x="2444676" y="2241372"/>
            <a:ext cx="457073" cy="275944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42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2854B54-11E0-5938-4E47-2DDFE68745D8}"/>
              </a:ext>
            </a:extLst>
          </p:cNvPr>
          <p:cNvSpPr/>
          <p:nvPr/>
        </p:nvSpPr>
        <p:spPr>
          <a:xfrm>
            <a:off x="4998044" y="2740768"/>
            <a:ext cx="457073" cy="275944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-4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0C5ED4E-0089-0DF0-41EA-48054DD58F41}"/>
              </a:ext>
            </a:extLst>
          </p:cNvPr>
          <p:cNvSpPr/>
          <p:nvPr/>
        </p:nvSpPr>
        <p:spPr>
          <a:xfrm>
            <a:off x="4777229" y="4068124"/>
            <a:ext cx="457073" cy="275944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12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D62340AA-1679-466F-CD93-A419D9F9E22F}"/>
              </a:ext>
            </a:extLst>
          </p:cNvPr>
          <p:cNvSpPr/>
          <p:nvPr/>
        </p:nvSpPr>
        <p:spPr>
          <a:xfrm>
            <a:off x="5618020" y="3346095"/>
            <a:ext cx="284055" cy="27594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13C741F0-20DE-1B92-8E68-F4C032207A7E}"/>
              </a:ext>
            </a:extLst>
          </p:cNvPr>
          <p:cNvSpPr/>
          <p:nvPr/>
        </p:nvSpPr>
        <p:spPr>
          <a:xfrm>
            <a:off x="6440919" y="3390333"/>
            <a:ext cx="858103" cy="275944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 &gt;= -2</a:t>
            </a:r>
          </a:p>
        </p:txBody>
      </p:sp>
      <p:pic>
        <p:nvPicPr>
          <p:cNvPr id="25" name="Graphic 24" descr="Badge Tick1 with solid fill">
            <a:extLst>
              <a:ext uri="{FF2B5EF4-FFF2-40B4-BE49-F238E27FC236}">
                <a16:creationId xmlns:a16="http://schemas.microsoft.com/office/drawing/2014/main" id="{F94990B0-D264-EE7E-DED6-1DAC64880F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3712" y="3396540"/>
            <a:ext cx="399638" cy="399638"/>
          </a:xfrm>
          <a:prstGeom prst="rect">
            <a:avLst/>
          </a:prstGeom>
        </p:spPr>
      </p:pic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A4AF730-0BE3-F6D1-0DB2-E7AAE9D63B92}"/>
              </a:ext>
            </a:extLst>
          </p:cNvPr>
          <p:cNvSpPr/>
          <p:nvPr/>
        </p:nvSpPr>
        <p:spPr>
          <a:xfrm>
            <a:off x="4998043" y="5140389"/>
            <a:ext cx="457073" cy="275944"/>
          </a:xfrm>
          <a:prstGeom prst="roundRect">
            <a:avLst/>
          </a:prstGeom>
          <a:solidFill>
            <a:srgbClr val="7030A0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-5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59596E-F591-5C06-5793-EEFC47BE452C}"/>
              </a:ext>
            </a:extLst>
          </p:cNvPr>
          <p:cNvSpPr/>
          <p:nvPr/>
        </p:nvSpPr>
        <p:spPr>
          <a:xfrm>
            <a:off x="672419" y="2130458"/>
            <a:ext cx="2901320" cy="4062952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5606C97-4813-B9FB-5781-F60F22A3316D}"/>
              </a:ext>
            </a:extLst>
          </p:cNvPr>
          <p:cNvSpPr/>
          <p:nvPr/>
        </p:nvSpPr>
        <p:spPr>
          <a:xfrm>
            <a:off x="5487872" y="2667786"/>
            <a:ext cx="1844136" cy="303543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67C8BE-4D54-1A65-23D9-5A0B74B18366}"/>
              </a:ext>
            </a:extLst>
          </p:cNvPr>
          <p:cNvSpPr/>
          <p:nvPr/>
        </p:nvSpPr>
        <p:spPr>
          <a:xfrm>
            <a:off x="7332008" y="3949831"/>
            <a:ext cx="303703" cy="118293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3B608C2-4A0D-3C16-0EA2-FF8512555EEB}"/>
              </a:ext>
            </a:extLst>
          </p:cNvPr>
          <p:cNvSpPr/>
          <p:nvPr/>
        </p:nvSpPr>
        <p:spPr>
          <a:xfrm>
            <a:off x="7870852" y="3393613"/>
            <a:ext cx="399638" cy="399638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3BD21A0-989D-EBD4-407B-C6F390D241D7}"/>
              </a:ext>
            </a:extLst>
          </p:cNvPr>
          <p:cNvSpPr/>
          <p:nvPr/>
        </p:nvSpPr>
        <p:spPr>
          <a:xfrm>
            <a:off x="4614166" y="2684491"/>
            <a:ext cx="873706" cy="303543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9241A6D-D19A-7881-F613-600836D0FB28}"/>
              </a:ext>
            </a:extLst>
          </p:cNvPr>
          <p:cNvSpPr/>
          <p:nvPr/>
        </p:nvSpPr>
        <p:spPr>
          <a:xfrm>
            <a:off x="7663992" y="3783141"/>
            <a:ext cx="778177" cy="556761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Badge Cross with solid fill">
            <a:extLst>
              <a:ext uri="{FF2B5EF4-FFF2-40B4-BE49-F238E27FC236}">
                <a16:creationId xmlns:a16="http://schemas.microsoft.com/office/drawing/2014/main" id="{C5337E88-71DF-EBF1-78D4-06A2D5D1E7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738680" y="3720019"/>
            <a:ext cx="619883" cy="619883"/>
          </a:xfrm>
          <a:prstGeom prst="rect">
            <a:avLst/>
          </a:prstGeom>
        </p:spPr>
      </p:pic>
      <p:sp>
        <p:nvSpPr>
          <p:cNvPr id="34" name="Merge 33">
            <a:extLst>
              <a:ext uri="{FF2B5EF4-FFF2-40B4-BE49-F238E27FC236}">
                <a16:creationId xmlns:a16="http://schemas.microsoft.com/office/drawing/2014/main" id="{77D294F7-D1CA-F7CA-D95F-DE30449D763F}"/>
              </a:ext>
            </a:extLst>
          </p:cNvPr>
          <p:cNvSpPr/>
          <p:nvPr/>
        </p:nvSpPr>
        <p:spPr>
          <a:xfrm>
            <a:off x="3874416" y="3016712"/>
            <a:ext cx="414780" cy="160121"/>
          </a:xfrm>
          <a:prstGeom prst="flowChartMerg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Merge 38">
            <a:extLst>
              <a:ext uri="{FF2B5EF4-FFF2-40B4-BE49-F238E27FC236}">
                <a16:creationId xmlns:a16="http://schemas.microsoft.com/office/drawing/2014/main" id="{AC2440CA-53C6-BBED-FDEF-035CFEDF8ACF}"/>
              </a:ext>
            </a:extLst>
          </p:cNvPr>
          <p:cNvSpPr/>
          <p:nvPr/>
        </p:nvSpPr>
        <p:spPr>
          <a:xfrm>
            <a:off x="3864210" y="4215713"/>
            <a:ext cx="414780" cy="160121"/>
          </a:xfrm>
          <a:prstGeom prst="flowChartMerg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Merge 39">
            <a:extLst>
              <a:ext uri="{FF2B5EF4-FFF2-40B4-BE49-F238E27FC236}">
                <a16:creationId xmlns:a16="http://schemas.microsoft.com/office/drawing/2014/main" id="{0E4BDF5F-3291-049C-165C-376886938076}"/>
              </a:ext>
            </a:extLst>
          </p:cNvPr>
          <p:cNvSpPr/>
          <p:nvPr/>
        </p:nvSpPr>
        <p:spPr>
          <a:xfrm>
            <a:off x="3856585" y="5921828"/>
            <a:ext cx="414780" cy="160121"/>
          </a:xfrm>
          <a:prstGeom prst="flowChartMerg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A81D146-8782-B788-E2BF-65FD0DF27F6A}"/>
              </a:ext>
            </a:extLst>
          </p:cNvPr>
          <p:cNvSpPr/>
          <p:nvPr/>
        </p:nvSpPr>
        <p:spPr>
          <a:xfrm>
            <a:off x="8031636" y="1112342"/>
            <a:ext cx="425925" cy="347219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86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23" grpId="0" animBg="1"/>
      <p:bldP spid="34" grpId="0" animBg="1"/>
      <p:bldP spid="39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AEF33-9443-17D1-3452-E7CE139D81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Evaluation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DC5FF9-6BE6-830D-69A9-8C1F1FF0F9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91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2805F0-F6FC-E677-C726-338AE03D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Simulation Methodology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FD64F5-38DF-EE13-F0F5-560308551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Corbel" panose="020B0503020204020204" pitchFamily="34" charset="0"/>
              </a:rPr>
              <a:t>ChampSim</a:t>
            </a:r>
            <a:r>
              <a:rPr lang="en-US" sz="2400" dirty="0">
                <a:latin typeface="Corbel" panose="020B0503020204020204" pitchFamily="34" charset="0"/>
              </a:rPr>
              <a:t> trace driven simulator</a:t>
            </a:r>
          </a:p>
          <a:p>
            <a:r>
              <a:rPr lang="en-U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110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single-core</a:t>
            </a:r>
            <a:r>
              <a:rPr lang="en-US" sz="2400" dirty="0">
                <a:latin typeface="Corbel" panose="020B0503020204020204" pitchFamily="34" charset="0"/>
              </a:rPr>
              <a:t> memory-intensive traces</a:t>
            </a:r>
          </a:p>
          <a:p>
            <a:pPr lvl="1"/>
            <a:r>
              <a:rPr lang="en-US" sz="2000" dirty="0">
                <a:latin typeface="Corbel" panose="020B0503020204020204" pitchFamily="34" charset="0"/>
              </a:rPr>
              <a:t>SPEC CPU 2006 and 2017</a:t>
            </a:r>
          </a:p>
          <a:p>
            <a:pPr lvl="1"/>
            <a:r>
              <a:rPr lang="en-US" sz="2000" dirty="0">
                <a:latin typeface="Corbel" panose="020B0503020204020204" pitchFamily="34" charset="0"/>
              </a:rPr>
              <a:t>PARSEC 2.1</a:t>
            </a:r>
          </a:p>
          <a:p>
            <a:pPr lvl="1"/>
            <a:r>
              <a:rPr lang="en-US" sz="2000" dirty="0" err="1">
                <a:latin typeface="Corbel" panose="020B0503020204020204" pitchFamily="34" charset="0"/>
              </a:rPr>
              <a:t>Ligra</a:t>
            </a:r>
            <a:endParaRPr lang="en-US" sz="2000" dirty="0">
              <a:latin typeface="Corbel" panose="020B0503020204020204" pitchFamily="34" charset="0"/>
            </a:endParaRPr>
          </a:p>
          <a:p>
            <a:pPr lvl="1"/>
            <a:r>
              <a:rPr lang="en-US" sz="2000" dirty="0">
                <a:latin typeface="Corbel" panose="020B0503020204020204" pitchFamily="34" charset="0"/>
              </a:rPr>
              <a:t>Real-world applications</a:t>
            </a:r>
          </a:p>
          <a:p>
            <a:r>
              <a:rPr lang="en-US" sz="2400" b="1" dirty="0">
                <a:solidFill>
                  <a:srgbClr val="C00000"/>
                </a:solidFill>
                <a:latin typeface="Corbel" panose="020B0503020204020204" pitchFamily="34" charset="0"/>
              </a:rPr>
              <a:t>220 eight-core</a:t>
            </a:r>
            <a:r>
              <a:rPr lang="en-US" sz="2400" dirty="0">
                <a:latin typeface="Corbel" panose="020B0503020204020204" pitchFamily="34" charset="0"/>
              </a:rPr>
              <a:t> homogeneous and heterogeneous trace mixes</a:t>
            </a:r>
          </a:p>
          <a:p>
            <a:endParaRPr lang="en-US" sz="2400" dirty="0"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8527F25-0A1E-FBA2-CA7B-5BD53F6EB9E0}"/>
              </a:ext>
            </a:extLst>
          </p:cNvPr>
          <p:cNvSpPr/>
          <p:nvPr/>
        </p:nvSpPr>
        <p:spPr>
          <a:xfrm>
            <a:off x="5726490" y="3866657"/>
            <a:ext cx="2788761" cy="37707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rbel" panose="020B0503020204020204" pitchFamily="34" charset="0"/>
              </a:rPr>
              <a:t>Off-Chip Predictors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4A3E331-DC58-7D24-EB7D-E62F43024559}"/>
              </a:ext>
            </a:extLst>
          </p:cNvPr>
          <p:cNvSpPr/>
          <p:nvPr/>
        </p:nvSpPr>
        <p:spPr>
          <a:xfrm>
            <a:off x="467906" y="3861110"/>
            <a:ext cx="3246254" cy="37707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orbel" panose="020B0503020204020204" pitchFamily="34" charset="0"/>
              </a:rPr>
              <a:t>LLC Prefetchers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E070E6-2941-E49E-C948-CD4B1E6ADB25}"/>
              </a:ext>
            </a:extLst>
          </p:cNvPr>
          <p:cNvSpPr txBox="1"/>
          <p:nvPr/>
        </p:nvSpPr>
        <p:spPr>
          <a:xfrm>
            <a:off x="5726490" y="4441483"/>
            <a:ext cx="315798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rbel" panose="020B0503020204020204" pitchFamily="34" charset="0"/>
              </a:rPr>
              <a:t>HMP 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[</a:t>
            </a:r>
            <a:r>
              <a:rPr lang="en-US" sz="1400" dirty="0" err="1">
                <a:solidFill>
                  <a:schemeClr val="bg2">
                    <a:lumMod val="75000"/>
                  </a:schemeClr>
                </a:solidFill>
              </a:rPr>
              <a:t>Yoaz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+, ISCA’99]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>
              <a:solidFill>
                <a:schemeClr val="bg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rbel" panose="020B0503020204020204" pitchFamily="34" charset="0"/>
              </a:rPr>
              <a:t>Address Tag-Tracking based Predictor (TTP)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60457A-B7C5-427D-387D-ED68A374B940}"/>
              </a:ext>
            </a:extLst>
          </p:cNvPr>
          <p:cNvSpPr txBox="1"/>
          <p:nvPr/>
        </p:nvSpPr>
        <p:spPr>
          <a:xfrm>
            <a:off x="438050" y="4435936"/>
            <a:ext cx="492079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rbel" panose="020B0503020204020204" pitchFamily="34" charset="0"/>
              </a:rPr>
              <a:t>Pythia 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[</a:t>
            </a:r>
            <a:r>
              <a:rPr lang="en-US" sz="1400" dirty="0" err="1">
                <a:solidFill>
                  <a:schemeClr val="bg2">
                    <a:lumMod val="75000"/>
                  </a:schemeClr>
                </a:solidFill>
              </a:rPr>
              <a:t>Bera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+, MICRO’22]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rbel" panose="020B0503020204020204" pitchFamily="34" charset="0"/>
              </a:rPr>
              <a:t>Bingo 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[</a:t>
            </a:r>
            <a:r>
              <a:rPr lang="en-US" sz="1400" dirty="0" err="1">
                <a:solidFill>
                  <a:schemeClr val="bg2">
                    <a:lumMod val="75000"/>
                  </a:schemeClr>
                </a:solidFill>
              </a:rPr>
              <a:t>Bakshalipour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+, HPCA’19]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rbel" panose="020B0503020204020204" pitchFamily="34" charset="0"/>
              </a:rPr>
              <a:t>MLOP 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[</a:t>
            </a:r>
            <a:r>
              <a:rPr lang="en-US" sz="1400" dirty="0" err="1">
                <a:solidFill>
                  <a:schemeClr val="bg2">
                    <a:lumMod val="75000"/>
                  </a:schemeClr>
                </a:solidFill>
              </a:rPr>
              <a:t>Shakerinava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+, 3rd Prefetching Championship’19]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rbel" panose="020B0503020204020204" pitchFamily="34" charset="0"/>
              </a:rPr>
              <a:t>SPP + Perceptron filter 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[Bhatia+, ISCA’20]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Corbel" panose="020B0503020204020204" pitchFamily="34" charset="0"/>
              </a:rPr>
              <a:t>SMS </a:t>
            </a:r>
            <a:r>
              <a:rPr lang="en-US" sz="1400" dirty="0">
                <a:solidFill>
                  <a:schemeClr val="bg2">
                    <a:lumMod val="75000"/>
                  </a:schemeClr>
                </a:solidFill>
              </a:rPr>
              <a:t>[Somogyi+, ISCA’06]</a:t>
            </a:r>
          </a:p>
        </p:txBody>
      </p:sp>
    </p:spTree>
    <p:extLst>
      <p:ext uri="{BB962C8B-B14F-4D97-AF65-F5344CB8AC3E}">
        <p14:creationId xmlns:p14="http://schemas.microsoft.com/office/powerpoint/2010/main" val="244508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492A42-E7A7-BE64-8DC4-DA2353DAB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Simulation Methodology</a:t>
            </a:r>
            <a:endParaRPr lang="en-US" sz="3600" dirty="0"/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F0D41C14-553D-64FA-9F9A-CA1AE396E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91" y="1074655"/>
            <a:ext cx="2871874" cy="4370699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76139E5C-0F95-F327-2ED1-18A1E1CDA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6780" y="1074654"/>
            <a:ext cx="2871874" cy="4370699"/>
          </a:xfrm>
          <a:prstGeom prst="rect">
            <a:avLst/>
          </a:prstGeom>
        </p:spPr>
      </p:pic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2EB77903-1EBC-095A-6348-A9C0623B8E7E}"/>
              </a:ext>
            </a:extLst>
          </p:cNvPr>
          <p:cNvSpPr/>
          <p:nvPr/>
        </p:nvSpPr>
        <p:spPr>
          <a:xfrm>
            <a:off x="2858736" y="2554664"/>
            <a:ext cx="1298486" cy="452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6</a:t>
            </a:r>
            <a:r>
              <a:rPr lang="en-US" sz="2400" dirty="0">
                <a:latin typeface="Corbel" panose="020B0503020204020204" pitchFamily="34" charset="0"/>
              </a:rPr>
              <a:t> cycles</a:t>
            </a:r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AECF18E3-CD83-A75E-1022-6138337AA63D}"/>
              </a:ext>
            </a:extLst>
          </p:cNvPr>
          <p:cNvSpPr/>
          <p:nvPr/>
        </p:nvSpPr>
        <p:spPr>
          <a:xfrm>
            <a:off x="7524160" y="2554664"/>
            <a:ext cx="1461155" cy="4524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18</a:t>
            </a:r>
            <a:r>
              <a:rPr lang="en-US" sz="2400" dirty="0">
                <a:latin typeface="Corbel" panose="020B0503020204020204" pitchFamily="34" charset="0"/>
              </a:rPr>
              <a:t> cycles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55F35FBB-D596-5BF0-7DBE-72B5E7CE8857}"/>
              </a:ext>
            </a:extLst>
          </p:cNvPr>
          <p:cNvCxnSpPr>
            <a:cxnSpLocks/>
          </p:cNvCxnSpPr>
          <p:nvPr/>
        </p:nvCxnSpPr>
        <p:spPr>
          <a:xfrm>
            <a:off x="4553147" y="942679"/>
            <a:ext cx="0" cy="5590096"/>
          </a:xfrm>
          <a:prstGeom prst="line">
            <a:avLst/>
          </a:prstGeom>
          <a:ln w="28575">
            <a:solidFill>
              <a:schemeClr val="bg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B562E484-EE0F-DA36-B818-952B484D639C}"/>
              </a:ext>
            </a:extLst>
          </p:cNvPr>
          <p:cNvSpPr/>
          <p:nvPr/>
        </p:nvSpPr>
        <p:spPr>
          <a:xfrm>
            <a:off x="702776" y="5791019"/>
            <a:ext cx="2953975" cy="452487"/>
          </a:xfrm>
          <a:prstGeom prst="roundRect">
            <a:avLst/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orbel" panose="020B0503020204020204" pitchFamily="34" charset="0"/>
              </a:rPr>
              <a:t>Hermes-</a:t>
            </a:r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Optimistic</a:t>
            </a:r>
            <a:endParaRPr lang="en-US" b="1" dirty="0">
              <a:solidFill>
                <a:srgbClr val="FFFF00"/>
              </a:solidFill>
              <a:latin typeface="Corbel" panose="020B0503020204020204" pitchFamily="34" charset="0"/>
            </a:endParaRPr>
          </a:p>
        </p:txBody>
      </p:sp>
      <p:sp>
        <p:nvSpPr>
          <p:cNvPr id="87" name="Rounded Rectangle 86">
            <a:extLst>
              <a:ext uri="{FF2B5EF4-FFF2-40B4-BE49-F238E27FC236}">
                <a16:creationId xmlns:a16="http://schemas.microsoft.com/office/drawing/2014/main" id="{1B0AFA85-149A-97ED-9946-9B773CC87BC6}"/>
              </a:ext>
            </a:extLst>
          </p:cNvPr>
          <p:cNvSpPr/>
          <p:nvPr/>
        </p:nvSpPr>
        <p:spPr>
          <a:xfrm>
            <a:off x="5449534" y="5791019"/>
            <a:ext cx="3062167" cy="452487"/>
          </a:xfrm>
          <a:prstGeom prst="roundRect">
            <a:avLst/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Corbel" panose="020B0503020204020204" pitchFamily="34" charset="0"/>
              </a:rPr>
              <a:t>Hermes-</a:t>
            </a:r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Pessimistic</a:t>
            </a:r>
            <a:endParaRPr lang="en-US" b="1" dirty="0">
              <a:solidFill>
                <a:srgbClr val="FFFF0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271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11D656-17F3-B5E3-7274-40496EE0E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Performance with Varying Memory Bandwidth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0AB14AD-16C5-A3D3-DD72-EB63264E79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0169951"/>
              </p:ext>
            </p:extLst>
          </p:nvPr>
        </p:nvGraphicFramePr>
        <p:xfrm>
          <a:off x="358218" y="936626"/>
          <a:ext cx="8418137" cy="5633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020941E-63B3-85C6-A98F-3AA17E726840}"/>
              </a:ext>
            </a:extLst>
          </p:cNvPr>
          <p:cNvCxnSpPr>
            <a:cxnSpLocks/>
          </p:cNvCxnSpPr>
          <p:nvPr/>
        </p:nvCxnSpPr>
        <p:spPr>
          <a:xfrm>
            <a:off x="2139885" y="4440024"/>
            <a:ext cx="6183983" cy="0"/>
          </a:xfrm>
          <a:prstGeom prst="line">
            <a:avLst/>
          </a:prstGeom>
          <a:ln w="190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958E3A7-F84F-14A1-724C-9DA7C07B14E0}"/>
              </a:ext>
            </a:extLst>
          </p:cNvPr>
          <p:cNvSpPr/>
          <p:nvPr/>
        </p:nvSpPr>
        <p:spPr>
          <a:xfrm>
            <a:off x="3949342" y="2422691"/>
            <a:ext cx="510023" cy="1451726"/>
          </a:xfrm>
          <a:prstGeom prst="rect">
            <a:avLst/>
          </a:prstGeom>
          <a:solidFill>
            <a:schemeClr val="accent2">
              <a:alpha val="2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D3835E-C17B-3DFF-E890-CEC038BB925A}"/>
              </a:ext>
            </a:extLst>
          </p:cNvPr>
          <p:cNvSpPr/>
          <p:nvPr/>
        </p:nvSpPr>
        <p:spPr>
          <a:xfrm>
            <a:off x="2904954" y="3429000"/>
            <a:ext cx="510023" cy="1262152"/>
          </a:xfrm>
          <a:prstGeom prst="rect">
            <a:avLst/>
          </a:prstGeom>
          <a:solidFill>
            <a:schemeClr val="accent1">
              <a:alpha val="2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947734-F300-96F7-14F8-B7377003DEC7}"/>
              </a:ext>
            </a:extLst>
          </p:cNvPr>
          <p:cNvSpPr/>
          <p:nvPr/>
        </p:nvSpPr>
        <p:spPr>
          <a:xfrm>
            <a:off x="1884873" y="4223208"/>
            <a:ext cx="510023" cy="1455454"/>
          </a:xfrm>
          <a:prstGeom prst="rect">
            <a:avLst/>
          </a:prstGeom>
          <a:solidFill>
            <a:schemeClr val="tx2">
              <a:alpha val="2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9E7A3A-672A-F4C9-DB4B-96DA8A9598DD}"/>
              </a:ext>
            </a:extLst>
          </p:cNvPr>
          <p:cNvSpPr txBox="1"/>
          <p:nvPr/>
        </p:nvSpPr>
        <p:spPr>
          <a:xfrm>
            <a:off x="2394896" y="5133424"/>
            <a:ext cx="47487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bg2">
                    <a:lumMod val="75000"/>
                  </a:schemeClr>
                </a:solidFill>
                <a:cs typeface="Calibri" panose="020F0502020204030204" pitchFamily="34" charset="0"/>
              </a:rPr>
              <a:t>~AMD </a:t>
            </a:r>
            <a:r>
              <a:rPr lang="en-US" sz="2000" i="1" dirty="0" err="1">
                <a:solidFill>
                  <a:schemeClr val="bg2">
                    <a:lumMod val="75000"/>
                  </a:schemeClr>
                </a:solidFill>
                <a:cs typeface="Calibri" panose="020F0502020204030204" pitchFamily="34" charset="0"/>
              </a:rPr>
              <a:t>Threadripper</a:t>
            </a:r>
            <a:r>
              <a:rPr lang="en-US" sz="2000" i="1" dirty="0">
                <a:solidFill>
                  <a:schemeClr val="bg2">
                    <a:lumMod val="75000"/>
                  </a:schemeClr>
                </a:solidFill>
                <a:cs typeface="Calibri" panose="020F0502020204030204" pitchFamily="34" charset="0"/>
              </a:rPr>
              <a:t> 3990x (Zen 2, 64C/4ch)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6C8767-4E8B-A93C-71D7-7A9A48990095}"/>
              </a:ext>
            </a:extLst>
          </p:cNvPr>
          <p:cNvSpPr txBox="1"/>
          <p:nvPr/>
        </p:nvSpPr>
        <p:spPr>
          <a:xfrm>
            <a:off x="3414977" y="4525322"/>
            <a:ext cx="4573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bg2">
                    <a:lumMod val="75000"/>
                  </a:schemeClr>
                </a:solidFill>
                <a:cs typeface="Calibri" panose="020F0502020204030204" pitchFamily="34" charset="0"/>
              </a:rPr>
              <a:t>~AMD EPYC Rome 7702P (Zen 2, 64C/8ch)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D49947-5926-7D99-3199-154651B56520}"/>
              </a:ext>
            </a:extLst>
          </p:cNvPr>
          <p:cNvSpPr txBox="1"/>
          <p:nvPr/>
        </p:nvSpPr>
        <p:spPr>
          <a:xfrm>
            <a:off x="4241356" y="3753554"/>
            <a:ext cx="28485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chemeClr val="bg2">
                    <a:lumMod val="75000"/>
                  </a:schemeClr>
                </a:solidFill>
                <a:cs typeface="Calibri" panose="020F0502020204030204" pitchFamily="34" charset="0"/>
              </a:rPr>
              <a:t>~Intel Xeon 6258R (Cascade Lake, 28C/6ch)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873908-7C9C-CAD8-8305-AE60B5EA57B0}"/>
              </a:ext>
            </a:extLst>
          </p:cNvPr>
          <p:cNvSpPr/>
          <p:nvPr/>
        </p:nvSpPr>
        <p:spPr>
          <a:xfrm>
            <a:off x="6001858" y="1375255"/>
            <a:ext cx="510023" cy="2109695"/>
          </a:xfrm>
          <a:prstGeom prst="rect">
            <a:avLst/>
          </a:prstGeom>
          <a:solidFill>
            <a:srgbClr val="70AD47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69F722-5F73-31E2-2CF1-B3CDE310352A}"/>
              </a:ext>
            </a:extLst>
          </p:cNvPr>
          <p:cNvSpPr txBox="1"/>
          <p:nvPr/>
        </p:nvSpPr>
        <p:spPr>
          <a:xfrm>
            <a:off x="7112026" y="2329356"/>
            <a:ext cx="119616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  <a:latin typeface="Corbel" panose="020B0503020204020204" pitchFamily="34" charset="0"/>
              </a:rPr>
              <a:t>Pythia</a:t>
            </a:r>
            <a:endParaRPr lang="en-US" b="1" dirty="0">
              <a:solidFill>
                <a:schemeClr val="accent1"/>
              </a:solidFill>
              <a:latin typeface="Corbel" panose="020B05030202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14C215-75A2-0C02-842C-A1EF40B3F1A2}"/>
              </a:ext>
            </a:extLst>
          </p:cNvPr>
          <p:cNvSpPr txBox="1"/>
          <p:nvPr/>
        </p:nvSpPr>
        <p:spPr>
          <a:xfrm>
            <a:off x="6921269" y="3308495"/>
            <a:ext cx="138691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Corbel" panose="020B0503020204020204" pitchFamily="34" charset="0"/>
              </a:rPr>
              <a:t>Hermes</a:t>
            </a:r>
            <a:endParaRPr lang="en-US" b="1" dirty="0">
              <a:solidFill>
                <a:schemeClr val="accent2"/>
              </a:solidFill>
              <a:latin typeface="Corbel" panose="020B05030202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B0F574-89B3-2008-1E32-A5CA5E85BE70}"/>
              </a:ext>
            </a:extLst>
          </p:cNvPr>
          <p:cNvSpPr txBox="1"/>
          <p:nvPr/>
        </p:nvSpPr>
        <p:spPr>
          <a:xfrm>
            <a:off x="5764581" y="1004709"/>
            <a:ext cx="258756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Corbel" panose="020B0503020204020204" pitchFamily="34" charset="0"/>
              </a:rPr>
              <a:t>Pythia+Hermes</a:t>
            </a:r>
            <a:endParaRPr lang="en-US" b="1" dirty="0">
              <a:latin typeface="Corbel" panose="020B0503020204020204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6B8375E-97C0-E143-86A8-B39B2DAEB3AD}"/>
              </a:ext>
            </a:extLst>
          </p:cNvPr>
          <p:cNvCxnSpPr/>
          <p:nvPr/>
        </p:nvCxnSpPr>
        <p:spPr>
          <a:xfrm flipV="1">
            <a:off x="5701745" y="2377324"/>
            <a:ext cx="381695" cy="2616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D6292A2F-6F22-CC80-74E7-61478E23870D}"/>
              </a:ext>
            </a:extLst>
          </p:cNvPr>
          <p:cNvSpPr/>
          <p:nvPr/>
        </p:nvSpPr>
        <p:spPr>
          <a:xfrm>
            <a:off x="6077273" y="2063499"/>
            <a:ext cx="359192" cy="359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7B80BF-6EBE-8D4B-F054-AEF5691228C5}"/>
              </a:ext>
            </a:extLst>
          </p:cNvPr>
          <p:cNvSpPr txBox="1"/>
          <p:nvPr/>
        </p:nvSpPr>
        <p:spPr>
          <a:xfrm>
            <a:off x="4964160" y="2502761"/>
            <a:ext cx="830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20.3%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B83A95D-811F-9B00-6672-82ACB6C15224}"/>
              </a:ext>
            </a:extLst>
          </p:cNvPr>
          <p:cNvSpPr/>
          <p:nvPr/>
        </p:nvSpPr>
        <p:spPr>
          <a:xfrm>
            <a:off x="6077273" y="3000937"/>
            <a:ext cx="359192" cy="3591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1A74F1E-39AD-90E5-3C14-833552CE57F7}"/>
              </a:ext>
            </a:extLst>
          </p:cNvPr>
          <p:cNvCxnSpPr>
            <a:cxnSpLocks/>
          </p:cNvCxnSpPr>
          <p:nvPr/>
        </p:nvCxnSpPr>
        <p:spPr>
          <a:xfrm>
            <a:off x="5724110" y="3006836"/>
            <a:ext cx="308004" cy="743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7A977F0-2E3B-3797-B961-9850112D6D6C}"/>
              </a:ext>
            </a:extLst>
          </p:cNvPr>
          <p:cNvSpPr txBox="1"/>
          <p:nvPr/>
        </p:nvSpPr>
        <p:spPr>
          <a:xfrm>
            <a:off x="4964160" y="2798174"/>
            <a:ext cx="8306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11.5%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6A3D976-08FC-C988-025B-ACFF7D95FA90}"/>
              </a:ext>
            </a:extLst>
          </p:cNvPr>
          <p:cNvCxnSpPr>
            <a:cxnSpLocks/>
          </p:cNvCxnSpPr>
          <p:nvPr/>
        </p:nvCxnSpPr>
        <p:spPr>
          <a:xfrm>
            <a:off x="6453101" y="1677971"/>
            <a:ext cx="0" cy="471340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A72560A-DE90-0ACA-8079-50225370EA24}"/>
              </a:ext>
            </a:extLst>
          </p:cNvPr>
          <p:cNvSpPr txBox="1"/>
          <p:nvPr/>
        </p:nvSpPr>
        <p:spPr>
          <a:xfrm>
            <a:off x="6472369" y="1702469"/>
            <a:ext cx="700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5.4%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74E383D-1AE3-49CB-C018-1EA14E9BB66E}"/>
              </a:ext>
            </a:extLst>
          </p:cNvPr>
          <p:cNvCxnSpPr>
            <a:cxnSpLocks/>
          </p:cNvCxnSpPr>
          <p:nvPr/>
        </p:nvCxnSpPr>
        <p:spPr>
          <a:xfrm>
            <a:off x="2152239" y="4882149"/>
            <a:ext cx="0" cy="471340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4482AFF9-A4F3-3633-0AB6-22E8C1B0CD63}"/>
              </a:ext>
            </a:extLst>
          </p:cNvPr>
          <p:cNvSpPr txBox="1"/>
          <p:nvPr/>
        </p:nvSpPr>
        <p:spPr>
          <a:xfrm>
            <a:off x="2171507" y="4906647"/>
            <a:ext cx="700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6.2%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D0C180-FDC5-A3EA-11AD-F5ECECF289C2}"/>
              </a:ext>
            </a:extLst>
          </p:cNvPr>
          <p:cNvSpPr/>
          <p:nvPr/>
        </p:nvSpPr>
        <p:spPr>
          <a:xfrm>
            <a:off x="208424" y="990071"/>
            <a:ext cx="8717724" cy="5633856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0294DCFE-5E07-D054-0877-0732665272F6}"/>
              </a:ext>
            </a:extLst>
          </p:cNvPr>
          <p:cNvSpPr/>
          <p:nvPr/>
        </p:nvSpPr>
        <p:spPr>
          <a:xfrm>
            <a:off x="51769" y="6006051"/>
            <a:ext cx="9011843" cy="638908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Hermes alone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provides nearly </a:t>
            </a:r>
            <a:r>
              <a:rPr lang="en-US" sz="3200" b="1" dirty="0">
                <a:solidFill>
                  <a:srgbClr val="FFFF00"/>
                </a:solidFill>
                <a:latin typeface="Corbel" panose="020B0503020204020204" pitchFamily="34" charset="0"/>
              </a:rPr>
              <a:t>50%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performance of </a:t>
            </a:r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Pythia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endParaRPr lang="en-US" sz="20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AEB8F2B-F2FF-75C4-5775-FE43EF9A726C}"/>
              </a:ext>
            </a:extLst>
          </p:cNvPr>
          <p:cNvSpPr/>
          <p:nvPr/>
        </p:nvSpPr>
        <p:spPr>
          <a:xfrm>
            <a:off x="385046" y="5732107"/>
            <a:ext cx="8196868" cy="923672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In </a:t>
            </a:r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extremely bandwidth-constrained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configurations,</a:t>
            </a:r>
            <a:endParaRPr lang="en-US" sz="2800" b="1" dirty="0">
              <a:solidFill>
                <a:srgbClr val="FFFF00"/>
              </a:solidFill>
              <a:latin typeface="Corbel" panose="020B0503020204020204" pitchFamily="34" charset="0"/>
            </a:endParaRPr>
          </a:p>
          <a:p>
            <a:pPr algn="ctr"/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Hermes alone outperforms Pythia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3CAC15A-CE19-690E-B4C7-F13D8F39FA04}"/>
              </a:ext>
            </a:extLst>
          </p:cNvPr>
          <p:cNvSpPr/>
          <p:nvPr/>
        </p:nvSpPr>
        <p:spPr>
          <a:xfrm>
            <a:off x="2139884" y="1179338"/>
            <a:ext cx="1522201" cy="4354192"/>
          </a:xfrm>
          <a:prstGeom prst="rect">
            <a:avLst/>
          </a:prstGeom>
          <a:solidFill>
            <a:srgbClr val="D0CEC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FCAEB24D-1263-E6A5-890A-9B681A916B4B}"/>
              </a:ext>
            </a:extLst>
          </p:cNvPr>
          <p:cNvSpPr/>
          <p:nvPr/>
        </p:nvSpPr>
        <p:spPr>
          <a:xfrm>
            <a:off x="385046" y="5766959"/>
            <a:ext cx="8196868" cy="923672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Corbel" panose="020B0503020204020204" pitchFamily="34" charset="0"/>
              </a:rPr>
              <a:t>Hermes+Pythia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outperforms Pythia </a:t>
            </a:r>
          </a:p>
          <a:p>
            <a:pPr algn="ctr"/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in a wide range of bandwidth configurations</a:t>
            </a:r>
          </a:p>
        </p:txBody>
      </p:sp>
    </p:spTree>
    <p:extLst>
      <p:ext uri="{BB962C8B-B14F-4D97-AF65-F5344CB8AC3E}">
        <p14:creationId xmlns:p14="http://schemas.microsoft.com/office/powerpoint/2010/main" val="2293670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 animBg="1"/>
      <p:bldP spid="17" grpId="0" animBg="1"/>
      <p:bldP spid="18" grpId="0" animBg="1"/>
      <p:bldP spid="19" grpId="0" animBg="1"/>
      <p:bldP spid="22" grpId="0" animBg="1"/>
      <p:bldP spid="23" grpId="0"/>
      <p:bldP spid="24" grpId="0" animBg="1"/>
      <p:bldP spid="27" grpId="0"/>
      <p:bldP spid="36" grpId="1"/>
      <p:bldP spid="38" grpId="1"/>
      <p:bldP spid="29" grpId="0" animBg="1"/>
      <p:bldP spid="29" grpId="1" animBg="1"/>
      <p:bldP spid="29" grpId="2" animBg="1"/>
      <p:bldP spid="29" grpId="3" animBg="1"/>
      <p:bldP spid="29" grpId="4" animBg="1"/>
      <p:bldP spid="30" grpId="1" animBg="1"/>
      <p:bldP spid="30" grpId="2" animBg="1"/>
      <p:bldP spid="31" grpId="0" animBg="1"/>
      <p:bldP spid="31" grpId="1" animBg="1"/>
      <p:bldP spid="32" grpId="0" animBg="1"/>
      <p:bldP spid="32" grpId="1" animBg="1"/>
      <p:bldP spid="39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9DB431-DEFB-ECED-6A60-BC37D2F93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Bandwidth Efficiency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F16EFD0-29D2-F72E-4F56-449B9E0CFF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4618" y="1293835"/>
          <a:ext cx="8894763" cy="4465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9AF6D051-8A44-259E-7D6D-626CA68B5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9848" y="65988"/>
            <a:ext cx="1692504" cy="13070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9AB1D9-D97F-4ED2-C128-F871D54E2790}"/>
              </a:ext>
            </a:extLst>
          </p:cNvPr>
          <p:cNvSpPr txBox="1"/>
          <p:nvPr/>
        </p:nvSpPr>
        <p:spPr>
          <a:xfrm>
            <a:off x="8469983" y="391040"/>
            <a:ext cx="54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20%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FE6E76-0B30-AF55-2E86-82BD92BFA672}"/>
              </a:ext>
            </a:extLst>
          </p:cNvPr>
          <p:cNvSpPr txBox="1"/>
          <p:nvPr/>
        </p:nvSpPr>
        <p:spPr>
          <a:xfrm>
            <a:off x="8083012" y="729197"/>
            <a:ext cx="54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11%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DC227F-59C0-FADB-ADBA-74A513882BE4}"/>
              </a:ext>
            </a:extLst>
          </p:cNvPr>
          <p:cNvSpPr txBox="1"/>
          <p:nvPr/>
        </p:nvSpPr>
        <p:spPr>
          <a:xfrm>
            <a:off x="8528493" y="157551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5%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5E9200AC-25C3-9355-25A4-C9CAAF17D63C}"/>
              </a:ext>
            </a:extLst>
          </p:cNvPr>
          <p:cNvSpPr/>
          <p:nvPr/>
        </p:nvSpPr>
        <p:spPr>
          <a:xfrm>
            <a:off x="8004349" y="682296"/>
            <a:ext cx="143137" cy="235670"/>
          </a:xfrm>
          <a:custGeom>
            <a:avLst/>
            <a:gdLst>
              <a:gd name="connsiteX0" fmla="*/ 143137 w 143137"/>
              <a:gd name="connsiteY0" fmla="*/ 235670 h 235670"/>
              <a:gd name="connsiteX1" fmla="*/ 1735 w 143137"/>
              <a:gd name="connsiteY1" fmla="*/ 150829 h 235670"/>
              <a:gd name="connsiteX2" fmla="*/ 77149 w 143137"/>
              <a:gd name="connsiteY2" fmla="*/ 0 h 235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137" h="235670">
                <a:moveTo>
                  <a:pt x="143137" y="235670"/>
                </a:moveTo>
                <a:cubicBezTo>
                  <a:pt x="77935" y="212888"/>
                  <a:pt x="12733" y="190107"/>
                  <a:pt x="1735" y="150829"/>
                </a:cubicBezTo>
                <a:cubicBezTo>
                  <a:pt x="-9263" y="111551"/>
                  <a:pt x="33943" y="55775"/>
                  <a:pt x="77149" y="0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1AC1A72A-1245-106F-C3BB-BE3FCAD0FDBD}"/>
              </a:ext>
            </a:extLst>
          </p:cNvPr>
          <p:cNvSpPr/>
          <p:nvPr/>
        </p:nvSpPr>
        <p:spPr>
          <a:xfrm>
            <a:off x="8124626" y="280412"/>
            <a:ext cx="45719" cy="154964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8F929D4-591D-4D84-5CD5-305E5E2B7A95}"/>
              </a:ext>
            </a:extLst>
          </p:cNvPr>
          <p:cNvSpPr/>
          <p:nvPr/>
        </p:nvSpPr>
        <p:spPr>
          <a:xfrm>
            <a:off x="8097625" y="490194"/>
            <a:ext cx="443060" cy="57042"/>
          </a:xfrm>
          <a:custGeom>
            <a:avLst/>
            <a:gdLst>
              <a:gd name="connsiteX0" fmla="*/ 443060 w 443060"/>
              <a:gd name="connsiteY0" fmla="*/ 47134 h 57042"/>
              <a:gd name="connsiteX1" fmla="*/ 245097 w 443060"/>
              <a:gd name="connsiteY1" fmla="*/ 28280 h 57042"/>
              <a:gd name="connsiteX2" fmla="*/ 84841 w 443060"/>
              <a:gd name="connsiteY2" fmla="*/ 56561 h 57042"/>
              <a:gd name="connsiteX3" fmla="*/ 0 w 443060"/>
              <a:gd name="connsiteY3" fmla="*/ 0 h 57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3060" h="57042">
                <a:moveTo>
                  <a:pt x="443060" y="47134"/>
                </a:moveTo>
                <a:cubicBezTo>
                  <a:pt x="373930" y="36921"/>
                  <a:pt x="304800" y="26709"/>
                  <a:pt x="245097" y="28280"/>
                </a:cubicBezTo>
                <a:cubicBezTo>
                  <a:pt x="185394" y="29851"/>
                  <a:pt x="125690" y="61274"/>
                  <a:pt x="84841" y="56561"/>
                </a:cubicBezTo>
                <a:cubicBezTo>
                  <a:pt x="43992" y="51848"/>
                  <a:pt x="21996" y="25924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4D7F799D-46A7-E420-4C82-48F85C4BD44A}"/>
              </a:ext>
            </a:extLst>
          </p:cNvPr>
          <p:cNvSpPr/>
          <p:nvPr/>
        </p:nvSpPr>
        <p:spPr>
          <a:xfrm>
            <a:off x="8201320" y="311085"/>
            <a:ext cx="377072" cy="51669"/>
          </a:xfrm>
          <a:custGeom>
            <a:avLst/>
            <a:gdLst>
              <a:gd name="connsiteX0" fmla="*/ 377072 w 377072"/>
              <a:gd name="connsiteY0" fmla="*/ 0 h 51669"/>
              <a:gd name="connsiteX1" fmla="*/ 160255 w 377072"/>
              <a:gd name="connsiteY1" fmla="*/ 47134 h 51669"/>
              <a:gd name="connsiteX2" fmla="*/ 0 w 377072"/>
              <a:gd name="connsiteY2" fmla="*/ 47134 h 5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7072" h="51669">
                <a:moveTo>
                  <a:pt x="377072" y="0"/>
                </a:moveTo>
                <a:cubicBezTo>
                  <a:pt x="300086" y="19639"/>
                  <a:pt x="223100" y="39278"/>
                  <a:pt x="160255" y="47134"/>
                </a:cubicBezTo>
                <a:cubicBezTo>
                  <a:pt x="97410" y="54990"/>
                  <a:pt x="48705" y="51062"/>
                  <a:pt x="0" y="47134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206DBB-37F1-7D5B-6F87-29FDB5044257}"/>
              </a:ext>
            </a:extLst>
          </p:cNvPr>
          <p:cNvSpPr/>
          <p:nvPr/>
        </p:nvSpPr>
        <p:spPr>
          <a:xfrm>
            <a:off x="6947554" y="20778"/>
            <a:ext cx="1974081" cy="135229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1B108E-7918-CB58-3227-E6877C5CC79A}"/>
              </a:ext>
            </a:extLst>
          </p:cNvPr>
          <p:cNvSpPr txBox="1"/>
          <p:nvPr/>
        </p:nvSpPr>
        <p:spPr>
          <a:xfrm>
            <a:off x="7517332" y="4581427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5.5%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FB31D7-D12A-E9C4-C469-372EF6153E4E}"/>
              </a:ext>
            </a:extLst>
          </p:cNvPr>
          <p:cNvSpPr txBox="1"/>
          <p:nvPr/>
        </p:nvSpPr>
        <p:spPr>
          <a:xfrm>
            <a:off x="7583372" y="3931827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38.5%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EA47BE-1603-23BC-A837-4598DBFE9E91}"/>
              </a:ext>
            </a:extLst>
          </p:cNvPr>
          <p:cNvSpPr txBox="1"/>
          <p:nvPr/>
        </p:nvSpPr>
        <p:spPr>
          <a:xfrm>
            <a:off x="7478364" y="2884848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5.9%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8852563-3A80-123D-DB98-01AEEE179C3E}"/>
              </a:ext>
            </a:extLst>
          </p:cNvPr>
          <p:cNvCxnSpPr>
            <a:cxnSpLocks/>
          </p:cNvCxnSpPr>
          <p:nvPr/>
        </p:nvCxnSpPr>
        <p:spPr>
          <a:xfrm>
            <a:off x="8280187" y="2964211"/>
            <a:ext cx="0" cy="323537"/>
          </a:xfrm>
          <a:prstGeom prst="line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EE2715DA-CBF5-9185-6276-D52FD8548A6B}"/>
              </a:ext>
            </a:extLst>
          </p:cNvPr>
          <p:cNvSpPr/>
          <p:nvPr/>
        </p:nvSpPr>
        <p:spPr>
          <a:xfrm>
            <a:off x="234346" y="1373069"/>
            <a:ext cx="8752617" cy="4763628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13576232-7661-03B1-D6FF-3CCA2AD69C89}"/>
              </a:ext>
            </a:extLst>
          </p:cNvPr>
          <p:cNvSpPr/>
          <p:nvPr/>
        </p:nvSpPr>
        <p:spPr>
          <a:xfrm>
            <a:off x="669303" y="1334424"/>
            <a:ext cx="7954236" cy="1110662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For </a:t>
            </a:r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every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Corbel" panose="020B0503020204020204" pitchFamily="34" charset="0"/>
              </a:rPr>
              <a:t>1%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performance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benefit,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the </a:t>
            </a:r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increase in main memory request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by</a:t>
            </a:r>
            <a:endParaRPr lang="en-US" sz="20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7BF27D98-4C02-7C38-1AC5-C4CAEDFFCA52}"/>
              </a:ext>
            </a:extLst>
          </p:cNvPr>
          <p:cNvSpPr/>
          <p:nvPr/>
        </p:nvSpPr>
        <p:spPr>
          <a:xfrm>
            <a:off x="938763" y="2786796"/>
            <a:ext cx="5090473" cy="638910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Corbel" panose="020B0503020204020204" pitchFamily="34" charset="0"/>
              </a:rPr>
              <a:t>Pythia</a:t>
            </a:r>
            <a:endParaRPr lang="en-US" sz="2000" b="1" dirty="0">
              <a:solidFill>
                <a:srgbClr val="FF797F"/>
              </a:solidFill>
              <a:latin typeface="Corbel" panose="020B0503020204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17E17CC-C214-5A65-B706-D3E54528C077}"/>
              </a:ext>
            </a:extLst>
          </p:cNvPr>
          <p:cNvSpPr/>
          <p:nvPr/>
        </p:nvSpPr>
        <p:spPr>
          <a:xfrm>
            <a:off x="6457909" y="2673811"/>
            <a:ext cx="1814907" cy="864879"/>
          </a:xfrm>
          <a:prstGeom prst="roundRect">
            <a:avLst>
              <a:gd name="adj" fmla="val 6884"/>
            </a:avLst>
          </a:prstGeom>
          <a:solidFill>
            <a:srgbClr val="C00000"/>
          </a:solidFill>
          <a:ln w="28575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>
                    <a:lumMod val="95000"/>
                  </a:schemeClr>
                </a:solidFill>
              </a:rPr>
              <a:t>2%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01B5ECB-28B3-9F46-49FE-09ABAFD7067F}"/>
              </a:ext>
            </a:extLst>
          </p:cNvPr>
          <p:cNvSpPr/>
          <p:nvPr/>
        </p:nvSpPr>
        <p:spPr>
          <a:xfrm>
            <a:off x="938763" y="4093460"/>
            <a:ext cx="5090473" cy="638909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Corbel" panose="020B0503020204020204" pitchFamily="34" charset="0"/>
              </a:rPr>
              <a:t>Hermes on top of Pythia</a:t>
            </a:r>
            <a:endParaRPr lang="en-US" sz="2000" b="1" dirty="0">
              <a:solidFill>
                <a:srgbClr val="FF797F"/>
              </a:solidFill>
              <a:latin typeface="Corbel" panose="020B050302020402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937F3E1-237B-D45B-410B-69B4D6B37B22}"/>
              </a:ext>
            </a:extLst>
          </p:cNvPr>
          <p:cNvSpPr/>
          <p:nvPr/>
        </p:nvSpPr>
        <p:spPr>
          <a:xfrm>
            <a:off x="6457910" y="3956806"/>
            <a:ext cx="1814908" cy="864879"/>
          </a:xfrm>
          <a:prstGeom prst="roundRect">
            <a:avLst>
              <a:gd name="adj" fmla="val 6884"/>
            </a:avLst>
          </a:prstGeom>
          <a:solidFill>
            <a:schemeClr val="accent4">
              <a:lumMod val="75000"/>
            </a:schemeClr>
          </a:solidFill>
          <a:ln w="28575"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>
                    <a:lumMod val="95000"/>
                  </a:schemeClr>
                </a:solidFill>
              </a:rPr>
              <a:t>1%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62656A0-1554-6D93-C23C-5953C2C03CF2}"/>
              </a:ext>
            </a:extLst>
          </p:cNvPr>
          <p:cNvSpPr/>
          <p:nvPr/>
        </p:nvSpPr>
        <p:spPr>
          <a:xfrm>
            <a:off x="938763" y="5401028"/>
            <a:ext cx="5090473" cy="638909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Corbel" panose="020B0503020204020204" pitchFamily="34" charset="0"/>
              </a:rPr>
              <a:t>Hermes alone</a:t>
            </a:r>
            <a:endParaRPr lang="en-US" sz="2000" b="1" dirty="0">
              <a:solidFill>
                <a:srgbClr val="FF797F"/>
              </a:solidFill>
              <a:latin typeface="Corbel" panose="020B050302020402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05F693E-DE80-A5EB-478D-C3B4F3A3696E}"/>
              </a:ext>
            </a:extLst>
          </p:cNvPr>
          <p:cNvSpPr/>
          <p:nvPr/>
        </p:nvSpPr>
        <p:spPr>
          <a:xfrm>
            <a:off x="6457909" y="5288042"/>
            <a:ext cx="1814909" cy="864879"/>
          </a:xfrm>
          <a:prstGeom prst="roundRect">
            <a:avLst>
              <a:gd name="adj" fmla="val 6884"/>
            </a:avLst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bg1">
                    <a:lumMod val="95000"/>
                  </a:schemeClr>
                </a:solidFill>
              </a:rPr>
              <a:t>0.5%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90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P spid="10" grpId="0"/>
      <p:bldP spid="11" grpId="0"/>
      <p:bldP spid="12" grpId="0"/>
      <p:bldP spid="13" grpId="0" animBg="1"/>
      <p:bldP spid="15" grpId="0" animBg="1"/>
      <p:bldP spid="20" grpId="0" animBg="1"/>
      <p:bldP spid="21" grpId="0" animBg="1"/>
      <p:bldP spid="9" grpId="0" animBg="1"/>
      <p:bldP spid="22" grpId="0"/>
      <p:bldP spid="23" grpId="0"/>
      <p:bldP spid="24" grpId="0"/>
      <p:bldP spid="28" grpId="0" animBg="1"/>
      <p:bldP spid="29" grpId="0" animBg="1"/>
      <p:bldP spid="30" grpId="0" animBg="1"/>
      <p:bldP spid="2" grpId="0" animBg="1"/>
      <p:bldP spid="3" grpId="0" animBg="1"/>
      <p:bldP spid="5" grpId="0" animBg="1"/>
      <p:bldP spid="7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1563B-9C8F-B46F-88D1-A5820B5C9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The Key Problem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B3B7394-3E39-2FD8-B3C3-6E5B5D27E7B9}"/>
              </a:ext>
            </a:extLst>
          </p:cNvPr>
          <p:cNvSpPr/>
          <p:nvPr/>
        </p:nvSpPr>
        <p:spPr>
          <a:xfrm>
            <a:off x="749431" y="1357459"/>
            <a:ext cx="7645138" cy="697584"/>
          </a:xfrm>
          <a:prstGeom prst="roundRect">
            <a:avLst/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rbel" panose="020B0503020204020204" pitchFamily="34" charset="0"/>
              </a:rPr>
              <a:t>Long-latency </a:t>
            </a:r>
            <a:r>
              <a:rPr lang="en-US" sz="4400" b="1" dirty="0">
                <a:solidFill>
                  <a:srgbClr val="FFFF00"/>
                </a:solidFill>
                <a:latin typeface="Corbel" panose="020B0503020204020204" pitchFamily="34" charset="0"/>
              </a:rPr>
              <a:t>off-chip</a:t>
            </a:r>
            <a:r>
              <a:rPr lang="en-US" sz="3600" b="1" dirty="0">
                <a:latin typeface="Corbel" panose="020B0503020204020204" pitchFamily="34" charset="0"/>
              </a:rPr>
              <a:t> load requests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805F7A8-AC80-E609-C663-99C4103F836B}"/>
              </a:ext>
            </a:extLst>
          </p:cNvPr>
          <p:cNvSpPr/>
          <p:nvPr/>
        </p:nvSpPr>
        <p:spPr>
          <a:xfrm>
            <a:off x="197626" y="3026788"/>
            <a:ext cx="8748746" cy="1308753"/>
          </a:xfrm>
          <a:prstGeom prst="roundRect">
            <a:avLst>
              <a:gd name="adj" fmla="val 6884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Corbel" panose="020B0503020204020204" pitchFamily="34" charset="0"/>
              </a:rPr>
              <a:t>Often </a:t>
            </a:r>
            <a:r>
              <a:rPr lang="en-US" sz="3600" b="1" dirty="0">
                <a:solidFill>
                  <a:srgbClr val="C00000"/>
                </a:solidFill>
                <a:latin typeface="Corbel" panose="020B0503020204020204" pitchFamily="34" charset="0"/>
              </a:rPr>
              <a:t>block instruction retirement</a:t>
            </a:r>
            <a:r>
              <a:rPr lang="en-US" sz="3600" dirty="0">
                <a:solidFill>
                  <a:schemeClr val="tx1"/>
                </a:solidFill>
                <a:latin typeface="Corbel" panose="020B0503020204020204" pitchFamily="34" charset="0"/>
              </a:rPr>
              <a:t> from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Corbel" panose="020B0503020204020204" pitchFamily="34" charset="0"/>
              </a:rPr>
              <a:t>Reorder Buffer (ROB)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45E347A-E114-8456-6284-0ACD044CFD3D}"/>
              </a:ext>
            </a:extLst>
          </p:cNvPr>
          <p:cNvSpPr/>
          <p:nvPr/>
        </p:nvSpPr>
        <p:spPr>
          <a:xfrm>
            <a:off x="2402889" y="5307287"/>
            <a:ext cx="4338221" cy="697584"/>
          </a:xfrm>
          <a:prstGeom prst="roundRect">
            <a:avLst/>
          </a:prstGeom>
          <a:solidFill>
            <a:srgbClr val="B40003"/>
          </a:solidFill>
          <a:ln w="28575"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rbel" panose="020B0503020204020204" pitchFamily="34" charset="0"/>
              </a:rPr>
              <a:t>Limits performance</a:t>
            </a:r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843AE21D-7D8A-FA92-46CC-FEB333EDF604}"/>
              </a:ext>
            </a:extLst>
          </p:cNvPr>
          <p:cNvSpPr/>
          <p:nvPr/>
        </p:nvSpPr>
        <p:spPr>
          <a:xfrm>
            <a:off x="4091232" y="2210977"/>
            <a:ext cx="961534" cy="6598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9E329559-CA06-83A7-8615-1D3411759B8F}"/>
              </a:ext>
            </a:extLst>
          </p:cNvPr>
          <p:cNvSpPr/>
          <p:nvPr/>
        </p:nvSpPr>
        <p:spPr>
          <a:xfrm>
            <a:off x="4091232" y="4505645"/>
            <a:ext cx="961534" cy="6598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26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21EBCF0-5215-DEE7-F4BB-C766B23BE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>
                <a:latin typeface="Corbel" panose="020B0503020204020204" pitchFamily="34" charset="0"/>
              </a:rPr>
              <a:t>Performance with Varying Baseline Prefetcher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85A6C40-ACA9-F38C-A7CE-80D276FCDB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4723021"/>
              </p:ext>
            </p:extLst>
          </p:nvPr>
        </p:nvGraphicFramePr>
        <p:xfrm>
          <a:off x="94269" y="936625"/>
          <a:ext cx="8968770" cy="5419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72EADB0-9458-1C78-6606-21C18CB77477}"/>
              </a:ext>
            </a:extLst>
          </p:cNvPr>
          <p:cNvCxnSpPr/>
          <p:nvPr/>
        </p:nvCxnSpPr>
        <p:spPr>
          <a:xfrm>
            <a:off x="2318994" y="2064470"/>
            <a:ext cx="0" cy="707010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F5E9745-B9F6-64C4-82BE-C212D551E67F}"/>
              </a:ext>
            </a:extLst>
          </p:cNvPr>
          <p:cNvSpPr txBox="1"/>
          <p:nvPr/>
        </p:nvSpPr>
        <p:spPr>
          <a:xfrm>
            <a:off x="1918082" y="1602805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5.4%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A7CEE88-705A-313A-7532-426F3C9BC058}"/>
              </a:ext>
            </a:extLst>
          </p:cNvPr>
          <p:cNvCxnSpPr>
            <a:cxnSpLocks/>
          </p:cNvCxnSpPr>
          <p:nvPr/>
        </p:nvCxnSpPr>
        <p:spPr>
          <a:xfrm>
            <a:off x="3706305" y="2064470"/>
            <a:ext cx="0" cy="826416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738C05C-A3DB-1B25-A8B2-4349B5F691D6}"/>
              </a:ext>
            </a:extLst>
          </p:cNvPr>
          <p:cNvSpPr txBox="1"/>
          <p:nvPr/>
        </p:nvSpPr>
        <p:spPr>
          <a:xfrm>
            <a:off x="3305393" y="1602805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6.2%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2B59BCC-BA98-1D91-27DD-F4D7C01C790C}"/>
              </a:ext>
            </a:extLst>
          </p:cNvPr>
          <p:cNvCxnSpPr>
            <a:cxnSpLocks/>
          </p:cNvCxnSpPr>
          <p:nvPr/>
        </p:nvCxnSpPr>
        <p:spPr>
          <a:xfrm>
            <a:off x="5084189" y="2890886"/>
            <a:ext cx="0" cy="642594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7152A64-6BFE-11DD-66FA-CD99A534FF22}"/>
              </a:ext>
            </a:extLst>
          </p:cNvPr>
          <p:cNvSpPr txBox="1"/>
          <p:nvPr/>
        </p:nvSpPr>
        <p:spPr>
          <a:xfrm>
            <a:off x="4796399" y="2461846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5.1%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4ABEE4B-26FC-5A26-054B-52558D5DFD6C}"/>
              </a:ext>
            </a:extLst>
          </p:cNvPr>
          <p:cNvCxnSpPr>
            <a:cxnSpLocks/>
          </p:cNvCxnSpPr>
          <p:nvPr/>
        </p:nvCxnSpPr>
        <p:spPr>
          <a:xfrm>
            <a:off x="6480927" y="2692678"/>
            <a:ext cx="0" cy="953809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D5A68183-B032-1C62-1270-F559826CA833}"/>
              </a:ext>
            </a:extLst>
          </p:cNvPr>
          <p:cNvSpPr txBox="1"/>
          <p:nvPr/>
        </p:nvSpPr>
        <p:spPr>
          <a:xfrm>
            <a:off x="6127896" y="2279593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7.6%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F94420F-B26A-981F-7731-94C506771B51}"/>
              </a:ext>
            </a:extLst>
          </p:cNvPr>
          <p:cNvCxnSpPr>
            <a:cxnSpLocks/>
          </p:cNvCxnSpPr>
          <p:nvPr/>
        </p:nvCxnSpPr>
        <p:spPr>
          <a:xfrm>
            <a:off x="7858811" y="3693622"/>
            <a:ext cx="0" cy="953809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24716F7-E347-6116-8879-B8C6E8ADD5BB}"/>
              </a:ext>
            </a:extLst>
          </p:cNvPr>
          <p:cNvSpPr txBox="1"/>
          <p:nvPr/>
        </p:nvSpPr>
        <p:spPr>
          <a:xfrm>
            <a:off x="7505780" y="3261683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7.7%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BF4FCCD-1D63-9B33-5A23-C555062113D0}"/>
              </a:ext>
            </a:extLst>
          </p:cNvPr>
          <p:cNvSpPr/>
          <p:nvPr/>
        </p:nvSpPr>
        <p:spPr>
          <a:xfrm>
            <a:off x="80961" y="1013486"/>
            <a:ext cx="8938421" cy="5419724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CF87B4E-4647-E3B7-1D3F-6C2DADDC3273}"/>
              </a:ext>
            </a:extLst>
          </p:cNvPr>
          <p:cNvSpPr/>
          <p:nvPr/>
        </p:nvSpPr>
        <p:spPr>
          <a:xfrm>
            <a:off x="517878" y="2961099"/>
            <a:ext cx="8196868" cy="1144761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Hermes consistently improves performance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on top of a </a:t>
            </a:r>
            <a:r>
              <a:rPr lang="en-US" sz="3200" b="1" dirty="0">
                <a:solidFill>
                  <a:srgbClr val="FFFF00"/>
                </a:solidFill>
                <a:latin typeface="Corbel" panose="020B0503020204020204" pitchFamily="34" charset="0"/>
              </a:rPr>
              <a:t>wide range of baseline prefetchers</a:t>
            </a:r>
          </a:p>
        </p:txBody>
      </p:sp>
    </p:spTree>
    <p:extLst>
      <p:ext uri="{BB962C8B-B14F-4D97-AF65-F5344CB8AC3E}">
        <p14:creationId xmlns:p14="http://schemas.microsoft.com/office/powerpoint/2010/main" val="295732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00"/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category"/>
        </p:bldSub>
      </p:bldGraphic>
      <p:bldP spid="9" grpId="0"/>
      <p:bldP spid="12" grpId="0"/>
      <p:bldP spid="15" grpId="0"/>
      <p:bldP spid="18" grpId="0"/>
      <p:bldP spid="20" grpId="0"/>
      <p:bldP spid="21" grpId="0" animBg="1"/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C16F4E-6709-2FE5-773E-10F73E439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Overhead of Hermes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9028D63-64CA-9DE7-07E9-FC9A892E648C}"/>
              </a:ext>
            </a:extLst>
          </p:cNvPr>
          <p:cNvSpPr/>
          <p:nvPr/>
        </p:nvSpPr>
        <p:spPr>
          <a:xfrm>
            <a:off x="2168166" y="2064091"/>
            <a:ext cx="6683603" cy="899084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FF00"/>
                </a:solidFill>
              </a:rPr>
              <a:t>4 KB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Corbel" panose="020B0503020204020204" pitchFamily="34" charset="0"/>
              </a:rPr>
              <a:t>storage overhead</a:t>
            </a:r>
            <a:endParaRPr lang="en-US" sz="20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E1AFFAA-7845-A3B1-5718-7013AE276E15}"/>
              </a:ext>
            </a:extLst>
          </p:cNvPr>
          <p:cNvSpPr/>
          <p:nvPr/>
        </p:nvSpPr>
        <p:spPr>
          <a:xfrm>
            <a:off x="2168166" y="3985573"/>
            <a:ext cx="6683603" cy="899084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FF00"/>
                </a:solidFill>
              </a:rPr>
              <a:t>1.5% </a:t>
            </a:r>
            <a:r>
              <a:rPr lang="en-US" sz="3600" b="1" dirty="0">
                <a:solidFill>
                  <a:srgbClr val="FFFF00"/>
                </a:solidFill>
                <a:latin typeface="Corbel" panose="020B0503020204020204" pitchFamily="34" charset="0"/>
              </a:rPr>
              <a:t>power overhead</a:t>
            </a:r>
            <a:endParaRPr lang="en-US" sz="20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56CFE2-750C-B64C-ACC9-3D391C3C3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1" y="1777547"/>
            <a:ext cx="1393213" cy="13932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108C57-B893-7A0E-41AE-317684D294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1" y="3687240"/>
            <a:ext cx="1393213" cy="13932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419932-23E7-ABFE-4E8A-8A4813722EDE}"/>
              </a:ext>
            </a:extLst>
          </p:cNvPr>
          <p:cNvSpPr txBox="1"/>
          <p:nvPr/>
        </p:nvSpPr>
        <p:spPr>
          <a:xfrm>
            <a:off x="1034530" y="5506945"/>
            <a:ext cx="71635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On top of an Intel Alder Lake-like performance-core </a:t>
            </a:r>
            <a:r>
              <a:rPr lang="en-US" sz="2000" i="1" baseline="30000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[2]</a:t>
            </a:r>
            <a:r>
              <a:rPr lang="en-US" sz="2000" i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 configuration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2B9245-09F9-D5B0-F64B-49066E33188A}"/>
              </a:ext>
            </a:extLst>
          </p:cNvPr>
          <p:cNvSpPr txBox="1"/>
          <p:nvPr/>
        </p:nvSpPr>
        <p:spPr>
          <a:xfrm>
            <a:off x="1259198" y="6468733"/>
            <a:ext cx="6625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[2] https://</a:t>
            </a:r>
            <a:r>
              <a:rPr lang="en-US" dirty="0" err="1"/>
              <a:t>www.anandtech.com</a:t>
            </a:r>
            <a:r>
              <a:rPr lang="en-US" dirty="0"/>
              <a:t>/show/16881/a-deep-dive-into-</a:t>
            </a:r>
            <a:r>
              <a:rPr lang="en-US" dirty="0" err="1"/>
              <a:t>intels</a:t>
            </a:r>
            <a:r>
              <a:rPr lang="en-US" dirty="0"/>
              <a:t>-alder-lake-microarchitectures/3</a:t>
            </a:r>
          </a:p>
        </p:txBody>
      </p:sp>
    </p:spTree>
    <p:extLst>
      <p:ext uri="{BB962C8B-B14F-4D97-AF65-F5344CB8AC3E}">
        <p14:creationId xmlns:p14="http://schemas.microsoft.com/office/powerpoint/2010/main" val="334574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F33AF0-BD3E-7479-E1DB-76F532603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Corbel" panose="020B0503020204020204" pitchFamily="34" charset="0"/>
              </a:rPr>
              <a:t>More in the Paper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692505-A99E-72E6-E777-AD306FF66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Wide range of </a:t>
            </a:r>
            <a:r>
              <a:rPr lang="en-US" sz="2400" dirty="0">
                <a:solidFill>
                  <a:srgbClr val="C00000"/>
                </a:solidFill>
              </a:rPr>
              <a:t>sensitivity studies</a:t>
            </a:r>
            <a:r>
              <a:rPr lang="en-US" sz="2400" dirty="0"/>
              <a:t> by varying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Cache hierarchy access latency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Hermes request issue latency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Activation threshold</a:t>
            </a:r>
          </a:p>
          <a:p>
            <a:pPr lvl="1"/>
            <a:endParaRPr lang="en-US" sz="2000" dirty="0"/>
          </a:p>
          <a:p>
            <a:r>
              <a:rPr lang="en-US" sz="2400" dirty="0"/>
              <a:t>Comparison of POPET’s </a:t>
            </a:r>
            <a:r>
              <a:rPr lang="en-US" sz="2400" b="1" dirty="0">
                <a:solidFill>
                  <a:srgbClr val="7030A0"/>
                </a:solidFill>
              </a:rPr>
              <a:t>accuracy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7030A0"/>
                </a:solidFill>
              </a:rPr>
              <a:t>coverage</a:t>
            </a:r>
            <a:r>
              <a:rPr lang="en-US" sz="2400" dirty="0"/>
              <a:t> against </a:t>
            </a:r>
            <a:r>
              <a:rPr lang="en-US" sz="2400" b="1" dirty="0">
                <a:solidFill>
                  <a:srgbClr val="7030A0"/>
                </a:solidFill>
              </a:rPr>
              <a:t>HMP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7030A0"/>
                </a:solidFill>
              </a:rPr>
              <a:t>TTP</a:t>
            </a:r>
          </a:p>
          <a:p>
            <a:endParaRPr lang="en-US" sz="2400" dirty="0"/>
          </a:p>
          <a:p>
            <a:r>
              <a:rPr lang="en-US" sz="2400" dirty="0"/>
              <a:t>Understanding </a:t>
            </a:r>
            <a:r>
              <a:rPr lang="en-US" sz="2400" b="1" dirty="0">
                <a:solidFill>
                  <a:srgbClr val="0000FF"/>
                </a:solidFill>
              </a:rPr>
              <a:t>usefulness of each program feature</a:t>
            </a:r>
          </a:p>
          <a:p>
            <a:endParaRPr lang="en-US" sz="2400" dirty="0"/>
          </a:p>
          <a:p>
            <a:r>
              <a:rPr lang="en-US" sz="2400" dirty="0"/>
              <a:t>Hermes’s effect on </a:t>
            </a:r>
            <a:r>
              <a:rPr lang="en-US" sz="2400" b="1" dirty="0">
                <a:solidFill>
                  <a:srgbClr val="DF4CD4"/>
                </a:solidFill>
              </a:rPr>
              <a:t>stall cycle reduction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FF797F"/>
                </a:solidFill>
              </a:rPr>
              <a:t>Performance</a:t>
            </a:r>
            <a:r>
              <a:rPr lang="en-US" sz="2400" dirty="0"/>
              <a:t> analysis in </a:t>
            </a:r>
            <a:r>
              <a:rPr lang="en-US" sz="2400" b="1" dirty="0">
                <a:solidFill>
                  <a:srgbClr val="FF797F"/>
                </a:solidFill>
              </a:rPr>
              <a:t>eight-core</a:t>
            </a:r>
            <a:r>
              <a:rPr lang="en-US" sz="2400" dirty="0"/>
              <a:t> system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68285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F33AF0-BD3E-7479-E1DB-76F532603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Corbel" panose="020B0503020204020204" pitchFamily="34" charset="0"/>
              </a:rPr>
              <a:t>More in the Paper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692505-A99E-72E6-E777-AD306FF66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Wide range of </a:t>
            </a:r>
            <a:r>
              <a:rPr lang="en-US" sz="2400" dirty="0">
                <a:solidFill>
                  <a:srgbClr val="C00000"/>
                </a:solidFill>
              </a:rPr>
              <a:t>sensitivity studies</a:t>
            </a:r>
            <a:r>
              <a:rPr lang="en-US" sz="2400" dirty="0"/>
              <a:t> by varying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Cache hierarchy access latency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Hermes request issue latency</a:t>
            </a:r>
          </a:p>
          <a:p>
            <a:pPr lvl="1"/>
            <a:r>
              <a:rPr lang="en-US" sz="2000" dirty="0">
                <a:solidFill>
                  <a:srgbClr val="C00000"/>
                </a:solidFill>
              </a:rPr>
              <a:t>Activation threshold</a:t>
            </a:r>
          </a:p>
          <a:p>
            <a:pPr lvl="1"/>
            <a:endParaRPr lang="en-US" sz="2000" dirty="0"/>
          </a:p>
          <a:p>
            <a:r>
              <a:rPr lang="en-US" sz="2400" dirty="0"/>
              <a:t>Comparison of POPET’s </a:t>
            </a:r>
            <a:r>
              <a:rPr lang="en-US" sz="2400" b="1" dirty="0">
                <a:solidFill>
                  <a:srgbClr val="7030A0"/>
                </a:solidFill>
              </a:rPr>
              <a:t>accuracy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7030A0"/>
                </a:solidFill>
              </a:rPr>
              <a:t>coverage</a:t>
            </a:r>
            <a:r>
              <a:rPr lang="en-US" sz="2400" dirty="0"/>
              <a:t> against </a:t>
            </a:r>
            <a:r>
              <a:rPr lang="en-US" sz="2400" b="1" dirty="0">
                <a:solidFill>
                  <a:srgbClr val="7030A0"/>
                </a:solidFill>
              </a:rPr>
              <a:t>HMP</a:t>
            </a:r>
            <a:r>
              <a:rPr lang="en-US" sz="2400" dirty="0"/>
              <a:t> and </a:t>
            </a:r>
            <a:r>
              <a:rPr lang="en-US" sz="2400" b="1" dirty="0">
                <a:solidFill>
                  <a:srgbClr val="7030A0"/>
                </a:solidFill>
              </a:rPr>
              <a:t>TTP</a:t>
            </a:r>
          </a:p>
          <a:p>
            <a:endParaRPr lang="en-US" sz="2400" dirty="0"/>
          </a:p>
          <a:p>
            <a:r>
              <a:rPr lang="en-US" sz="2400" dirty="0"/>
              <a:t>Understanding </a:t>
            </a:r>
            <a:r>
              <a:rPr lang="en-US" sz="2400" b="1" dirty="0">
                <a:solidFill>
                  <a:srgbClr val="0000FF"/>
                </a:solidFill>
              </a:rPr>
              <a:t>usefulness of each program feature</a:t>
            </a:r>
          </a:p>
          <a:p>
            <a:endParaRPr lang="en-US" sz="2400" dirty="0"/>
          </a:p>
          <a:p>
            <a:r>
              <a:rPr lang="en-US" sz="2400" dirty="0"/>
              <a:t>Hermes’s effect on </a:t>
            </a:r>
            <a:r>
              <a:rPr lang="en-US" sz="2400" b="1" dirty="0">
                <a:solidFill>
                  <a:srgbClr val="DF4CD4"/>
                </a:solidFill>
              </a:rPr>
              <a:t>stall cycle reduction</a:t>
            </a:r>
          </a:p>
          <a:p>
            <a:endParaRPr lang="en-US" sz="2400" dirty="0"/>
          </a:p>
          <a:p>
            <a:r>
              <a:rPr lang="en-US" sz="2400" b="1" dirty="0">
                <a:solidFill>
                  <a:srgbClr val="FF797F"/>
                </a:solidFill>
              </a:rPr>
              <a:t>Performance</a:t>
            </a:r>
            <a:r>
              <a:rPr lang="en-US" sz="2400" dirty="0"/>
              <a:t> analysis in </a:t>
            </a:r>
            <a:r>
              <a:rPr lang="en-US" sz="2400" b="1" dirty="0">
                <a:solidFill>
                  <a:srgbClr val="FF797F"/>
                </a:solidFill>
              </a:rPr>
              <a:t>eight-core</a:t>
            </a:r>
            <a:r>
              <a:rPr lang="en-US" sz="2400" dirty="0"/>
              <a:t> system</a:t>
            </a:r>
          </a:p>
          <a:p>
            <a:endParaRPr lang="en-US" sz="2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C374FB-1909-88EB-5F12-AA1B0174C471}"/>
              </a:ext>
            </a:extLst>
          </p:cNvPr>
          <p:cNvSpPr/>
          <p:nvPr/>
        </p:nvSpPr>
        <p:spPr>
          <a:xfrm>
            <a:off x="94269" y="1013486"/>
            <a:ext cx="8938421" cy="5419724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BF4341-9672-4CA2-8800-D4FCC1CA75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02003"/>
            <a:ext cx="7772400" cy="2583333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C05CAB-737D-29E8-AEE4-CF82672FA876}"/>
              </a:ext>
            </a:extLst>
          </p:cNvPr>
          <p:cNvSpPr txBox="1"/>
          <p:nvPr/>
        </p:nvSpPr>
        <p:spPr>
          <a:xfrm>
            <a:off x="1625016" y="4483090"/>
            <a:ext cx="5876925" cy="40862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  <a:hlinkClick r:id="rId4"/>
              </a:rPr>
              <a:t>https://arxiv.org/pdf/2209.00188.pdf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999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9DA22-3F0A-ECB2-D9D0-CE1AF382F3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  <a:cs typeface="Consolas" panose="020B0609020204030204" pitchFamily="49" charset="0"/>
              </a:rPr>
              <a:t>To Summarize…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9BEA13-CB69-3B1D-CAC4-94F964C27D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57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C5E8D7B-C6DA-C059-AEB4-F260D255E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Summary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EBE7B16-A796-46EF-6F6C-5ED12FDCE2C2}"/>
              </a:ext>
            </a:extLst>
          </p:cNvPr>
          <p:cNvSpPr/>
          <p:nvPr/>
        </p:nvSpPr>
        <p:spPr>
          <a:xfrm>
            <a:off x="169011" y="1062866"/>
            <a:ext cx="8748746" cy="2366134"/>
          </a:xfrm>
          <a:prstGeom prst="roundRect">
            <a:avLst>
              <a:gd name="adj" fmla="val 6884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Hermes advocates </a:t>
            </a:r>
            <a:r>
              <a:rPr lang="en-US" sz="4000" b="1" dirty="0">
                <a:solidFill>
                  <a:srgbClr val="C00000"/>
                </a:solidFill>
                <a:latin typeface="Corbel" panose="020B0503020204020204" pitchFamily="34" charset="0"/>
              </a:rPr>
              <a:t>off-chip load prediction</a:t>
            </a:r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,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a different form of speculation than</a:t>
            </a:r>
            <a:endParaRPr lang="en-US" sz="3200" b="1" dirty="0">
              <a:solidFill>
                <a:srgbClr val="DF4CD4"/>
              </a:solidFill>
              <a:latin typeface="Corbel" panose="020B0503020204020204" pitchFamily="34" charset="0"/>
            </a:endParaRPr>
          </a:p>
          <a:p>
            <a:pPr algn="ctr"/>
            <a:r>
              <a:rPr lang="en-US" sz="3200" b="1" dirty="0">
                <a:solidFill>
                  <a:schemeClr val="accent6"/>
                </a:solidFill>
                <a:latin typeface="Corbel" panose="020B0503020204020204" pitchFamily="34" charset="0"/>
              </a:rPr>
              <a:t>load address predictions by prefetchers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020E888-ACDC-D0FD-6D0E-6B383DCD23A1}"/>
              </a:ext>
            </a:extLst>
          </p:cNvPr>
          <p:cNvSpPr/>
          <p:nvPr/>
        </p:nvSpPr>
        <p:spPr>
          <a:xfrm>
            <a:off x="197627" y="3762860"/>
            <a:ext cx="8748746" cy="2366134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Corbel" panose="020B0503020204020204" pitchFamily="34" charset="0"/>
              </a:rPr>
              <a:t>Off-chip load prediction </a:t>
            </a:r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can be applied</a:t>
            </a:r>
            <a:r>
              <a:rPr lang="en-US" sz="3200" b="1" dirty="0">
                <a:solidFill>
                  <a:srgbClr val="000CFF"/>
                </a:solidFill>
                <a:latin typeface="Corbel" panose="020B0503020204020204" pitchFamily="34" charset="0"/>
              </a:rPr>
              <a:t> by itself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or </a:t>
            </a:r>
            <a:r>
              <a:rPr lang="en-US" sz="3200" b="1" dirty="0">
                <a:solidFill>
                  <a:srgbClr val="7030A0"/>
                </a:solidFill>
                <a:latin typeface="Corbel" panose="020B0503020204020204" pitchFamily="34" charset="0"/>
              </a:rPr>
              <a:t>combined with load address prediction</a:t>
            </a:r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to provide performance improvement</a:t>
            </a:r>
            <a:endParaRPr lang="en-US" sz="3200" b="1" dirty="0">
              <a:solidFill>
                <a:schemeClr val="accent6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08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1509FE-971A-2BC8-307B-FF699EF4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Corbel" panose="020B0503020204020204" pitchFamily="34" charset="0"/>
              </a:rPr>
              <a:t>Summary</a:t>
            </a:r>
            <a:endParaRPr lang="en-US" sz="3600" dirty="0">
              <a:latin typeface="Corbel" panose="020B050302020402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C480313-9C3D-133D-008D-04EAC5A7AF62}"/>
              </a:ext>
            </a:extLst>
          </p:cNvPr>
          <p:cNvSpPr/>
          <p:nvPr/>
        </p:nvSpPr>
        <p:spPr>
          <a:xfrm>
            <a:off x="783324" y="951316"/>
            <a:ext cx="2478350" cy="679522"/>
          </a:xfrm>
          <a:prstGeom prst="roundRect">
            <a:avLst>
              <a:gd name="adj" fmla="val 6884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orbel" panose="020B0503020204020204" pitchFamily="34" charset="0"/>
              </a:rPr>
              <a:t>Hermes…</a:t>
            </a:r>
            <a:endParaRPr lang="en-US" sz="2400" b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0355D1B-3716-C730-56B7-ADBE4E480B36}"/>
              </a:ext>
            </a:extLst>
          </p:cNvPr>
          <p:cNvSpPr/>
          <p:nvPr/>
        </p:nvSpPr>
        <p:spPr>
          <a:xfrm>
            <a:off x="1730962" y="1914421"/>
            <a:ext cx="5681891" cy="679522"/>
          </a:xfrm>
          <a:prstGeom prst="roundRect">
            <a:avLst>
              <a:gd name="adj" fmla="val 6884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Identifies </a:t>
            </a:r>
            <a:r>
              <a:rPr lang="en-US" sz="4000" b="1" dirty="0">
                <a:solidFill>
                  <a:schemeClr val="accent1"/>
                </a:solidFill>
              </a:rPr>
              <a:t>74%</a:t>
            </a:r>
            <a:r>
              <a:rPr lang="en-US" sz="3200" dirty="0">
                <a:solidFill>
                  <a:schemeClr val="accent1"/>
                </a:solidFill>
                <a:latin typeface="Corbel" panose="020B0503020204020204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off-chip loads,</a:t>
            </a:r>
            <a:endParaRPr lang="en-US" sz="4000" b="1" dirty="0">
              <a:solidFill>
                <a:schemeClr val="accent6"/>
              </a:solidFill>
              <a:latin typeface="Corbel" panose="020B0503020204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429967D-6BDF-EA1F-B475-7F5388D817CC}"/>
              </a:ext>
            </a:extLst>
          </p:cNvPr>
          <p:cNvSpPr/>
          <p:nvPr/>
        </p:nvSpPr>
        <p:spPr>
          <a:xfrm>
            <a:off x="1729266" y="4453763"/>
            <a:ext cx="3617422" cy="679522"/>
          </a:xfrm>
          <a:prstGeom prst="roundRect">
            <a:avLst>
              <a:gd name="adj" fmla="val 6884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with </a:t>
            </a:r>
            <a:r>
              <a:rPr lang="en-US" sz="4000" b="1" dirty="0">
                <a:solidFill>
                  <a:srgbClr val="7030A0"/>
                </a:solidFill>
              </a:rPr>
              <a:t>77%</a:t>
            </a:r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accuracy,</a:t>
            </a:r>
            <a:endParaRPr lang="en-US" sz="4000" b="1" dirty="0">
              <a:solidFill>
                <a:schemeClr val="accent6"/>
              </a:solidFill>
              <a:latin typeface="Corbel" panose="020B050302020402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E7E6E4F-E6C8-89A5-D649-6F9CB9ADEBEB}"/>
              </a:ext>
            </a:extLst>
          </p:cNvPr>
          <p:cNvSpPr/>
          <p:nvPr/>
        </p:nvSpPr>
        <p:spPr>
          <a:xfrm>
            <a:off x="1729266" y="2877526"/>
            <a:ext cx="6885139" cy="1292654"/>
          </a:xfrm>
          <a:prstGeom prst="roundRect">
            <a:avLst>
              <a:gd name="adj" fmla="val 6884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that misses a </a:t>
            </a:r>
            <a:r>
              <a:rPr lang="en-US" sz="4000" b="1" dirty="0">
                <a:solidFill>
                  <a:srgbClr val="C00000"/>
                </a:solidFill>
              </a:rPr>
              <a:t>4.5 MB </a:t>
            </a:r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cache hierarchy </a:t>
            </a:r>
          </a:p>
          <a:p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using only </a:t>
            </a:r>
            <a:r>
              <a:rPr lang="en-US" sz="4000" b="1" dirty="0">
                <a:solidFill>
                  <a:srgbClr val="C00000"/>
                </a:solidFill>
              </a:rPr>
              <a:t>4 KB </a:t>
            </a:r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storage overhead,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7A6D796-E8D3-2DBB-71E9-597203F10686}"/>
              </a:ext>
            </a:extLst>
          </p:cNvPr>
          <p:cNvSpPr/>
          <p:nvPr/>
        </p:nvSpPr>
        <p:spPr>
          <a:xfrm>
            <a:off x="1729266" y="5416868"/>
            <a:ext cx="6885138" cy="679522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and provides </a:t>
            </a:r>
            <a:r>
              <a:rPr lang="en-US" sz="4000" b="1" dirty="0">
                <a:solidFill>
                  <a:srgbClr val="00B050"/>
                </a:solidFill>
              </a:rPr>
              <a:t>5.4%</a:t>
            </a:r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performance gain</a:t>
            </a:r>
            <a:endParaRPr lang="en-US" sz="4000" b="1" dirty="0">
              <a:solidFill>
                <a:schemeClr val="accent6"/>
              </a:solidFill>
              <a:latin typeface="Corbel" panose="020B0503020204020204" pitchFamily="34" charset="0"/>
            </a:endParaRPr>
          </a:p>
        </p:txBody>
      </p:sp>
      <p:pic>
        <p:nvPicPr>
          <p:cNvPr id="14" name="Graphic 13" descr="Research with solid fill">
            <a:extLst>
              <a:ext uri="{FF2B5EF4-FFF2-40B4-BE49-F238E27FC236}">
                <a16:creationId xmlns:a16="http://schemas.microsoft.com/office/drawing/2014/main" id="{8EBC06E9-9298-2581-886D-9CCD5637BA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6709" y="1916112"/>
            <a:ext cx="677831" cy="677831"/>
          </a:xfrm>
          <a:prstGeom prst="rect">
            <a:avLst/>
          </a:prstGeom>
        </p:spPr>
      </p:pic>
      <p:pic>
        <p:nvPicPr>
          <p:cNvPr id="16" name="Graphic 15" descr="Target with solid fill">
            <a:extLst>
              <a:ext uri="{FF2B5EF4-FFF2-40B4-BE49-F238E27FC236}">
                <a16:creationId xmlns:a16="http://schemas.microsoft.com/office/drawing/2014/main" id="{5DFC12D3-8AF8-2732-C796-5D69EA0FFF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3324" y="4453763"/>
            <a:ext cx="679522" cy="679522"/>
          </a:xfrm>
          <a:prstGeom prst="rect">
            <a:avLst/>
          </a:prstGeom>
        </p:spPr>
      </p:pic>
      <p:pic>
        <p:nvPicPr>
          <p:cNvPr id="20" name="Graphic 19" descr="Disk with solid fill">
            <a:extLst>
              <a:ext uri="{FF2B5EF4-FFF2-40B4-BE49-F238E27FC236}">
                <a16:creationId xmlns:a16="http://schemas.microsoft.com/office/drawing/2014/main" id="{85392474-BF17-C2E2-966B-AAE85810C1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3323" y="3184091"/>
            <a:ext cx="679523" cy="679523"/>
          </a:xfrm>
          <a:prstGeom prst="rect">
            <a:avLst/>
          </a:prstGeom>
        </p:spPr>
      </p:pic>
      <p:pic>
        <p:nvPicPr>
          <p:cNvPr id="22" name="Graphic 21" descr="Chevron arrows with solid fill">
            <a:extLst>
              <a:ext uri="{FF2B5EF4-FFF2-40B4-BE49-F238E27FC236}">
                <a16:creationId xmlns:a16="http://schemas.microsoft.com/office/drawing/2014/main" id="{76B7CC1D-C64E-E537-022B-F9EFE68220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783322" y="5416867"/>
            <a:ext cx="679524" cy="67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55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E887C5-5E97-D3B7-CDAD-902BD3E51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>
                <a:latin typeface="Corbel" panose="020B0503020204020204" pitchFamily="34" charset="0"/>
              </a:rPr>
              <a:t>Hermes is Open Sourced</a:t>
            </a:r>
            <a:endParaRPr lang="en-US" sz="3600" dirty="0">
              <a:latin typeface="Corbel" panose="020B0503020204020204" pitchFamily="34" charset="0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C4495D4-9952-B157-7E0E-5F1B69DC10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386" y="1049389"/>
            <a:ext cx="6838335" cy="4759222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23EFD0-C3C9-4F21-1FDB-FCAD3CB28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0" y="1115378"/>
            <a:ext cx="1335375" cy="13279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2BC995-E3D3-EA42-005A-956916E33F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0" y="2754347"/>
            <a:ext cx="1335375" cy="13279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E1668F-6C70-32FA-5248-7FF7007708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5" y="4393316"/>
            <a:ext cx="1335376" cy="13279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E6D0711-D33B-8273-045F-6834258C523F}"/>
              </a:ext>
            </a:extLst>
          </p:cNvPr>
          <p:cNvSpPr txBox="1"/>
          <p:nvPr/>
        </p:nvSpPr>
        <p:spPr>
          <a:xfrm>
            <a:off x="1639030" y="6264001"/>
            <a:ext cx="6301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nsolas" panose="020B0609020204030204" pitchFamily="49" charset="0"/>
                <a:cs typeface="Consolas" panose="020B0609020204030204" pitchFamily="49" charset="0"/>
                <a:hlinkClick r:id="rId7"/>
              </a:rPr>
              <a:t>https://github.com/CMU-SAFARI/Hermes</a:t>
            </a:r>
            <a:endParaRPr lang="en-US" sz="2400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A42BD8-6B60-67F9-6EC1-308B45C07853}"/>
              </a:ext>
            </a:extLst>
          </p:cNvPr>
          <p:cNvSpPr/>
          <p:nvPr/>
        </p:nvSpPr>
        <p:spPr>
          <a:xfrm>
            <a:off x="1504386" y="961534"/>
            <a:ext cx="7528304" cy="4930219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9177675-53B4-B992-9860-90A9EADD7F54}"/>
              </a:ext>
            </a:extLst>
          </p:cNvPr>
          <p:cNvSpPr/>
          <p:nvPr/>
        </p:nvSpPr>
        <p:spPr>
          <a:xfrm>
            <a:off x="3452593" y="1136418"/>
            <a:ext cx="5020724" cy="899084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orbel" panose="020B0503020204020204" pitchFamily="34" charset="0"/>
                <a:cs typeface="Consolas" panose="020B0609020204030204" pitchFamily="49" charset="0"/>
              </a:rPr>
              <a:t>All workload traces</a:t>
            </a:r>
            <a:endParaRPr lang="en-US" sz="1600" dirty="0">
              <a:solidFill>
                <a:schemeClr val="bg1"/>
              </a:solidFill>
              <a:latin typeface="Corbel" panose="020B0503020204020204" pitchFamily="34" charset="0"/>
              <a:cs typeface="Consolas" panose="020B0609020204030204" pitchFamily="49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8A4508C-E259-0D75-4E23-5D5A67DB91FA}"/>
              </a:ext>
            </a:extLst>
          </p:cNvPr>
          <p:cNvSpPr/>
          <p:nvPr/>
        </p:nvSpPr>
        <p:spPr>
          <a:xfrm>
            <a:off x="1524170" y="2289524"/>
            <a:ext cx="3108463" cy="661066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FF00"/>
                </a:solidFill>
                <a:cs typeface="Consolas" panose="020B0609020204030204" pitchFamily="49" charset="0"/>
              </a:rPr>
              <a:t>13</a:t>
            </a:r>
            <a:r>
              <a:rPr lang="en-US" sz="3600" dirty="0">
                <a:solidFill>
                  <a:schemeClr val="bg1"/>
                </a:solidFill>
                <a:latin typeface="Corbel" panose="020B0503020204020204" pitchFamily="34" charset="0"/>
                <a:cs typeface="Consolas" panose="020B0609020204030204" pitchFamily="49" charset="0"/>
              </a:rPr>
              <a:t> prefetchers</a:t>
            </a:r>
            <a:endParaRPr lang="en-US" sz="1400" dirty="0">
              <a:solidFill>
                <a:schemeClr val="bg1"/>
              </a:solidFill>
              <a:latin typeface="Corbel" panose="020B0503020204020204" pitchFamily="34" charset="0"/>
              <a:cs typeface="Consolas" panose="020B0609020204030204" pitchFamily="49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EC5BF47B-1935-643D-B226-8F8623857AE9}"/>
              </a:ext>
            </a:extLst>
          </p:cNvPr>
          <p:cNvSpPr/>
          <p:nvPr/>
        </p:nvSpPr>
        <p:spPr>
          <a:xfrm>
            <a:off x="4923553" y="2289524"/>
            <a:ext cx="4078719" cy="661066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FF00"/>
                </a:solidFill>
                <a:cs typeface="Consolas" panose="020B0609020204030204" pitchFamily="49" charset="0"/>
              </a:rPr>
              <a:t>9</a:t>
            </a:r>
            <a:r>
              <a:rPr lang="en-US" sz="3600" dirty="0">
                <a:solidFill>
                  <a:schemeClr val="bg1"/>
                </a:solidFill>
                <a:latin typeface="Corbel" panose="020B0503020204020204" pitchFamily="34" charset="0"/>
                <a:cs typeface="Consolas" panose="020B0609020204030204" pitchFamily="49" charset="0"/>
              </a:rPr>
              <a:t> off-chip predictors</a:t>
            </a:r>
            <a:endParaRPr lang="en-US" sz="1400" dirty="0">
              <a:solidFill>
                <a:schemeClr val="bg1"/>
              </a:solidFill>
              <a:latin typeface="Corbel" panose="020B0503020204020204" pitchFamily="34" charset="0"/>
              <a:cs typeface="Consolas" panose="020B0609020204030204" pitchFamily="49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50E2586-0C8D-F33C-BA2C-5839658B1B1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068" y="1084952"/>
            <a:ext cx="996269" cy="996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2FAAA89-64BC-4A3F-BBE7-EBDBE920C5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552" y="3267876"/>
            <a:ext cx="4078719" cy="258230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7F87E09-0216-3C9C-AD59-BAA8D1C31A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030" y="3115528"/>
            <a:ext cx="2751394" cy="2947922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898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62E3D8-6D9A-15CF-C99A-EF5FEB91A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Easy To Define Your Own Off-Chip Predictor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3EC7CB-50D1-FF80-754D-7542CB83D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Just extend the </a:t>
            </a:r>
            <a:r>
              <a:rPr lang="en-US" sz="3200" dirty="0" err="1">
                <a:solidFill>
                  <a:srgbClr val="C00000"/>
                </a:solidFill>
                <a:latin typeface="Corbel" panose="020B0503020204020204" pitchFamily="34" charset="0"/>
                <a:cs typeface="Consolas" panose="020B0609020204030204" pitchFamily="49" charset="0"/>
              </a:rPr>
              <a:t>OffchipPredBase</a:t>
            </a:r>
            <a:r>
              <a:rPr lang="en-US" dirty="0">
                <a:latin typeface="Corbel" panose="020B0503020204020204" pitchFamily="34" charset="0"/>
              </a:rPr>
              <a:t> class</a:t>
            </a:r>
          </a:p>
          <a:p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FD622D-32A7-E60F-30C3-03D3C54B8C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13" y="1517715"/>
            <a:ext cx="7824774" cy="483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069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62E3D8-6D9A-15CF-C99A-EF5FEB91A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Easy To Define Your Own Off-Chip Predictor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3EC7CB-50D1-FF80-754D-7542CB83D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Define your own </a:t>
            </a:r>
            <a:r>
              <a:rPr lang="en-US" sz="32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train()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dirty="0">
                <a:latin typeface="Corbel" panose="020B0503020204020204" pitchFamily="34" charset="0"/>
              </a:rPr>
              <a:t>and </a:t>
            </a:r>
            <a:r>
              <a:rPr lang="en-US" sz="32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predict()</a:t>
            </a:r>
            <a:r>
              <a:rPr lang="en-US" dirty="0">
                <a:solidFill>
                  <a:srgbClr val="C00000"/>
                </a:solidFill>
                <a:latin typeface="Corbel" panose="020B0503020204020204" pitchFamily="34" charset="0"/>
                <a:cs typeface="Consolas" panose="020B0609020204030204" pitchFamily="49" charset="0"/>
              </a:rPr>
              <a:t> </a:t>
            </a:r>
            <a:r>
              <a:rPr lang="en-US" dirty="0">
                <a:latin typeface="Corbel" panose="020B0503020204020204" pitchFamily="34" charset="0"/>
              </a:rPr>
              <a:t>functions</a:t>
            </a:r>
          </a:p>
          <a:p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  <a:p>
            <a:endParaRPr lang="en-US" dirty="0">
              <a:latin typeface="Corbel" panose="020B0503020204020204" pitchFamily="34" charset="0"/>
            </a:endParaRPr>
          </a:p>
          <a:p>
            <a:endParaRPr lang="en-US" sz="800" dirty="0">
              <a:latin typeface="Corbel" panose="020B0503020204020204" pitchFamily="34" charset="0"/>
            </a:endParaRPr>
          </a:p>
          <a:p>
            <a:r>
              <a:rPr lang="en-US" dirty="0">
                <a:latin typeface="Corbel" panose="020B0503020204020204" pitchFamily="34" charset="0"/>
              </a:rPr>
              <a:t>Get statistics like </a:t>
            </a:r>
            <a:r>
              <a:rPr lang="en-US" sz="3200" dirty="0">
                <a:solidFill>
                  <a:srgbClr val="C00000"/>
                </a:solidFill>
                <a:latin typeface="Corbel" panose="020B0503020204020204" pitchFamily="34" charset="0"/>
              </a:rPr>
              <a:t>precision</a:t>
            </a:r>
            <a:r>
              <a:rPr lang="en-US" dirty="0">
                <a:latin typeface="Corbel" panose="020B0503020204020204" pitchFamily="34" charset="0"/>
              </a:rPr>
              <a:t> (aka accuracy) and </a:t>
            </a:r>
            <a:r>
              <a:rPr lang="en-US" sz="3200" dirty="0">
                <a:solidFill>
                  <a:srgbClr val="C00000"/>
                </a:solidFill>
                <a:latin typeface="Corbel" panose="020B0503020204020204" pitchFamily="34" charset="0"/>
              </a:rPr>
              <a:t>recall</a:t>
            </a:r>
            <a:r>
              <a:rPr lang="en-US" dirty="0">
                <a:latin typeface="Corbel" panose="020B0503020204020204" pitchFamily="34" charset="0"/>
              </a:rPr>
              <a:t> (aka coverage) out of the box</a:t>
            </a:r>
          </a:p>
          <a:p>
            <a:endParaRPr lang="en-US" dirty="0">
              <a:latin typeface="Corbel" panose="020B05030202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BA408E-A745-DC49-B1DA-C6F0D56663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43" y="1517588"/>
            <a:ext cx="8677114" cy="24265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8CFD6EC-5467-D435-7049-E9DFDE5394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650" y="5369378"/>
            <a:ext cx="382270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41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D81F77-EE38-4E81-C587-AF60D0EFF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Traditional Solutions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3B4D92-C83E-4431-9D37-DD3D6613B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713" y="936688"/>
            <a:ext cx="2292574" cy="22925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15EDE1-08FA-EF09-488F-93E78BB36C45}"/>
              </a:ext>
            </a:extLst>
          </p:cNvPr>
          <p:cNvSpPr txBox="1"/>
          <p:nvPr/>
        </p:nvSpPr>
        <p:spPr>
          <a:xfrm>
            <a:off x="554019" y="4020087"/>
            <a:ext cx="8035962" cy="806648"/>
          </a:xfrm>
          <a:prstGeom prst="roundRect">
            <a:avLst>
              <a:gd name="adj" fmla="val 9377"/>
            </a:avLst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Corbel" panose="020B0503020204020204" pitchFamily="34" charset="0"/>
              </a:rPr>
              <a:t>Employ sophisticated </a:t>
            </a:r>
            <a:r>
              <a:rPr lang="en-US" sz="4400" b="1" dirty="0">
                <a:solidFill>
                  <a:srgbClr val="FFFF00"/>
                </a:solidFill>
                <a:latin typeface="Corbel" panose="020B0503020204020204" pitchFamily="34" charset="0"/>
              </a:rPr>
              <a:t>prefetchers</a:t>
            </a:r>
            <a:endParaRPr lang="en-US" sz="4000" b="1" dirty="0">
              <a:solidFill>
                <a:srgbClr val="FFFF00"/>
              </a:solidFill>
              <a:latin typeface="Corbel" panose="020B05030202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A9B357-24CF-3AAC-451B-18D86C2109A3}"/>
              </a:ext>
            </a:extLst>
          </p:cNvPr>
          <p:cNvSpPr txBox="1"/>
          <p:nvPr/>
        </p:nvSpPr>
        <p:spPr>
          <a:xfrm>
            <a:off x="478715" y="3407748"/>
            <a:ext cx="591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1</a:t>
            </a:r>
            <a:endParaRPr lang="en-US" sz="54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06F13E-0484-E6D0-0802-71015C30F8BF}"/>
              </a:ext>
            </a:extLst>
          </p:cNvPr>
          <p:cNvSpPr txBox="1"/>
          <p:nvPr/>
        </p:nvSpPr>
        <p:spPr>
          <a:xfrm>
            <a:off x="554019" y="5439074"/>
            <a:ext cx="8035962" cy="742117"/>
          </a:xfrm>
          <a:prstGeom prst="roundRect">
            <a:avLst>
              <a:gd name="adj" fmla="val 9377"/>
            </a:avLst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orbel" panose="020B0503020204020204" pitchFamily="34" charset="0"/>
              </a:rPr>
              <a:t>Increase size</a:t>
            </a:r>
            <a:r>
              <a:rPr lang="en-US" sz="4000" dirty="0">
                <a:solidFill>
                  <a:schemeClr val="bg1"/>
                </a:solidFill>
                <a:latin typeface="Corbel" panose="020B0503020204020204" pitchFamily="34" charset="0"/>
              </a:rPr>
              <a:t> of on-chip caches</a:t>
            </a:r>
            <a:endParaRPr lang="en-US" sz="4000" b="1" dirty="0">
              <a:solidFill>
                <a:srgbClr val="FFFF00"/>
              </a:solidFill>
              <a:latin typeface="Corbel" panose="020B0503020204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5D2FF5-2AFE-CB5C-9CE0-363BE15F19E8}"/>
              </a:ext>
            </a:extLst>
          </p:cNvPr>
          <p:cNvSpPr txBox="1"/>
          <p:nvPr/>
        </p:nvSpPr>
        <p:spPr>
          <a:xfrm>
            <a:off x="484093" y="4931242"/>
            <a:ext cx="591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2</a:t>
            </a:r>
            <a:endParaRPr lang="en-US" sz="54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3850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DCB412-F299-56E7-D99D-54719FC68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  <a:cs typeface="Consolas" panose="020B0609020204030204" pitchFamily="49" charset="0"/>
              </a:rPr>
              <a:t>Off-Chip Prediction </a:t>
            </a:r>
            <a:r>
              <a:rPr lang="en-US" sz="3600">
                <a:latin typeface="Corbel" panose="020B0503020204020204" pitchFamily="34" charset="0"/>
                <a:cs typeface="Consolas" panose="020B0609020204030204" pitchFamily="49" charset="0"/>
              </a:rPr>
              <a:t>Can Further Enable</a:t>
            </a:r>
            <a:r>
              <a:rPr lang="en-US" sz="3600" dirty="0">
                <a:latin typeface="Corbel" panose="020B0503020204020204" pitchFamily="34" charset="0"/>
                <a:cs typeface="Consolas" panose="020B0609020204030204" pitchFamily="49" charset="0"/>
              </a:rPr>
              <a:t>…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6024B5D-523A-2B51-7C52-8C6C10D295C3}"/>
              </a:ext>
            </a:extLst>
          </p:cNvPr>
          <p:cNvSpPr/>
          <p:nvPr/>
        </p:nvSpPr>
        <p:spPr>
          <a:xfrm>
            <a:off x="504700" y="1273003"/>
            <a:ext cx="8134597" cy="1621411"/>
          </a:xfrm>
          <a:prstGeom prst="roundRect">
            <a:avLst>
              <a:gd name="adj" fmla="val 6884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C00000"/>
                </a:solidFill>
                <a:latin typeface="Corbel" panose="020B0503020204020204" pitchFamily="34" charset="0"/>
              </a:rPr>
              <a:t>Prioritizing</a:t>
            </a:r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loads that are likely go off-chip </a:t>
            </a:r>
            <a:endParaRPr lang="en-US" sz="3200" b="1" dirty="0">
              <a:solidFill>
                <a:schemeClr val="accent6"/>
              </a:solidFill>
              <a:latin typeface="Corbel" panose="020B0503020204020204" pitchFamily="34" charset="0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in </a:t>
            </a:r>
            <a:r>
              <a:rPr lang="en-US" sz="3200" b="1" dirty="0">
                <a:solidFill>
                  <a:srgbClr val="7030A0"/>
                </a:solidFill>
                <a:latin typeface="Corbel" panose="020B0503020204020204" pitchFamily="34" charset="0"/>
              </a:rPr>
              <a:t>cache queues</a:t>
            </a:r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US" sz="3200" b="1" dirty="0">
                <a:solidFill>
                  <a:srgbClr val="7030A0"/>
                </a:solidFill>
                <a:latin typeface="Corbel" panose="020B0503020204020204" pitchFamily="34" charset="0"/>
              </a:rPr>
              <a:t>on-chip network</a:t>
            </a:r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Corbel" panose="020B0503020204020204" pitchFamily="34" charset="0"/>
              </a:rPr>
              <a:t>routing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EAFB4CF-9C3F-762A-8072-78A10C631FC4}"/>
              </a:ext>
            </a:extLst>
          </p:cNvPr>
          <p:cNvSpPr/>
          <p:nvPr/>
        </p:nvSpPr>
        <p:spPr>
          <a:xfrm>
            <a:off x="706674" y="3428999"/>
            <a:ext cx="7730651" cy="1621411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Corbel" panose="020B0503020204020204" pitchFamily="34" charset="0"/>
              </a:rPr>
              <a:t>Better instruction scheduling</a:t>
            </a:r>
            <a:r>
              <a:rPr lang="en-US" sz="3600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</a:p>
          <a:p>
            <a:pPr algn="ctr"/>
            <a:r>
              <a:rPr lang="en-US" sz="3600" dirty="0">
                <a:solidFill>
                  <a:schemeClr val="tx1"/>
                </a:solidFill>
                <a:latin typeface="Corbel" panose="020B0503020204020204" pitchFamily="34" charset="0"/>
              </a:rPr>
              <a:t>of data-dependent instructions</a:t>
            </a:r>
            <a:endParaRPr lang="en-US" sz="32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54C3F9-8614-53FC-ED6D-038DE3DABE1B}"/>
              </a:ext>
            </a:extLst>
          </p:cNvPr>
          <p:cNvSpPr txBox="1"/>
          <p:nvPr/>
        </p:nvSpPr>
        <p:spPr>
          <a:xfrm>
            <a:off x="5882326" y="5250730"/>
            <a:ext cx="2794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solidFill>
                  <a:schemeClr val="bg2">
                    <a:lumMod val="75000"/>
                  </a:schemeClr>
                </a:solidFill>
                <a:latin typeface="Corbel" panose="020B0503020204020204" pitchFamily="34" charset="0"/>
              </a:rPr>
              <a:t>and many more…</a:t>
            </a:r>
          </a:p>
        </p:txBody>
      </p:sp>
    </p:spTree>
    <p:extLst>
      <p:ext uri="{BB962C8B-B14F-4D97-AF65-F5344CB8AC3E}">
        <p14:creationId xmlns:p14="http://schemas.microsoft.com/office/powerpoint/2010/main" val="3774413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9918E52C-4B7C-9144-BB78-21CE44F089CF}"/>
              </a:ext>
            </a:extLst>
          </p:cNvPr>
          <p:cNvSpPr txBox="1"/>
          <p:nvPr/>
        </p:nvSpPr>
        <p:spPr>
          <a:xfrm>
            <a:off x="328274" y="4377568"/>
            <a:ext cx="8487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Rahul </a:t>
            </a:r>
            <a:r>
              <a:rPr lang="en-US" sz="2800" b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Bera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,  Konstantinos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Kanellopoulos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,  Shankar Balachandran,</a:t>
            </a:r>
          </a:p>
          <a:p>
            <a:pPr algn="ctr"/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David Novo, 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Ataberk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Olgun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, Mohammad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Sadrosadati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, 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Onur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  <a:cs typeface="Calibri" panose="020F0502020204030204" pitchFamily="34" charset="0"/>
              </a:rPr>
              <a:t>Mutlu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Corbel" panose="020B050302020402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149E7-0553-A74C-A55D-DEC37CBF3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274" y="5884914"/>
            <a:ext cx="1992923" cy="7888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528331-2068-754C-8769-2D61FE0A35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553" t="31836" r="15247" b="32270"/>
          <a:stretch/>
        </p:blipFill>
        <p:spPr>
          <a:xfrm>
            <a:off x="2687934" y="5877306"/>
            <a:ext cx="2190541" cy="4154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6329F96-A644-1147-8C8D-3FEBAACCA52B}"/>
              </a:ext>
            </a:extLst>
          </p:cNvPr>
          <p:cNvSpPr/>
          <p:nvPr/>
        </p:nvSpPr>
        <p:spPr>
          <a:xfrm>
            <a:off x="0" y="0"/>
            <a:ext cx="9144000" cy="37734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>
              <a:solidFill>
                <a:schemeClr val="tx2"/>
              </a:solidFill>
              <a:latin typeface="Corbel" panose="020B0503020204020204" pitchFamily="34" charset="0"/>
            </a:endParaRPr>
          </a:p>
          <a:p>
            <a:pPr algn="ctr"/>
            <a:endParaRPr lang="en-US" sz="3600" b="1" dirty="0">
              <a:solidFill>
                <a:schemeClr val="tx2"/>
              </a:solidFill>
              <a:latin typeface="Corbel" panose="020B0503020204020204" pitchFamily="34" charset="0"/>
            </a:endParaRPr>
          </a:p>
          <a:p>
            <a:pPr algn="ctr"/>
            <a:endParaRPr lang="en-US" sz="3120" b="1" dirty="0">
              <a:solidFill>
                <a:schemeClr val="tx2"/>
              </a:solidFill>
              <a:latin typeface="Corbel" panose="020B0503020204020204" pitchFamily="34" charset="0"/>
            </a:endParaRPr>
          </a:p>
          <a:p>
            <a:pPr algn="ctr"/>
            <a:endParaRPr lang="en-US" sz="3120" b="1" dirty="0">
              <a:solidFill>
                <a:schemeClr val="tx2"/>
              </a:solidFill>
              <a:latin typeface="Corbel" panose="020B0503020204020204" pitchFamily="34" charset="0"/>
            </a:endParaRPr>
          </a:p>
          <a:p>
            <a:pPr algn="ctr"/>
            <a:r>
              <a:rPr lang="en-US" sz="3120" b="1" dirty="0">
                <a:solidFill>
                  <a:schemeClr val="tx2"/>
                </a:solidFill>
                <a:latin typeface="Corbel" panose="020B0503020204020204" pitchFamily="34" charset="0"/>
              </a:rPr>
              <a:t>Accelerating Long-Latency Load Requests </a:t>
            </a:r>
          </a:p>
          <a:p>
            <a:pPr algn="ctr"/>
            <a:r>
              <a:rPr lang="en-US" sz="3120" b="1" dirty="0">
                <a:solidFill>
                  <a:schemeClr val="tx2"/>
                </a:solidFill>
                <a:latin typeface="Corbel" panose="020B0503020204020204" pitchFamily="34" charset="0"/>
              </a:rPr>
              <a:t>via Perceptron-Based Off-Chip Load Prediction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634075-57FE-5941-A015-53B1298194B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273" t="34927" r="30772" b="35321"/>
          <a:stretch/>
        </p:blipFill>
        <p:spPr>
          <a:xfrm>
            <a:off x="5245212" y="5812732"/>
            <a:ext cx="1336458" cy="54454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E5C155-3DFC-349C-3925-C11C6135EE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50" y="847391"/>
            <a:ext cx="5626100" cy="17272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4B8599D-923A-3128-DEC4-9748DF54BF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028" y="5765467"/>
            <a:ext cx="1984503" cy="6390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6DE9BA-7D86-CA3B-0889-9396F7D6B8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169" y="51302"/>
            <a:ext cx="1036927" cy="10311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423FC76-B4D1-6231-1346-21ED3BEF01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351" y="51302"/>
            <a:ext cx="1036927" cy="10311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F8AE1E-BD00-9F8E-092F-8060DF6B54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573" y="51302"/>
            <a:ext cx="1036928" cy="103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3895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C50A-9E49-0A80-3658-51C2189ED8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BACKUP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8F1182-C012-639E-B76D-3A0430B713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198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0F9928-5DEE-3B64-258F-6CC14C18B53B}"/>
              </a:ext>
            </a:extLst>
          </p:cNvPr>
          <p:cNvSpPr txBox="1"/>
          <p:nvPr/>
        </p:nvSpPr>
        <p:spPr>
          <a:xfrm>
            <a:off x="169011" y="3521186"/>
            <a:ext cx="8799756" cy="2823567"/>
          </a:xfrm>
          <a:prstGeom prst="roundRect">
            <a:avLst>
              <a:gd name="adj" fmla="val 4065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</a:rPr>
              <a:t>40%</a:t>
            </a:r>
            <a:r>
              <a:rPr lang="en-US" sz="5400" b="1" dirty="0">
                <a:solidFill>
                  <a:srgbClr val="FFFF00"/>
                </a:solidFill>
                <a:latin typeface="Corbel" panose="020B0503020204020204" pitchFamily="34" charset="0"/>
              </a:rPr>
              <a:t> </a:t>
            </a:r>
            <a:r>
              <a:rPr lang="en-US" sz="4000" dirty="0">
                <a:solidFill>
                  <a:schemeClr val="bg1"/>
                </a:solidFill>
                <a:latin typeface="Corbel" panose="020B0503020204020204" pitchFamily="34" charset="0"/>
              </a:rPr>
              <a:t>of the stalls caused by 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Corbel" panose="020B0503020204020204" pitchFamily="34" charset="0"/>
              </a:rPr>
              <a:t>an off-chip load can be reduced by </a:t>
            </a:r>
            <a:r>
              <a:rPr lang="en-US" sz="4000" b="1" dirty="0">
                <a:solidFill>
                  <a:srgbClr val="FFFF00"/>
                </a:solidFill>
                <a:latin typeface="Corbel" panose="020B0503020204020204" pitchFamily="34" charset="0"/>
              </a:rPr>
              <a:t>removing on-chip cache access latency from its critical path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A1B2AD4-ADA3-A190-2EE0-2B9A6E19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Key Observations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7E96F2D-3AC5-8658-D8BB-B66CD967F087}"/>
              </a:ext>
            </a:extLst>
          </p:cNvPr>
          <p:cNvSpPr/>
          <p:nvPr/>
        </p:nvSpPr>
        <p:spPr>
          <a:xfrm>
            <a:off x="291222" y="2025125"/>
            <a:ext cx="8561554" cy="1285539"/>
          </a:xfrm>
          <a:prstGeom prst="roundRect">
            <a:avLst>
              <a:gd name="adj" fmla="val 6884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Corbel" panose="020B0503020204020204" pitchFamily="34" charset="0"/>
              </a:rPr>
              <a:t>On-chip cache access latency</a:t>
            </a:r>
            <a:r>
              <a:rPr lang="en-US" sz="3600" dirty="0">
                <a:solidFill>
                  <a:schemeClr val="tx1"/>
                </a:solidFill>
                <a:latin typeface="Corbel" panose="020B0503020204020204" pitchFamily="34" charset="0"/>
              </a:rPr>
              <a:t> significantly contributes to total off-chip load latency</a:t>
            </a:r>
            <a:endParaRPr lang="en-US" sz="28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AEC7C96-8ACD-D2C8-9AD0-7828F9354D49}"/>
              </a:ext>
            </a:extLst>
          </p:cNvPr>
          <p:cNvSpPr/>
          <p:nvPr/>
        </p:nvSpPr>
        <p:spPr>
          <a:xfrm>
            <a:off x="2966038" y="1643665"/>
            <a:ext cx="3211921" cy="477633"/>
          </a:xfrm>
          <a:prstGeom prst="roundRect">
            <a:avLst/>
          </a:prstGeom>
          <a:solidFill>
            <a:srgbClr val="B40003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rbel" panose="020B0503020204020204" pitchFamily="34" charset="0"/>
              </a:rPr>
              <a:t>Observation 2</a:t>
            </a:r>
            <a:endParaRPr lang="en-US" sz="3600" b="1" dirty="0"/>
          </a:p>
        </p:txBody>
      </p:sp>
      <p:pic>
        <p:nvPicPr>
          <p:cNvPr id="5" name="Graphic 4" descr="Lights On with solid fill">
            <a:extLst>
              <a:ext uri="{FF2B5EF4-FFF2-40B4-BE49-F238E27FC236}">
                <a16:creationId xmlns:a16="http://schemas.microsoft.com/office/drawing/2014/main" id="{727FDD1C-02DA-DF50-310F-DF94A7CF7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869634"/>
            <a:ext cx="1285539" cy="128553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62262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83606-BAF0-90F0-BB15-105D4EA5A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The Problem and Its Traditional Solutions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DF9C5EA-51B8-9C2F-C19F-C82E9211D1B1}"/>
              </a:ext>
            </a:extLst>
          </p:cNvPr>
          <p:cNvSpPr/>
          <p:nvPr/>
        </p:nvSpPr>
        <p:spPr>
          <a:xfrm>
            <a:off x="169011" y="1385734"/>
            <a:ext cx="8748746" cy="1462710"/>
          </a:xfrm>
          <a:prstGeom prst="roundRect">
            <a:avLst>
              <a:gd name="adj" fmla="val 6884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orbel" panose="020B0503020204020204" pitchFamily="34" charset="0"/>
              </a:rPr>
              <a:t>Long-latency off-chip load</a:t>
            </a:r>
            <a:r>
              <a:rPr lang="en-US" sz="2800" dirty="0">
                <a:solidFill>
                  <a:schemeClr val="tx1"/>
                </a:solidFill>
                <a:latin typeface="Corbel" panose="020B0503020204020204" pitchFamily="34" charset="0"/>
              </a:rPr>
              <a:t> requests 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Corbel" panose="020B0503020204020204" pitchFamily="34" charset="0"/>
              </a:rPr>
              <a:t>significantly limits performance by stalling the processor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F6D4D92-8DBA-0803-C157-FADBFC2A728D}"/>
              </a:ext>
            </a:extLst>
          </p:cNvPr>
          <p:cNvSpPr/>
          <p:nvPr/>
        </p:nvSpPr>
        <p:spPr>
          <a:xfrm>
            <a:off x="3432477" y="1062076"/>
            <a:ext cx="2221813" cy="477633"/>
          </a:xfrm>
          <a:prstGeom prst="roundRect">
            <a:avLst/>
          </a:prstGeom>
          <a:solidFill>
            <a:srgbClr val="B40003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rbel" panose="020B0503020204020204" pitchFamily="34" charset="0"/>
              </a:rPr>
              <a:t>Key Problem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10012B5-34E5-C0E4-2E9C-C9EAE463C660}"/>
              </a:ext>
            </a:extLst>
          </p:cNvPr>
          <p:cNvSpPr/>
          <p:nvPr/>
        </p:nvSpPr>
        <p:spPr>
          <a:xfrm>
            <a:off x="169011" y="3960065"/>
            <a:ext cx="8748746" cy="1462710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Font typeface="+mj-lt"/>
              <a:buAutoNum type="arabicPeriod"/>
            </a:pPr>
            <a:r>
              <a:rPr lang="en-US" sz="2800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Employ </a:t>
            </a:r>
            <a:r>
              <a:rPr lang="en-US" sz="2800" b="1" dirty="0">
                <a:solidFill>
                  <a:srgbClr val="7030A0"/>
                </a:solidFill>
                <a:latin typeface="Corbel" panose="020B0503020204020204" pitchFamily="34" charset="0"/>
              </a:rPr>
              <a:t>sophisticated data prefetchers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US" sz="2800" b="1" dirty="0">
                <a:solidFill>
                  <a:srgbClr val="7030A0"/>
                </a:solidFill>
                <a:latin typeface="Corbel" panose="020B0503020204020204" pitchFamily="34" charset="0"/>
              </a:rPr>
              <a:t>Increase size</a:t>
            </a:r>
            <a:r>
              <a:rPr lang="en-US" sz="2800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 of on-chip cache hierarchy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2790DFD-57B1-0CCF-11A5-CD3E1836DBCB}"/>
              </a:ext>
            </a:extLst>
          </p:cNvPr>
          <p:cNvSpPr/>
          <p:nvPr/>
        </p:nvSpPr>
        <p:spPr>
          <a:xfrm>
            <a:off x="2901194" y="3669397"/>
            <a:ext cx="3430237" cy="477633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rbel" panose="020B0503020204020204" pitchFamily="34" charset="0"/>
              </a:rPr>
              <a:t>Traditional Solutions</a:t>
            </a:r>
          </a:p>
        </p:txBody>
      </p:sp>
    </p:spTree>
    <p:extLst>
      <p:ext uri="{BB962C8B-B14F-4D97-AF65-F5344CB8AC3E}">
        <p14:creationId xmlns:p14="http://schemas.microsoft.com/office/powerpoint/2010/main" val="209300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25C6793-B172-BF63-BEB2-F29E2C262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>
                <a:latin typeface="Corbel" panose="020B0503020204020204" pitchFamily="34" charset="0"/>
              </a:rPr>
              <a:t>Observation: </a:t>
            </a:r>
            <a:r>
              <a:rPr lang="en-US" sz="3000" dirty="0">
                <a:solidFill>
                  <a:srgbClr val="C00000"/>
                </a:solidFill>
                <a:latin typeface="Corbel" panose="020B0503020204020204" pitchFamily="34" charset="0"/>
              </a:rPr>
              <a:t>Not All Off-Chip Loads are Prefetched</a:t>
            </a: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A55A5AAE-547F-B53E-C144-C41296C1E2D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4618" y="905780"/>
          <a:ext cx="8894763" cy="5419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CC3E01C-0982-DCE8-E580-A1D81FC350BA}"/>
              </a:ext>
            </a:extLst>
          </p:cNvPr>
          <p:cNvCxnSpPr>
            <a:cxnSpLocks/>
          </p:cNvCxnSpPr>
          <p:nvPr/>
        </p:nvCxnSpPr>
        <p:spPr>
          <a:xfrm flipH="1">
            <a:off x="7965650" y="2623940"/>
            <a:ext cx="9427" cy="1533281"/>
          </a:xfrm>
          <a:prstGeom prst="straightConnector1">
            <a:avLst/>
          </a:prstGeom>
          <a:ln w="3810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9532C183-5080-9B1E-951D-9A8CD36E688C}"/>
              </a:ext>
            </a:extLst>
          </p:cNvPr>
          <p:cNvSpPr txBox="1"/>
          <p:nvPr/>
        </p:nvSpPr>
        <p:spPr>
          <a:xfrm>
            <a:off x="7594202" y="2115140"/>
            <a:ext cx="742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rbel" panose="020B0503020204020204" pitchFamily="34" charset="0"/>
              </a:rPr>
              <a:t>50%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73A3AA-4CBA-15E7-F19C-9162DCC9C064}"/>
              </a:ext>
            </a:extLst>
          </p:cNvPr>
          <p:cNvSpPr/>
          <p:nvPr/>
        </p:nvSpPr>
        <p:spPr>
          <a:xfrm>
            <a:off x="124618" y="905780"/>
            <a:ext cx="6983192" cy="502368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89C14E6-CA0C-D5F3-92A1-C6A8328454F6}"/>
              </a:ext>
            </a:extLst>
          </p:cNvPr>
          <p:cNvSpPr/>
          <p:nvPr/>
        </p:nvSpPr>
        <p:spPr>
          <a:xfrm>
            <a:off x="169011" y="6029619"/>
            <a:ext cx="8748745" cy="638908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Nearly </a:t>
            </a:r>
            <a:r>
              <a:rPr lang="en-US" sz="3600" b="1" dirty="0">
                <a:solidFill>
                  <a:srgbClr val="FFFF00"/>
                </a:solidFill>
                <a:latin typeface="Corbel" panose="020B0503020204020204" pitchFamily="34" charset="0"/>
              </a:rPr>
              <a:t>50%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of the loads are still </a:t>
            </a:r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not prefetched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9F32D10-45F9-4EF9-4E4F-094D9726FD5D}"/>
              </a:ext>
            </a:extLst>
          </p:cNvPr>
          <p:cNvSpPr txBox="1"/>
          <p:nvPr/>
        </p:nvSpPr>
        <p:spPr>
          <a:xfrm>
            <a:off x="169011" y="5521787"/>
            <a:ext cx="591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1</a:t>
            </a:r>
            <a:endParaRPr lang="en-US" sz="54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3273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P spid="12" grpId="0"/>
      <p:bldP spid="19" grpId="0" animBg="1"/>
      <p:bldP spid="13" grpId="0" animBg="1"/>
      <p:bldP spid="2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25C6793-B172-BF63-BEB2-F29E2C262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>
                <a:latin typeface="Corbel" panose="020B0503020204020204" pitchFamily="34" charset="0"/>
              </a:rPr>
              <a:t>Observation: </a:t>
            </a:r>
            <a:r>
              <a:rPr lang="en-US" sz="3000" dirty="0">
                <a:solidFill>
                  <a:srgbClr val="C00000"/>
                </a:solidFill>
                <a:latin typeface="Corbel" panose="020B0503020204020204" pitchFamily="34" charset="0"/>
              </a:rPr>
              <a:t>Not All Off-Chip Loads are Prefetched</a:t>
            </a: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A55A5AAE-547F-B53E-C144-C41296C1E2D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24618" y="905780"/>
          <a:ext cx="8894763" cy="5419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Oval 14">
            <a:extLst>
              <a:ext uri="{FF2B5EF4-FFF2-40B4-BE49-F238E27FC236}">
                <a16:creationId xmlns:a16="http://schemas.microsoft.com/office/drawing/2014/main" id="{F9BD204E-2DB0-523E-5367-F597D94795CE}"/>
              </a:ext>
            </a:extLst>
          </p:cNvPr>
          <p:cNvSpPr/>
          <p:nvPr/>
        </p:nvSpPr>
        <p:spPr>
          <a:xfrm>
            <a:off x="7814821" y="2950590"/>
            <a:ext cx="301658" cy="125376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73A3AA-4CBA-15E7-F19C-9162DCC9C064}"/>
              </a:ext>
            </a:extLst>
          </p:cNvPr>
          <p:cNvSpPr/>
          <p:nvPr/>
        </p:nvSpPr>
        <p:spPr>
          <a:xfrm>
            <a:off x="124618" y="905780"/>
            <a:ext cx="6983192" cy="502368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7943FBE-C9F9-833E-4FBC-66D5AA4406F9}"/>
              </a:ext>
            </a:extLst>
          </p:cNvPr>
          <p:cNvSpPr/>
          <p:nvPr/>
        </p:nvSpPr>
        <p:spPr>
          <a:xfrm>
            <a:off x="197626" y="6006051"/>
            <a:ext cx="8748745" cy="638908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Corbel" panose="020B0503020204020204" pitchFamily="34" charset="0"/>
              </a:rPr>
              <a:t>70%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of these off-chip loads </a:t>
            </a:r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blocks ROB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2475FD-638A-F564-16CB-FEBBDC3F526F}"/>
              </a:ext>
            </a:extLst>
          </p:cNvPr>
          <p:cNvSpPr txBox="1"/>
          <p:nvPr/>
        </p:nvSpPr>
        <p:spPr>
          <a:xfrm>
            <a:off x="169011" y="5521787"/>
            <a:ext cx="5916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n w="1270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Lato Black" panose="020F0502020204030203" pitchFamily="34" charset="77"/>
              </a:rPr>
              <a:t>2</a:t>
            </a:r>
            <a:endParaRPr lang="en-US" sz="5400" b="1" dirty="0">
              <a:ln w="12700">
                <a:solidFill>
                  <a:srgbClr val="FF0000"/>
                </a:solidFill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Lato Black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3491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28B0D84-E4C4-545B-E17C-17BA23D90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dirty="0">
                <a:latin typeface="Corbel" panose="020B0503020204020204" pitchFamily="34" charset="0"/>
              </a:rPr>
              <a:t>Observation: With Large Cache Comes Longer Latency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2595BD-36D5-D763-217C-84DDA7C65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On-chip cache access latency significantly contributes to the latency of an off-chip load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173EB3A-7647-1135-AA11-001F91522059}"/>
              </a:ext>
            </a:extLst>
          </p:cNvPr>
          <p:cNvGraphicFramePr>
            <a:graphicFrameLocks noGrp="1"/>
          </p:cNvGraphicFramePr>
          <p:nvPr/>
        </p:nvGraphicFramePr>
        <p:xfrm>
          <a:off x="169011" y="1774497"/>
          <a:ext cx="8534660" cy="4352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C632CD46-2582-B809-48E5-D36A24D59734}"/>
              </a:ext>
            </a:extLst>
          </p:cNvPr>
          <p:cNvSpPr/>
          <p:nvPr/>
        </p:nvSpPr>
        <p:spPr>
          <a:xfrm>
            <a:off x="2036190" y="4458878"/>
            <a:ext cx="509047" cy="1187778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3A68DC-CF8E-DA57-1267-F02832F6355B}"/>
              </a:ext>
            </a:extLst>
          </p:cNvPr>
          <p:cNvSpPr/>
          <p:nvPr/>
        </p:nvSpPr>
        <p:spPr>
          <a:xfrm>
            <a:off x="3179799" y="4362817"/>
            <a:ext cx="509047" cy="129326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B01444-8503-2086-973F-918F76CA3D41}"/>
              </a:ext>
            </a:extLst>
          </p:cNvPr>
          <p:cNvSpPr/>
          <p:nvPr/>
        </p:nvSpPr>
        <p:spPr>
          <a:xfrm>
            <a:off x="4319750" y="4535731"/>
            <a:ext cx="509047" cy="1120352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A07123-D076-CCEC-318A-20EAE998D208}"/>
              </a:ext>
            </a:extLst>
          </p:cNvPr>
          <p:cNvSpPr/>
          <p:nvPr/>
        </p:nvSpPr>
        <p:spPr>
          <a:xfrm>
            <a:off x="5455156" y="4391025"/>
            <a:ext cx="509047" cy="126061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3D2AA0-8EA0-F648-7649-8D9CD9B1BF2F}"/>
              </a:ext>
            </a:extLst>
          </p:cNvPr>
          <p:cNvSpPr/>
          <p:nvPr/>
        </p:nvSpPr>
        <p:spPr>
          <a:xfrm>
            <a:off x="6601940" y="4508402"/>
            <a:ext cx="509047" cy="114768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735D8C-63E9-4DA7-4B1B-140F5BFD15C8}"/>
              </a:ext>
            </a:extLst>
          </p:cNvPr>
          <p:cNvSpPr/>
          <p:nvPr/>
        </p:nvSpPr>
        <p:spPr>
          <a:xfrm>
            <a:off x="7730513" y="4450680"/>
            <a:ext cx="509047" cy="119916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27E146-D2BA-2503-BF2A-6CE9C5571B5D}"/>
              </a:ext>
            </a:extLst>
          </p:cNvPr>
          <p:cNvSpPr/>
          <p:nvPr/>
        </p:nvSpPr>
        <p:spPr>
          <a:xfrm>
            <a:off x="7570256" y="2190503"/>
            <a:ext cx="829559" cy="433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48C24-AB79-2208-DE11-176FBF9CF33D}"/>
              </a:ext>
            </a:extLst>
          </p:cNvPr>
          <p:cNvSpPr txBox="1"/>
          <p:nvPr/>
        </p:nvSpPr>
        <p:spPr>
          <a:xfrm>
            <a:off x="7730513" y="4759722"/>
            <a:ext cx="5164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Alegreya Sans" pitchFamily="2" charset="0"/>
              </a:rPr>
              <a:t>58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3CE629-264D-B223-40AB-460FE66C7DC9}"/>
              </a:ext>
            </a:extLst>
          </p:cNvPr>
          <p:cNvSpPr txBox="1"/>
          <p:nvPr/>
        </p:nvSpPr>
        <p:spPr>
          <a:xfrm>
            <a:off x="2187018" y="1952937"/>
            <a:ext cx="389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rbel" panose="020B0503020204020204" pitchFamily="34" charset="0"/>
              </a:rPr>
              <a:t>On-chip cache hierarchy access latency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670D4F-7506-01A1-620A-CBDC60886437}"/>
              </a:ext>
            </a:extLst>
          </p:cNvPr>
          <p:cNvSpPr/>
          <p:nvPr/>
        </p:nvSpPr>
        <p:spPr>
          <a:xfrm>
            <a:off x="1955801" y="2005627"/>
            <a:ext cx="263951" cy="26395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5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28B0D84-E4C4-545B-E17C-17BA23D90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900" dirty="0">
                <a:latin typeface="Corbel" panose="020B0503020204020204" pitchFamily="34" charset="0"/>
              </a:rPr>
              <a:t>Observation: With Large Cache Comes Longer Latency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2595BD-36D5-D763-217C-84DDA7C65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On-chip cache access latency significantly contributes to the latency of an off-chip load 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173EB3A-7647-1135-AA11-001F91522059}"/>
              </a:ext>
            </a:extLst>
          </p:cNvPr>
          <p:cNvGraphicFramePr>
            <a:graphicFrameLocks noGrp="1"/>
          </p:cNvGraphicFramePr>
          <p:nvPr/>
        </p:nvGraphicFramePr>
        <p:xfrm>
          <a:off x="169011" y="1774497"/>
          <a:ext cx="8534660" cy="4352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C632CD46-2582-B809-48E5-D36A24D59734}"/>
              </a:ext>
            </a:extLst>
          </p:cNvPr>
          <p:cNvSpPr/>
          <p:nvPr/>
        </p:nvSpPr>
        <p:spPr>
          <a:xfrm>
            <a:off x="2036190" y="4458878"/>
            <a:ext cx="509047" cy="1187778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3A68DC-CF8E-DA57-1267-F02832F6355B}"/>
              </a:ext>
            </a:extLst>
          </p:cNvPr>
          <p:cNvSpPr/>
          <p:nvPr/>
        </p:nvSpPr>
        <p:spPr>
          <a:xfrm>
            <a:off x="3179799" y="4362817"/>
            <a:ext cx="509047" cy="1293266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B01444-8503-2086-973F-918F76CA3D41}"/>
              </a:ext>
            </a:extLst>
          </p:cNvPr>
          <p:cNvSpPr/>
          <p:nvPr/>
        </p:nvSpPr>
        <p:spPr>
          <a:xfrm>
            <a:off x="4319750" y="4535731"/>
            <a:ext cx="509047" cy="1120352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A07123-D076-CCEC-318A-20EAE998D208}"/>
              </a:ext>
            </a:extLst>
          </p:cNvPr>
          <p:cNvSpPr/>
          <p:nvPr/>
        </p:nvSpPr>
        <p:spPr>
          <a:xfrm>
            <a:off x="5455156" y="4391025"/>
            <a:ext cx="509047" cy="126061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3D2AA0-8EA0-F648-7649-8D9CD9B1BF2F}"/>
              </a:ext>
            </a:extLst>
          </p:cNvPr>
          <p:cNvSpPr/>
          <p:nvPr/>
        </p:nvSpPr>
        <p:spPr>
          <a:xfrm>
            <a:off x="6601940" y="4508402"/>
            <a:ext cx="509047" cy="114768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735D8C-63E9-4DA7-4B1B-140F5BFD15C8}"/>
              </a:ext>
            </a:extLst>
          </p:cNvPr>
          <p:cNvSpPr/>
          <p:nvPr/>
        </p:nvSpPr>
        <p:spPr>
          <a:xfrm>
            <a:off x="7730513" y="4450680"/>
            <a:ext cx="509047" cy="1199165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27E146-D2BA-2503-BF2A-6CE9C5571B5D}"/>
              </a:ext>
            </a:extLst>
          </p:cNvPr>
          <p:cNvSpPr/>
          <p:nvPr/>
        </p:nvSpPr>
        <p:spPr>
          <a:xfrm>
            <a:off x="7570256" y="2190503"/>
            <a:ext cx="829559" cy="433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A48C24-AB79-2208-DE11-176FBF9CF33D}"/>
              </a:ext>
            </a:extLst>
          </p:cNvPr>
          <p:cNvSpPr txBox="1"/>
          <p:nvPr/>
        </p:nvSpPr>
        <p:spPr>
          <a:xfrm>
            <a:off x="7730513" y="4759722"/>
            <a:ext cx="5164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Alegreya Sans" pitchFamily="2" charset="0"/>
              </a:rPr>
              <a:t>58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3CE629-264D-B223-40AB-460FE66C7DC9}"/>
              </a:ext>
            </a:extLst>
          </p:cNvPr>
          <p:cNvSpPr txBox="1"/>
          <p:nvPr/>
        </p:nvSpPr>
        <p:spPr>
          <a:xfrm>
            <a:off x="2187018" y="1952937"/>
            <a:ext cx="3895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rbel" panose="020B0503020204020204" pitchFamily="34" charset="0"/>
              </a:rPr>
              <a:t>On-chip cache hierarchy access latency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670D4F-7506-01A1-620A-CBDC60886437}"/>
              </a:ext>
            </a:extLst>
          </p:cNvPr>
          <p:cNvSpPr/>
          <p:nvPr/>
        </p:nvSpPr>
        <p:spPr>
          <a:xfrm>
            <a:off x="1955801" y="2005627"/>
            <a:ext cx="263951" cy="263951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124583-D23B-ED92-5A0B-2C757D57EB25}"/>
              </a:ext>
            </a:extLst>
          </p:cNvPr>
          <p:cNvSpPr/>
          <p:nvPr/>
        </p:nvSpPr>
        <p:spPr>
          <a:xfrm>
            <a:off x="124618" y="905779"/>
            <a:ext cx="8717724" cy="5449935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509A130-94C5-708F-FC05-D47310C304B4}"/>
              </a:ext>
            </a:extLst>
          </p:cNvPr>
          <p:cNvSpPr/>
          <p:nvPr/>
        </p:nvSpPr>
        <p:spPr>
          <a:xfrm>
            <a:off x="169011" y="2916140"/>
            <a:ext cx="8748745" cy="1199165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Corbel" panose="020B0503020204020204" pitchFamily="34" charset="0"/>
              </a:rPr>
              <a:t>40%</a:t>
            </a:r>
            <a:r>
              <a:rPr lang="en-US" sz="2400" dirty="0">
                <a:solidFill>
                  <a:schemeClr val="bg1"/>
                </a:solidFill>
                <a:latin typeface="Corbel" panose="020B0503020204020204" pitchFamily="34" charset="0"/>
              </a:rPr>
              <a:t> of stall cycles caused by an off-chip load can be eliminated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Corbel" panose="020B0503020204020204" pitchFamily="34" charset="0"/>
              </a:rPr>
              <a:t>by </a:t>
            </a:r>
            <a:r>
              <a:rPr lang="en-US" sz="2400" b="1" dirty="0">
                <a:solidFill>
                  <a:srgbClr val="FFFF00"/>
                </a:solidFill>
                <a:latin typeface="Corbel" panose="020B0503020204020204" pitchFamily="34" charset="0"/>
              </a:rPr>
              <a:t>removing on-chip cache access latency from its critical path </a:t>
            </a:r>
          </a:p>
        </p:txBody>
      </p:sp>
    </p:spTree>
    <p:extLst>
      <p:ext uri="{BB962C8B-B14F-4D97-AF65-F5344CB8AC3E}">
        <p14:creationId xmlns:p14="http://schemas.microsoft.com/office/powerpoint/2010/main" val="251866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9DB431-DEFB-ECED-6A60-BC37D2F93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Bandwidth Efficiency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F16EFD0-29D2-F72E-4F56-449B9E0CFF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742733"/>
              </p:ext>
            </p:extLst>
          </p:nvPr>
        </p:nvGraphicFramePr>
        <p:xfrm>
          <a:off x="124618" y="1293835"/>
          <a:ext cx="8894763" cy="4465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9AF6D051-8A44-259E-7D6D-626CA68B5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9848" y="65988"/>
            <a:ext cx="1692504" cy="13070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69AB1D9-D97F-4ED2-C128-F871D54E2790}"/>
              </a:ext>
            </a:extLst>
          </p:cNvPr>
          <p:cNvSpPr txBox="1"/>
          <p:nvPr/>
        </p:nvSpPr>
        <p:spPr>
          <a:xfrm>
            <a:off x="8469983" y="391040"/>
            <a:ext cx="54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20%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FE6E76-0B30-AF55-2E86-82BD92BFA672}"/>
              </a:ext>
            </a:extLst>
          </p:cNvPr>
          <p:cNvSpPr txBox="1"/>
          <p:nvPr/>
        </p:nvSpPr>
        <p:spPr>
          <a:xfrm>
            <a:off x="8083012" y="729197"/>
            <a:ext cx="540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11%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DC227F-59C0-FADB-ADBA-74A513882BE4}"/>
              </a:ext>
            </a:extLst>
          </p:cNvPr>
          <p:cNvSpPr txBox="1"/>
          <p:nvPr/>
        </p:nvSpPr>
        <p:spPr>
          <a:xfrm>
            <a:off x="8528493" y="157551"/>
            <a:ext cx="436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5%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5E9200AC-25C3-9355-25A4-C9CAAF17D63C}"/>
              </a:ext>
            </a:extLst>
          </p:cNvPr>
          <p:cNvSpPr/>
          <p:nvPr/>
        </p:nvSpPr>
        <p:spPr>
          <a:xfrm>
            <a:off x="8004349" y="682296"/>
            <a:ext cx="143137" cy="235670"/>
          </a:xfrm>
          <a:custGeom>
            <a:avLst/>
            <a:gdLst>
              <a:gd name="connsiteX0" fmla="*/ 143137 w 143137"/>
              <a:gd name="connsiteY0" fmla="*/ 235670 h 235670"/>
              <a:gd name="connsiteX1" fmla="*/ 1735 w 143137"/>
              <a:gd name="connsiteY1" fmla="*/ 150829 h 235670"/>
              <a:gd name="connsiteX2" fmla="*/ 77149 w 143137"/>
              <a:gd name="connsiteY2" fmla="*/ 0 h 235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137" h="235670">
                <a:moveTo>
                  <a:pt x="143137" y="235670"/>
                </a:moveTo>
                <a:cubicBezTo>
                  <a:pt x="77935" y="212888"/>
                  <a:pt x="12733" y="190107"/>
                  <a:pt x="1735" y="150829"/>
                </a:cubicBezTo>
                <a:cubicBezTo>
                  <a:pt x="-9263" y="111551"/>
                  <a:pt x="33943" y="55775"/>
                  <a:pt x="77149" y="0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1AC1A72A-1245-106F-C3BB-BE3FCAD0FDBD}"/>
              </a:ext>
            </a:extLst>
          </p:cNvPr>
          <p:cNvSpPr/>
          <p:nvPr/>
        </p:nvSpPr>
        <p:spPr>
          <a:xfrm>
            <a:off x="8124626" y="280412"/>
            <a:ext cx="45719" cy="154964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8F929D4-591D-4D84-5CD5-305E5E2B7A95}"/>
              </a:ext>
            </a:extLst>
          </p:cNvPr>
          <p:cNvSpPr/>
          <p:nvPr/>
        </p:nvSpPr>
        <p:spPr>
          <a:xfrm>
            <a:off x="8097625" y="490194"/>
            <a:ext cx="443060" cy="57042"/>
          </a:xfrm>
          <a:custGeom>
            <a:avLst/>
            <a:gdLst>
              <a:gd name="connsiteX0" fmla="*/ 443060 w 443060"/>
              <a:gd name="connsiteY0" fmla="*/ 47134 h 57042"/>
              <a:gd name="connsiteX1" fmla="*/ 245097 w 443060"/>
              <a:gd name="connsiteY1" fmla="*/ 28280 h 57042"/>
              <a:gd name="connsiteX2" fmla="*/ 84841 w 443060"/>
              <a:gd name="connsiteY2" fmla="*/ 56561 h 57042"/>
              <a:gd name="connsiteX3" fmla="*/ 0 w 443060"/>
              <a:gd name="connsiteY3" fmla="*/ 0 h 57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3060" h="57042">
                <a:moveTo>
                  <a:pt x="443060" y="47134"/>
                </a:moveTo>
                <a:cubicBezTo>
                  <a:pt x="373930" y="36921"/>
                  <a:pt x="304800" y="26709"/>
                  <a:pt x="245097" y="28280"/>
                </a:cubicBezTo>
                <a:cubicBezTo>
                  <a:pt x="185394" y="29851"/>
                  <a:pt x="125690" y="61274"/>
                  <a:pt x="84841" y="56561"/>
                </a:cubicBezTo>
                <a:cubicBezTo>
                  <a:pt x="43992" y="51848"/>
                  <a:pt x="21996" y="25924"/>
                  <a:pt x="0" y="0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4D7F799D-46A7-E420-4C82-48F85C4BD44A}"/>
              </a:ext>
            </a:extLst>
          </p:cNvPr>
          <p:cNvSpPr/>
          <p:nvPr/>
        </p:nvSpPr>
        <p:spPr>
          <a:xfrm>
            <a:off x="8201320" y="311085"/>
            <a:ext cx="377072" cy="51669"/>
          </a:xfrm>
          <a:custGeom>
            <a:avLst/>
            <a:gdLst>
              <a:gd name="connsiteX0" fmla="*/ 377072 w 377072"/>
              <a:gd name="connsiteY0" fmla="*/ 0 h 51669"/>
              <a:gd name="connsiteX1" fmla="*/ 160255 w 377072"/>
              <a:gd name="connsiteY1" fmla="*/ 47134 h 51669"/>
              <a:gd name="connsiteX2" fmla="*/ 0 w 377072"/>
              <a:gd name="connsiteY2" fmla="*/ 47134 h 51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7072" h="51669">
                <a:moveTo>
                  <a:pt x="377072" y="0"/>
                </a:moveTo>
                <a:cubicBezTo>
                  <a:pt x="300086" y="19639"/>
                  <a:pt x="223100" y="39278"/>
                  <a:pt x="160255" y="47134"/>
                </a:cubicBezTo>
                <a:cubicBezTo>
                  <a:pt x="97410" y="54990"/>
                  <a:pt x="48705" y="51062"/>
                  <a:pt x="0" y="47134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206DBB-37F1-7D5B-6F87-29FDB5044257}"/>
              </a:ext>
            </a:extLst>
          </p:cNvPr>
          <p:cNvSpPr/>
          <p:nvPr/>
        </p:nvSpPr>
        <p:spPr>
          <a:xfrm>
            <a:off x="6947554" y="20778"/>
            <a:ext cx="1974081" cy="1352291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1B108E-7918-CB58-3227-E6877C5CC79A}"/>
              </a:ext>
            </a:extLst>
          </p:cNvPr>
          <p:cNvSpPr txBox="1"/>
          <p:nvPr/>
        </p:nvSpPr>
        <p:spPr>
          <a:xfrm>
            <a:off x="7517332" y="4581427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5.5%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FB31D7-D12A-E9C4-C469-372EF6153E4E}"/>
              </a:ext>
            </a:extLst>
          </p:cNvPr>
          <p:cNvSpPr txBox="1"/>
          <p:nvPr/>
        </p:nvSpPr>
        <p:spPr>
          <a:xfrm>
            <a:off x="7583372" y="3931827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38.5%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3EA47BE-1603-23BC-A837-4598DBFE9E91}"/>
              </a:ext>
            </a:extLst>
          </p:cNvPr>
          <p:cNvSpPr txBox="1"/>
          <p:nvPr/>
        </p:nvSpPr>
        <p:spPr>
          <a:xfrm>
            <a:off x="7478364" y="2884848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5.9%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8852563-3A80-123D-DB98-01AEEE179C3E}"/>
              </a:ext>
            </a:extLst>
          </p:cNvPr>
          <p:cNvCxnSpPr>
            <a:cxnSpLocks/>
          </p:cNvCxnSpPr>
          <p:nvPr/>
        </p:nvCxnSpPr>
        <p:spPr>
          <a:xfrm>
            <a:off x="8280187" y="2964211"/>
            <a:ext cx="0" cy="323537"/>
          </a:xfrm>
          <a:prstGeom prst="line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EE2715DA-CBF5-9185-6276-D52FD8548A6B}"/>
              </a:ext>
            </a:extLst>
          </p:cNvPr>
          <p:cNvSpPr/>
          <p:nvPr/>
        </p:nvSpPr>
        <p:spPr>
          <a:xfrm>
            <a:off x="124618" y="1373069"/>
            <a:ext cx="8752617" cy="4763628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13576232-7661-03B1-D6FF-3CCA2AD69C89}"/>
              </a:ext>
            </a:extLst>
          </p:cNvPr>
          <p:cNvSpPr/>
          <p:nvPr/>
        </p:nvSpPr>
        <p:spPr>
          <a:xfrm>
            <a:off x="1065227" y="1334424"/>
            <a:ext cx="7013543" cy="638908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For </a:t>
            </a:r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every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r>
              <a:rPr lang="en-US" sz="3600" b="1" dirty="0">
                <a:solidFill>
                  <a:srgbClr val="FFFF00"/>
                </a:solidFill>
                <a:latin typeface="Corbel" panose="020B0503020204020204" pitchFamily="34" charset="0"/>
              </a:rPr>
              <a:t>1%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performance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benefit</a:t>
            </a:r>
            <a:endParaRPr lang="en-US" sz="200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7BF27D98-4C02-7C38-1AC5-C4CAEDFFCA52}"/>
              </a:ext>
            </a:extLst>
          </p:cNvPr>
          <p:cNvSpPr/>
          <p:nvPr/>
        </p:nvSpPr>
        <p:spPr>
          <a:xfrm>
            <a:off x="1776782" y="2220696"/>
            <a:ext cx="5590432" cy="1155720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Pythia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increases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main memory requests by </a:t>
            </a:r>
            <a:r>
              <a:rPr lang="en-US" sz="4000" b="1" dirty="0">
                <a:solidFill>
                  <a:srgbClr val="FF797F"/>
                </a:solidFill>
                <a:latin typeface="Corbel" panose="020B0503020204020204" pitchFamily="34" charset="0"/>
              </a:rPr>
              <a:t>2%</a:t>
            </a:r>
            <a:endParaRPr lang="en-US" sz="2000" b="1" dirty="0">
              <a:solidFill>
                <a:srgbClr val="FF797F"/>
              </a:solidFill>
              <a:latin typeface="Corbel" panose="020B0503020204020204" pitchFamily="34" charset="0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B7F755A3-F68D-3142-1138-4218AA989CE7}"/>
              </a:ext>
            </a:extLst>
          </p:cNvPr>
          <p:cNvSpPr/>
          <p:nvPr/>
        </p:nvSpPr>
        <p:spPr>
          <a:xfrm>
            <a:off x="1772235" y="3620603"/>
            <a:ext cx="5590432" cy="1155719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Hermes on top of Pythia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increases main memory requests by </a:t>
            </a:r>
            <a:r>
              <a:rPr lang="en-US" sz="4000" b="1" dirty="0">
                <a:solidFill>
                  <a:srgbClr val="FFFF00"/>
                </a:solidFill>
                <a:latin typeface="Corbel" panose="020B0503020204020204" pitchFamily="34" charset="0"/>
              </a:rPr>
              <a:t>1%</a:t>
            </a:r>
            <a:endParaRPr lang="en-US" sz="2000" b="1" dirty="0">
              <a:solidFill>
                <a:srgbClr val="FFFF00"/>
              </a:solidFill>
              <a:latin typeface="Corbel" panose="020B050302020402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F4ED07A-817C-0DF6-3E4E-FA3A1D507331}"/>
              </a:ext>
            </a:extLst>
          </p:cNvPr>
          <p:cNvSpPr/>
          <p:nvPr/>
        </p:nvSpPr>
        <p:spPr>
          <a:xfrm>
            <a:off x="1776782" y="5026863"/>
            <a:ext cx="5590432" cy="1155718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Hermes alone 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increases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main memory requests by </a:t>
            </a:r>
            <a:r>
              <a:rPr lang="en-US" sz="4000" b="1" dirty="0">
                <a:solidFill>
                  <a:srgbClr val="00DD66"/>
                </a:solidFill>
                <a:latin typeface="Corbel" panose="020B0503020204020204" pitchFamily="34" charset="0"/>
              </a:rPr>
              <a:t>0.5%</a:t>
            </a:r>
            <a:endParaRPr lang="en-US" sz="2000" b="1" dirty="0">
              <a:solidFill>
                <a:srgbClr val="00DD66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97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/>
        </p:bldSub>
      </p:bldGraphic>
      <p:bldP spid="10" grpId="0"/>
      <p:bldP spid="11" grpId="0"/>
      <p:bldP spid="12" grpId="0"/>
      <p:bldP spid="13" grpId="0" animBg="1"/>
      <p:bldP spid="15" grpId="0" animBg="1"/>
      <p:bldP spid="20" grpId="0" animBg="1"/>
      <p:bldP spid="21" grpId="0" animBg="1"/>
      <p:bldP spid="9" grpId="0" animBg="1"/>
      <p:bldP spid="22" grpId="0"/>
      <p:bldP spid="23" grpId="0"/>
      <p:bldP spid="24" grpId="0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0F9928-5DEE-3B64-258F-6CC14C18B53B}"/>
              </a:ext>
            </a:extLst>
          </p:cNvPr>
          <p:cNvSpPr txBox="1"/>
          <p:nvPr/>
        </p:nvSpPr>
        <p:spPr>
          <a:xfrm>
            <a:off x="172122" y="1934624"/>
            <a:ext cx="8799756" cy="2549009"/>
          </a:xfrm>
          <a:prstGeom prst="roundRect">
            <a:avLst>
              <a:gd name="adj" fmla="val 6049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Nearly </a:t>
            </a:r>
            <a:r>
              <a:rPr lang="en-US" sz="4800" b="1" dirty="0">
                <a:solidFill>
                  <a:srgbClr val="FFFF00"/>
                </a:solidFill>
              </a:rPr>
              <a:t>50%</a:t>
            </a:r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 of the off-chip requests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in a no-prefetching system 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  <a:latin typeface="Corbel" panose="020B0503020204020204" pitchFamily="34" charset="0"/>
              </a:rPr>
              <a:t>still go to the main memory</a:t>
            </a:r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even in presence of state-of-the-art prefetcher</a:t>
            </a:r>
            <a:endParaRPr lang="en-US" sz="3200" b="1" dirty="0">
              <a:solidFill>
                <a:srgbClr val="FFFF00"/>
              </a:solidFill>
              <a:latin typeface="Corbel" panose="020B0503020204020204" pitchFamily="34" charset="0"/>
            </a:endParaRPr>
          </a:p>
        </p:txBody>
      </p:sp>
      <p:pic>
        <p:nvPicPr>
          <p:cNvPr id="5" name="Graphic 4" descr="Lights On with solid fill">
            <a:extLst>
              <a:ext uri="{FF2B5EF4-FFF2-40B4-BE49-F238E27FC236}">
                <a16:creationId xmlns:a16="http://schemas.microsoft.com/office/drawing/2014/main" id="{727FDD1C-02DA-DF50-310F-DF94A7CF7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2122" y="1291854"/>
            <a:ext cx="1285539" cy="128553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A1B2AD4-ADA3-A190-2EE0-2B9A6E19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Key Observations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AEC7C96-8ACD-D2C8-9AD0-7828F9354D49}"/>
              </a:ext>
            </a:extLst>
          </p:cNvPr>
          <p:cNvSpPr/>
          <p:nvPr/>
        </p:nvSpPr>
        <p:spPr>
          <a:xfrm>
            <a:off x="3010351" y="1523990"/>
            <a:ext cx="3211921" cy="477633"/>
          </a:xfrm>
          <a:prstGeom prst="roundRect">
            <a:avLst/>
          </a:prstGeom>
          <a:solidFill>
            <a:srgbClr val="B40003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rbel" panose="020B0503020204020204" pitchFamily="34" charset="0"/>
              </a:rPr>
              <a:t>Observation </a:t>
            </a:r>
            <a:r>
              <a:rPr lang="en-US" sz="3600" b="1" dirty="0"/>
              <a:t>1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C1BEF4E0-18D6-3783-0476-B249AF7AFFEC}"/>
              </a:ext>
            </a:extLst>
          </p:cNvPr>
          <p:cNvSpPr/>
          <p:nvPr/>
        </p:nvSpPr>
        <p:spPr>
          <a:xfrm>
            <a:off x="1206631" y="4751300"/>
            <a:ext cx="6730738" cy="659686"/>
          </a:xfrm>
          <a:prstGeom prst="roundRect">
            <a:avLst>
              <a:gd name="adj" fmla="val 6884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2"/>
                </a:solidFill>
              </a:rPr>
              <a:t>70%</a:t>
            </a:r>
            <a:r>
              <a:rPr lang="en-US" sz="2800" dirty="0">
                <a:solidFill>
                  <a:schemeClr val="tx1"/>
                </a:solidFill>
                <a:latin typeface="Corbel" panose="020B0503020204020204" pitchFamily="34" charset="0"/>
              </a:rPr>
              <a:t> of these off-chip loads </a:t>
            </a:r>
            <a:r>
              <a:rPr lang="en-US" sz="2800" b="1" dirty="0">
                <a:solidFill>
                  <a:schemeClr val="accent2"/>
                </a:solidFill>
                <a:latin typeface="Corbel" panose="020B0503020204020204" pitchFamily="34" charset="0"/>
              </a:rPr>
              <a:t>block the ROB</a:t>
            </a:r>
          </a:p>
        </p:txBody>
      </p:sp>
    </p:spTree>
    <p:extLst>
      <p:ext uri="{BB962C8B-B14F-4D97-AF65-F5344CB8AC3E}">
        <p14:creationId xmlns:p14="http://schemas.microsoft.com/office/powerpoint/2010/main" val="2176808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4E222A31-CB88-F255-1B3A-0126F8EEB318}"/>
              </a:ext>
            </a:extLst>
          </p:cNvPr>
          <p:cNvSpPr/>
          <p:nvPr/>
        </p:nvSpPr>
        <p:spPr>
          <a:xfrm>
            <a:off x="2978393" y="2697645"/>
            <a:ext cx="5939363" cy="1462710"/>
          </a:xfrm>
          <a:prstGeom prst="roundRect">
            <a:avLst>
              <a:gd name="adj" fmla="val 6884"/>
            </a:avLst>
          </a:prstGeom>
          <a:solidFill>
            <a:schemeClr val="accent1"/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Long-latency load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requests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that </a:t>
            </a:r>
            <a:r>
              <a:rPr lang="en-US" sz="2800" b="1" dirty="0">
                <a:solidFill>
                  <a:srgbClr val="FFFF00"/>
                </a:solidFill>
                <a:latin typeface="Corbel" panose="020B0503020204020204" pitchFamily="34" charset="0"/>
              </a:rPr>
              <a:t>go off-chip</a:t>
            </a:r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 significantly limits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Corbel" panose="020B0503020204020204" pitchFamily="34" charset="0"/>
              </a:rPr>
              <a:t>a processor’s performance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45354502-6E9B-8E98-625D-9F037C3A7E47}"/>
              </a:ext>
            </a:extLst>
          </p:cNvPr>
          <p:cNvSpPr/>
          <p:nvPr/>
        </p:nvSpPr>
        <p:spPr>
          <a:xfrm>
            <a:off x="4621808" y="2303687"/>
            <a:ext cx="2652532" cy="477633"/>
          </a:xfrm>
          <a:prstGeom prst="roundRect">
            <a:avLst/>
          </a:prstGeom>
          <a:solidFill>
            <a:srgbClr val="B40003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orbel" panose="020B0503020204020204" pitchFamily="34" charset="0"/>
              </a:rPr>
              <a:t>Key Problem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E678D43B-3F53-3248-A064-F0A814FC4A11}"/>
              </a:ext>
            </a:extLst>
          </p:cNvPr>
          <p:cNvSpPr/>
          <p:nvPr/>
        </p:nvSpPr>
        <p:spPr>
          <a:xfrm>
            <a:off x="1212448" y="961535"/>
            <a:ext cx="801279" cy="36764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Core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60EE8051-2E24-6F98-62E5-1467926FC1EF}"/>
              </a:ext>
            </a:extLst>
          </p:cNvPr>
          <p:cNvSpPr/>
          <p:nvPr/>
        </p:nvSpPr>
        <p:spPr>
          <a:xfrm>
            <a:off x="1237663" y="1658341"/>
            <a:ext cx="750838" cy="3676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L1-D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AAC5007E-EE72-79FA-C013-738011D16926}"/>
              </a:ext>
            </a:extLst>
          </p:cNvPr>
          <p:cNvSpPr/>
          <p:nvPr/>
        </p:nvSpPr>
        <p:spPr>
          <a:xfrm>
            <a:off x="1066331" y="2355147"/>
            <a:ext cx="1093509" cy="4399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L2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281D16D-4C49-66AE-1014-1ABC5F41405D}"/>
              </a:ext>
            </a:extLst>
          </p:cNvPr>
          <p:cNvSpPr/>
          <p:nvPr/>
        </p:nvSpPr>
        <p:spPr>
          <a:xfrm>
            <a:off x="718740" y="3124209"/>
            <a:ext cx="1797429" cy="806768"/>
          </a:xfrm>
          <a:prstGeom prst="roundRect">
            <a:avLst>
              <a:gd name="adj" fmla="val 10825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LLC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853CCC54-F1B5-D6E3-1F83-89F35C3C79E0}"/>
              </a:ext>
            </a:extLst>
          </p:cNvPr>
          <p:cNvSpPr/>
          <p:nvPr/>
        </p:nvSpPr>
        <p:spPr>
          <a:xfrm>
            <a:off x="1262880" y="4260138"/>
            <a:ext cx="700407" cy="3676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MC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BB6A0A1F-59E5-C500-EBE1-CAF1A4AA83D5}"/>
              </a:ext>
            </a:extLst>
          </p:cNvPr>
          <p:cNvSpPr/>
          <p:nvPr/>
        </p:nvSpPr>
        <p:spPr>
          <a:xfrm>
            <a:off x="277702" y="4956944"/>
            <a:ext cx="2670761" cy="887675"/>
          </a:xfrm>
          <a:prstGeom prst="roundRect">
            <a:avLst>
              <a:gd name="adj" fmla="val 10825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Off-Chip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Main Memory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0238470-9487-706C-766A-4B2E04615B5C}"/>
              </a:ext>
            </a:extLst>
          </p:cNvPr>
          <p:cNvCxnSpPr/>
          <p:nvPr/>
        </p:nvCxnSpPr>
        <p:spPr>
          <a:xfrm>
            <a:off x="1752598" y="1329180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1BA74A7F-BD0C-1F9E-E9BB-00D094043760}"/>
              </a:ext>
            </a:extLst>
          </p:cNvPr>
          <p:cNvCxnSpPr>
            <a:cxnSpLocks/>
          </p:cNvCxnSpPr>
          <p:nvPr/>
        </p:nvCxnSpPr>
        <p:spPr>
          <a:xfrm>
            <a:off x="1752598" y="2025986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16F33E04-3C47-2433-5319-C99BF66D9EFC}"/>
              </a:ext>
            </a:extLst>
          </p:cNvPr>
          <p:cNvCxnSpPr>
            <a:cxnSpLocks/>
          </p:cNvCxnSpPr>
          <p:nvPr/>
        </p:nvCxnSpPr>
        <p:spPr>
          <a:xfrm>
            <a:off x="1754169" y="2795048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0B1530A-FC42-10E0-DE14-46866FD1F3B2}"/>
              </a:ext>
            </a:extLst>
          </p:cNvPr>
          <p:cNvCxnSpPr>
            <a:cxnSpLocks/>
          </p:cNvCxnSpPr>
          <p:nvPr/>
        </p:nvCxnSpPr>
        <p:spPr>
          <a:xfrm>
            <a:off x="1744742" y="3930977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AEFA2D8-79BD-7325-A604-FE06684D151D}"/>
              </a:ext>
            </a:extLst>
          </p:cNvPr>
          <p:cNvCxnSpPr>
            <a:cxnSpLocks/>
          </p:cNvCxnSpPr>
          <p:nvPr/>
        </p:nvCxnSpPr>
        <p:spPr>
          <a:xfrm>
            <a:off x="1744742" y="4627783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33FD59D-F974-35B1-7380-6E04B24BBBC9}"/>
              </a:ext>
            </a:extLst>
          </p:cNvPr>
          <p:cNvCxnSpPr/>
          <p:nvPr/>
        </p:nvCxnSpPr>
        <p:spPr>
          <a:xfrm flipV="1">
            <a:off x="1469794" y="4627783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6E1DAD1-ABAA-F165-21D2-941BE578C359}"/>
              </a:ext>
            </a:extLst>
          </p:cNvPr>
          <p:cNvCxnSpPr/>
          <p:nvPr/>
        </p:nvCxnSpPr>
        <p:spPr>
          <a:xfrm flipV="1">
            <a:off x="1469794" y="3930977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37650DA-B2D2-54F9-FFBB-B76DCFC57B8E}"/>
              </a:ext>
            </a:extLst>
          </p:cNvPr>
          <p:cNvCxnSpPr/>
          <p:nvPr/>
        </p:nvCxnSpPr>
        <p:spPr>
          <a:xfrm flipV="1">
            <a:off x="1469794" y="2795048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672D7FF-0D5B-612A-9299-29961A80528E}"/>
              </a:ext>
            </a:extLst>
          </p:cNvPr>
          <p:cNvCxnSpPr/>
          <p:nvPr/>
        </p:nvCxnSpPr>
        <p:spPr>
          <a:xfrm flipV="1">
            <a:off x="1480792" y="2025986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00DF9C7-9C5F-DBAB-4E0E-78211143878A}"/>
              </a:ext>
            </a:extLst>
          </p:cNvPr>
          <p:cNvCxnSpPr/>
          <p:nvPr/>
        </p:nvCxnSpPr>
        <p:spPr>
          <a:xfrm flipV="1">
            <a:off x="1491790" y="1329180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45">
            <a:extLst>
              <a:ext uri="{FF2B5EF4-FFF2-40B4-BE49-F238E27FC236}">
                <a16:creationId xmlns:a16="http://schemas.microsoft.com/office/drawing/2014/main" id="{E2939063-6AB8-C8CC-713D-7C8AE52252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6" y="6404908"/>
            <a:ext cx="1212448" cy="36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278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55C38-6006-C710-5F88-2F30445F5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Problem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F743A10-195D-B94F-6B62-68291AD39B6F}"/>
              </a:ext>
            </a:extLst>
          </p:cNvPr>
          <p:cNvSpPr/>
          <p:nvPr/>
        </p:nvSpPr>
        <p:spPr>
          <a:xfrm>
            <a:off x="1467759" y="1102937"/>
            <a:ext cx="801279" cy="36764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Core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6AC4180-23CC-CF2C-EE49-991B1FC2F1A4}"/>
              </a:ext>
            </a:extLst>
          </p:cNvPr>
          <p:cNvSpPr/>
          <p:nvPr/>
        </p:nvSpPr>
        <p:spPr>
          <a:xfrm>
            <a:off x="1518192" y="1799743"/>
            <a:ext cx="700407" cy="3676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L1-D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6B4D492-A4DD-BBB4-0C79-09A0D30011C3}"/>
              </a:ext>
            </a:extLst>
          </p:cNvPr>
          <p:cNvSpPr/>
          <p:nvPr/>
        </p:nvSpPr>
        <p:spPr>
          <a:xfrm>
            <a:off x="1321642" y="2496549"/>
            <a:ext cx="1093509" cy="4399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</a:rPr>
              <a:t>L2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FAD39F2-0A1E-BDEB-9459-A4E953D3E7A0}"/>
              </a:ext>
            </a:extLst>
          </p:cNvPr>
          <p:cNvSpPr/>
          <p:nvPr/>
        </p:nvSpPr>
        <p:spPr>
          <a:xfrm>
            <a:off x="974051" y="3265611"/>
            <a:ext cx="1797429" cy="806768"/>
          </a:xfrm>
          <a:prstGeom prst="roundRect">
            <a:avLst>
              <a:gd name="adj" fmla="val 10825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LLC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C04768B-8F78-48AE-37AD-777B8373317D}"/>
              </a:ext>
            </a:extLst>
          </p:cNvPr>
          <p:cNvSpPr/>
          <p:nvPr/>
        </p:nvSpPr>
        <p:spPr>
          <a:xfrm>
            <a:off x="1518191" y="4401540"/>
            <a:ext cx="700407" cy="3676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MC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99C7437-CA61-688D-0AAA-353C47314475}"/>
              </a:ext>
            </a:extLst>
          </p:cNvPr>
          <p:cNvSpPr/>
          <p:nvPr/>
        </p:nvSpPr>
        <p:spPr>
          <a:xfrm>
            <a:off x="533013" y="5098346"/>
            <a:ext cx="2670761" cy="887675"/>
          </a:xfrm>
          <a:prstGeom prst="roundRect">
            <a:avLst>
              <a:gd name="adj" fmla="val 10825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Off-Chip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</a:rPr>
              <a:t>Main Memory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236FBBE-E4B3-72B2-90FE-219339A70D0C}"/>
              </a:ext>
            </a:extLst>
          </p:cNvPr>
          <p:cNvCxnSpPr/>
          <p:nvPr/>
        </p:nvCxnSpPr>
        <p:spPr>
          <a:xfrm>
            <a:off x="2007909" y="1470582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6780097-77F2-2053-8B76-650A5A4FEBB1}"/>
              </a:ext>
            </a:extLst>
          </p:cNvPr>
          <p:cNvCxnSpPr>
            <a:cxnSpLocks/>
          </p:cNvCxnSpPr>
          <p:nvPr/>
        </p:nvCxnSpPr>
        <p:spPr>
          <a:xfrm>
            <a:off x="2007909" y="2167388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922E3A7-02F8-A514-57DA-60B1A589A009}"/>
              </a:ext>
            </a:extLst>
          </p:cNvPr>
          <p:cNvCxnSpPr>
            <a:cxnSpLocks/>
          </p:cNvCxnSpPr>
          <p:nvPr/>
        </p:nvCxnSpPr>
        <p:spPr>
          <a:xfrm>
            <a:off x="2009480" y="2936450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DF27665-FF7D-E5BC-E949-5F80196BDAF8}"/>
              </a:ext>
            </a:extLst>
          </p:cNvPr>
          <p:cNvCxnSpPr>
            <a:cxnSpLocks/>
          </p:cNvCxnSpPr>
          <p:nvPr/>
        </p:nvCxnSpPr>
        <p:spPr>
          <a:xfrm>
            <a:off x="2000053" y="4072379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B95F7C5-FE91-F4DA-06CF-BF0566DA6AC4}"/>
              </a:ext>
            </a:extLst>
          </p:cNvPr>
          <p:cNvCxnSpPr>
            <a:cxnSpLocks/>
          </p:cNvCxnSpPr>
          <p:nvPr/>
        </p:nvCxnSpPr>
        <p:spPr>
          <a:xfrm>
            <a:off x="2000053" y="4769185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D88B6C4-BE03-828A-5033-50168BFD0284}"/>
              </a:ext>
            </a:extLst>
          </p:cNvPr>
          <p:cNvCxnSpPr/>
          <p:nvPr/>
        </p:nvCxnSpPr>
        <p:spPr>
          <a:xfrm flipV="1">
            <a:off x="1725105" y="4769185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5AB48C6-1F56-3249-C745-73510412D457}"/>
              </a:ext>
            </a:extLst>
          </p:cNvPr>
          <p:cNvCxnSpPr/>
          <p:nvPr/>
        </p:nvCxnSpPr>
        <p:spPr>
          <a:xfrm flipV="1">
            <a:off x="1725105" y="4072379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E571ED0-D06D-7FE3-75B6-E5B8B23E1C4D}"/>
              </a:ext>
            </a:extLst>
          </p:cNvPr>
          <p:cNvCxnSpPr/>
          <p:nvPr/>
        </p:nvCxnSpPr>
        <p:spPr>
          <a:xfrm flipV="1">
            <a:off x="1725105" y="2936450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6F5436E-F920-788E-7B29-62A962A04537}"/>
              </a:ext>
            </a:extLst>
          </p:cNvPr>
          <p:cNvCxnSpPr/>
          <p:nvPr/>
        </p:nvCxnSpPr>
        <p:spPr>
          <a:xfrm flipV="1">
            <a:off x="1736103" y="2167388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EB0E257-7E05-BDFD-5C17-23F442A52A95}"/>
              </a:ext>
            </a:extLst>
          </p:cNvPr>
          <p:cNvCxnSpPr/>
          <p:nvPr/>
        </p:nvCxnSpPr>
        <p:spPr>
          <a:xfrm flipV="1">
            <a:off x="1747101" y="1470582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4E222A31-CB88-F255-1B3A-0126F8EEB318}"/>
              </a:ext>
            </a:extLst>
          </p:cNvPr>
          <p:cNvSpPr/>
          <p:nvPr/>
        </p:nvSpPr>
        <p:spPr>
          <a:xfrm>
            <a:off x="3046427" y="3184704"/>
            <a:ext cx="6075314" cy="887675"/>
          </a:xfrm>
          <a:prstGeom prst="roundRect">
            <a:avLst>
              <a:gd name="adj" fmla="val 6884"/>
            </a:avLst>
          </a:prstGeom>
          <a:solidFill>
            <a:srgbClr val="DAE3F3"/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7030A0"/>
                </a:solidFill>
                <a:latin typeface="Corbel" panose="020B0503020204020204" pitchFamily="34" charset="0"/>
              </a:rPr>
              <a:t>Long-latency load</a:t>
            </a:r>
            <a:r>
              <a:rPr lang="en-US" sz="2400" dirty="0">
                <a:solidFill>
                  <a:schemeClr val="tx1"/>
                </a:solidFill>
                <a:latin typeface="Corbel" panose="020B0503020204020204" pitchFamily="34" charset="0"/>
              </a:rPr>
              <a:t> requests that go off-chip significantly limits processor’s performance</a:t>
            </a:r>
          </a:p>
        </p:txBody>
      </p:sp>
    </p:spTree>
    <p:extLst>
      <p:ext uri="{BB962C8B-B14F-4D97-AF65-F5344CB8AC3E}">
        <p14:creationId xmlns:p14="http://schemas.microsoft.com/office/powerpoint/2010/main" val="40355987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5EC7-E9C2-DDC6-E920-A491ADB2E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Executive Summary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3BDF232-B656-AC97-3746-447182BA3F91}"/>
              </a:ext>
            </a:extLst>
          </p:cNvPr>
          <p:cNvSpPr/>
          <p:nvPr/>
        </p:nvSpPr>
        <p:spPr>
          <a:xfrm>
            <a:off x="169011" y="1132800"/>
            <a:ext cx="8795880" cy="867231"/>
          </a:xfrm>
          <a:prstGeom prst="roundRect">
            <a:avLst>
              <a:gd name="adj" fmla="val 6884"/>
            </a:avLst>
          </a:prstGeom>
          <a:solidFill>
            <a:srgbClr val="DAE3F3"/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Long-latency off-chip load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requests limits processor’s performance </a:t>
            </a:r>
          </a:p>
          <a:p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by stalling the core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44D6B83-B2B1-A8B3-A01B-0405C17D9794}"/>
              </a:ext>
            </a:extLst>
          </p:cNvPr>
          <p:cNvSpPr/>
          <p:nvPr/>
        </p:nvSpPr>
        <p:spPr>
          <a:xfrm>
            <a:off x="245097" y="920696"/>
            <a:ext cx="1621410" cy="329939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orbel" panose="020B0503020204020204" pitchFamily="34" charset="0"/>
              </a:rPr>
              <a:t>The problem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1130D86-91D5-5EBC-FCE0-3CC6E54CA86E}"/>
              </a:ext>
            </a:extLst>
          </p:cNvPr>
          <p:cNvSpPr/>
          <p:nvPr/>
        </p:nvSpPr>
        <p:spPr>
          <a:xfrm>
            <a:off x="169011" y="2348822"/>
            <a:ext cx="8795880" cy="776937"/>
          </a:xfrm>
          <a:prstGeom prst="roundRect">
            <a:avLst>
              <a:gd name="adj" fmla="val 6884"/>
            </a:avLst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7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Employ sophisticated </a:t>
            </a:r>
            <a:r>
              <a:rPr lang="en-US" sz="2000" b="1" dirty="0">
                <a:solidFill>
                  <a:srgbClr val="C00000"/>
                </a:solidFill>
                <a:latin typeface="Corbel" panose="020B0503020204020204" pitchFamily="34" charset="0"/>
              </a:rPr>
              <a:t>data prefetchers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" b="1" dirty="0">
              <a:solidFill>
                <a:srgbClr val="C00000"/>
              </a:solidFill>
              <a:latin typeface="Corbel" panose="020B0503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C00000"/>
                </a:solidFill>
                <a:latin typeface="Corbel" panose="020B0503020204020204" pitchFamily="34" charset="0"/>
              </a:rPr>
              <a:t>Increase size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of on-chip cache hierarchy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945A47D-F32C-BF9E-B1BF-9485509E0D94}"/>
              </a:ext>
            </a:extLst>
          </p:cNvPr>
          <p:cNvSpPr/>
          <p:nvPr/>
        </p:nvSpPr>
        <p:spPr>
          <a:xfrm>
            <a:off x="245098" y="2136718"/>
            <a:ext cx="3148552" cy="329939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orbel" panose="020B0503020204020204" pitchFamily="34" charset="0"/>
              </a:rPr>
              <a:t>How it is addressed today?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86D86A3-74D5-E02E-83A3-BA4F83938E48}"/>
              </a:ext>
            </a:extLst>
          </p:cNvPr>
          <p:cNvSpPr/>
          <p:nvPr/>
        </p:nvSpPr>
        <p:spPr>
          <a:xfrm>
            <a:off x="169011" y="3474550"/>
            <a:ext cx="8795880" cy="1614338"/>
          </a:xfrm>
          <a:prstGeom prst="roundRect">
            <a:avLst>
              <a:gd name="adj" fmla="val 6884"/>
            </a:avLst>
          </a:prstGeom>
          <a:solidFill>
            <a:schemeClr val="accent5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1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Nearly </a:t>
            </a:r>
            <a:r>
              <a:rPr lang="en-US" sz="2800" b="1" dirty="0">
                <a:solidFill>
                  <a:srgbClr val="000CFF"/>
                </a:solidFill>
              </a:rPr>
              <a:t>50%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of the off-chip loads are </a:t>
            </a:r>
            <a:r>
              <a:rPr lang="en-US" sz="2000" b="1" dirty="0">
                <a:solidFill>
                  <a:srgbClr val="000CFF"/>
                </a:solidFill>
                <a:latin typeface="Corbel" panose="020B0503020204020204" pitchFamily="34" charset="0"/>
              </a:rPr>
              <a:t>not prefetched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even by a sophisticated state-of-the-art prefetcher</a:t>
            </a:r>
            <a:endParaRPr lang="en-US" sz="7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CFF"/>
                </a:solidFill>
              </a:rPr>
              <a:t>40%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of the stall cycles caused by an off-chip load can be </a:t>
            </a:r>
            <a:r>
              <a:rPr lang="en-US" sz="2000" b="1" dirty="0">
                <a:solidFill>
                  <a:srgbClr val="000CFF"/>
                </a:solidFill>
                <a:latin typeface="Corbel" panose="020B0503020204020204" pitchFamily="34" charset="0"/>
              </a:rPr>
              <a:t>eliminated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by </a:t>
            </a:r>
            <a:r>
              <a:rPr lang="en-US" sz="2000" b="1" dirty="0">
                <a:solidFill>
                  <a:srgbClr val="000CFF"/>
                </a:solidFill>
                <a:latin typeface="Corbel" panose="020B0503020204020204" pitchFamily="34" charset="0"/>
              </a:rPr>
              <a:t>removing on-chip cache access latency from its critical path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D306406-4FCA-7008-6E94-7003D9E2C646}"/>
              </a:ext>
            </a:extLst>
          </p:cNvPr>
          <p:cNvSpPr/>
          <p:nvPr/>
        </p:nvSpPr>
        <p:spPr>
          <a:xfrm>
            <a:off x="245097" y="3262445"/>
            <a:ext cx="2102177" cy="329939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orbel" panose="020B0503020204020204" pitchFamily="34" charset="0"/>
              </a:rPr>
              <a:t>Key observations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F74BDDD-2188-D12F-6A20-30245276E5C0}"/>
              </a:ext>
            </a:extLst>
          </p:cNvPr>
          <p:cNvSpPr/>
          <p:nvPr/>
        </p:nvSpPr>
        <p:spPr>
          <a:xfrm>
            <a:off x="169011" y="5437679"/>
            <a:ext cx="8795880" cy="831146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Improve processor performance by removing on-chip cache access latency from the critical path of an off-chip load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9A044BC-6F21-9DBB-D945-2FA26E03E6C7}"/>
              </a:ext>
            </a:extLst>
          </p:cNvPr>
          <p:cNvSpPr/>
          <p:nvPr/>
        </p:nvSpPr>
        <p:spPr>
          <a:xfrm>
            <a:off x="245098" y="5225575"/>
            <a:ext cx="1168924" cy="32993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orbel" panose="020B0503020204020204" pitchFamily="34" charset="0"/>
              </a:rPr>
              <a:t>Our goal</a:t>
            </a:r>
          </a:p>
        </p:txBody>
      </p:sp>
    </p:spTree>
    <p:extLst>
      <p:ext uri="{BB962C8B-B14F-4D97-AF65-F5344CB8AC3E}">
        <p14:creationId xmlns:p14="http://schemas.microsoft.com/office/powerpoint/2010/main" val="22594719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F39DE1E-B323-460C-E6CC-E3ACBE79C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rbel" panose="020B0503020204020204" pitchFamily="34" charset="0"/>
              </a:rPr>
              <a:t>Executive Summary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8D1DA98-4035-7F14-C812-46D69634D2C2}"/>
              </a:ext>
            </a:extLst>
          </p:cNvPr>
          <p:cNvSpPr/>
          <p:nvPr/>
        </p:nvSpPr>
        <p:spPr>
          <a:xfrm>
            <a:off x="169011" y="1143785"/>
            <a:ext cx="8795880" cy="1156355"/>
          </a:xfrm>
          <a:prstGeom prst="roundRect">
            <a:avLst>
              <a:gd name="adj" fmla="val 6884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1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Predict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which load request would go off-chip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4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Start </a:t>
            </a:r>
            <a:r>
              <a:rPr lang="en-US" sz="2000" b="1" dirty="0">
                <a:solidFill>
                  <a:srgbClr val="7030A0"/>
                </a:solidFill>
                <a:latin typeface="Corbel" panose="020B0503020204020204" pitchFamily="34" charset="0"/>
              </a:rPr>
              <a:t>fetching data directly from main memory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, while also concurrently accessing the cache hierarchy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DB0B13D-C6B3-72E5-7562-022FEB744BF1}"/>
              </a:ext>
            </a:extLst>
          </p:cNvPr>
          <p:cNvSpPr/>
          <p:nvPr/>
        </p:nvSpPr>
        <p:spPr>
          <a:xfrm>
            <a:off x="245096" y="931681"/>
            <a:ext cx="2158739" cy="329939"/>
          </a:xfrm>
          <a:prstGeom prst="round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orbel" panose="020B0503020204020204" pitchFamily="34" charset="0"/>
              </a:rPr>
              <a:t>Hermes: Key idea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7691965-8F9C-C9A7-3867-9A3E81168F6F}"/>
              </a:ext>
            </a:extLst>
          </p:cNvPr>
          <p:cNvSpPr/>
          <p:nvPr/>
        </p:nvSpPr>
        <p:spPr>
          <a:xfrm>
            <a:off x="169011" y="2627734"/>
            <a:ext cx="8795880" cy="1001584"/>
          </a:xfrm>
          <a:prstGeom prst="roundRect">
            <a:avLst>
              <a:gd name="adj" fmla="val 6884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POPET – A </a:t>
            </a:r>
            <a:r>
              <a:rPr lang="en-US" sz="2000" b="1" dirty="0">
                <a:solidFill>
                  <a:srgbClr val="C00000"/>
                </a:solidFill>
                <a:latin typeface="Corbel" panose="020B0503020204020204" pitchFamily="34" charset="0"/>
              </a:rPr>
              <a:t>perceptron-based off-chip load predictor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Learns to accurately predict off-chip loads using </a:t>
            </a:r>
            <a:r>
              <a:rPr lang="en-US" sz="2000" dirty="0">
                <a:solidFill>
                  <a:srgbClr val="C00000"/>
                </a:solidFill>
                <a:latin typeface="Corbel" panose="020B0503020204020204" pitchFamily="34" charset="0"/>
              </a:rPr>
              <a:t>multiple program features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E4467364-5ADD-1AF5-F3C6-0C7C6350B3DF}"/>
              </a:ext>
            </a:extLst>
          </p:cNvPr>
          <p:cNvSpPr/>
          <p:nvPr/>
        </p:nvSpPr>
        <p:spPr>
          <a:xfrm>
            <a:off x="245096" y="2415629"/>
            <a:ext cx="1951350" cy="329939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orbel" panose="020B0503020204020204" pitchFamily="34" charset="0"/>
              </a:rPr>
              <a:t>Key mechanism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8B9829D-DCB7-ED0D-BF3E-52EA7C29DB10}"/>
              </a:ext>
            </a:extLst>
          </p:cNvPr>
          <p:cNvSpPr/>
          <p:nvPr/>
        </p:nvSpPr>
        <p:spPr>
          <a:xfrm>
            <a:off x="169011" y="3947483"/>
            <a:ext cx="8795880" cy="2255351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Evaluated using a wide range of workloads from SPEC CPU, PARSEC, </a:t>
            </a:r>
            <a:r>
              <a:rPr lang="en-US" sz="2000" dirty="0" err="1">
                <a:solidFill>
                  <a:schemeClr val="tx1"/>
                </a:solidFill>
                <a:latin typeface="Corbel" panose="020B0503020204020204" pitchFamily="34" charset="0"/>
              </a:rPr>
              <a:t>Ligra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, and real-world applications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6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Identifies </a:t>
            </a:r>
            <a:r>
              <a:rPr lang="en-US" sz="2400" b="1" dirty="0">
                <a:solidFill>
                  <a:srgbClr val="000CFF"/>
                </a:solidFill>
              </a:rPr>
              <a:t>74%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off-chip loads with </a:t>
            </a:r>
            <a:r>
              <a:rPr lang="en-US" sz="2400" b="1" dirty="0">
                <a:solidFill>
                  <a:srgbClr val="000CFF"/>
                </a:solidFill>
              </a:rPr>
              <a:t>77%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accuracy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6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Improves performance by </a:t>
            </a:r>
            <a:r>
              <a:rPr lang="en-US" sz="2400" b="1" dirty="0">
                <a:solidFill>
                  <a:srgbClr val="000CFF"/>
                </a:solidFill>
              </a:rPr>
              <a:t>5.4%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, </a:t>
            </a:r>
            <a:r>
              <a:rPr lang="en-US" sz="2400" b="1" dirty="0">
                <a:solidFill>
                  <a:srgbClr val="000CFF"/>
                </a:solidFill>
              </a:rPr>
              <a:t>5.1%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, and </a:t>
            </a:r>
            <a:r>
              <a:rPr lang="en-US" sz="2400" b="1" dirty="0">
                <a:solidFill>
                  <a:srgbClr val="000CFF"/>
                </a:solidFill>
              </a:rPr>
              <a:t>6.2%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in 1/8/</a:t>
            </a:r>
            <a:r>
              <a:rPr lang="en-US" sz="2000" dirty="0" err="1">
                <a:solidFill>
                  <a:schemeClr val="tx1"/>
                </a:solidFill>
                <a:latin typeface="Corbel" panose="020B0503020204020204" pitchFamily="34" charset="0"/>
              </a:rPr>
              <a:t>bw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-limited cores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6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Incurs only </a:t>
            </a:r>
            <a:r>
              <a:rPr lang="en-US" sz="2400" b="1" dirty="0">
                <a:solidFill>
                  <a:srgbClr val="000CFF"/>
                </a:solidFill>
              </a:rPr>
              <a:t>4</a:t>
            </a:r>
            <a:r>
              <a:rPr lang="en-US" sz="2400" b="1" dirty="0">
                <a:solidFill>
                  <a:srgbClr val="000CFF"/>
                </a:solidFill>
                <a:latin typeface="Corbel" panose="020B0503020204020204" pitchFamily="34" charset="0"/>
              </a:rPr>
              <a:t>KB</a:t>
            </a:r>
            <a:r>
              <a:rPr lang="en-US" sz="2000" dirty="0">
                <a:solidFill>
                  <a:srgbClr val="000CFF"/>
                </a:solidFill>
                <a:latin typeface="Corbel" panose="020B0503020204020204" pitchFamily="34" charset="0"/>
              </a:rPr>
              <a:t> </a:t>
            </a:r>
            <a:r>
              <a:rPr lang="en-US" sz="2000" b="1" dirty="0">
                <a:solidFill>
                  <a:srgbClr val="000CFF"/>
                </a:solidFill>
                <a:latin typeface="Corbel" panose="020B0503020204020204" pitchFamily="34" charset="0"/>
              </a:rPr>
              <a:t>storage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and </a:t>
            </a:r>
            <a:r>
              <a:rPr lang="en-US" sz="2400" b="1" dirty="0">
                <a:solidFill>
                  <a:srgbClr val="000CFF"/>
                </a:solidFill>
              </a:rPr>
              <a:t>1.5%</a:t>
            </a:r>
            <a:r>
              <a:rPr lang="en-US" sz="2000" dirty="0">
                <a:solidFill>
                  <a:srgbClr val="000CFF"/>
                </a:solidFill>
                <a:latin typeface="Corbel" panose="020B0503020204020204" pitchFamily="34" charset="0"/>
              </a:rPr>
              <a:t> </a:t>
            </a:r>
            <a:r>
              <a:rPr lang="en-US" sz="2000" b="1" dirty="0">
                <a:solidFill>
                  <a:srgbClr val="000CFF"/>
                </a:solidFill>
                <a:latin typeface="Corbel" panose="020B0503020204020204" pitchFamily="34" charset="0"/>
              </a:rPr>
              <a:t>power</a:t>
            </a:r>
            <a:r>
              <a:rPr lang="en-US" sz="2000" dirty="0">
                <a:solidFill>
                  <a:schemeClr val="tx1"/>
                </a:solidFill>
                <a:latin typeface="Corbel" panose="020B0503020204020204" pitchFamily="34" charset="0"/>
              </a:rPr>
              <a:t> overhead per-core 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3961DFD-1AB2-0810-D2B8-075C1615DD97}"/>
              </a:ext>
            </a:extLst>
          </p:cNvPr>
          <p:cNvSpPr/>
          <p:nvPr/>
        </p:nvSpPr>
        <p:spPr>
          <a:xfrm>
            <a:off x="245096" y="3735380"/>
            <a:ext cx="1432875" cy="329939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Corbel" panose="020B0503020204020204" pitchFamily="34" charset="0"/>
              </a:rPr>
              <a:t>Key results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B73BCD-8B2C-84B4-00A6-C2F1AA583612}"/>
              </a:ext>
            </a:extLst>
          </p:cNvPr>
          <p:cNvSpPr txBox="1"/>
          <p:nvPr/>
        </p:nvSpPr>
        <p:spPr>
          <a:xfrm>
            <a:off x="2196446" y="6342754"/>
            <a:ext cx="4743606" cy="40862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  <a:hlinkClick r:id="rId2"/>
              </a:rPr>
              <a:t>https://github.com/CMU-SAFARI/Hermes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39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90F9928-5DEE-3B64-258F-6CC14C18B53B}"/>
              </a:ext>
            </a:extLst>
          </p:cNvPr>
          <p:cNvSpPr txBox="1"/>
          <p:nvPr/>
        </p:nvSpPr>
        <p:spPr>
          <a:xfrm>
            <a:off x="183895" y="2783995"/>
            <a:ext cx="8776206" cy="1788259"/>
          </a:xfrm>
          <a:prstGeom prst="roundRect">
            <a:avLst>
              <a:gd name="adj" fmla="val 4065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</a:rPr>
              <a:t>40%</a:t>
            </a:r>
            <a:r>
              <a:rPr lang="en-US" sz="4400" b="1" dirty="0">
                <a:solidFill>
                  <a:srgbClr val="FFFF00"/>
                </a:solidFill>
                <a:latin typeface="Corbel" panose="020B050302020402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of the stalls caused by an off-chip load 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orbel" panose="020B0503020204020204" pitchFamily="34" charset="0"/>
              </a:rPr>
              <a:t>can be reduced by </a:t>
            </a:r>
            <a:r>
              <a:rPr lang="en-US" sz="3200" b="1" dirty="0">
                <a:solidFill>
                  <a:srgbClr val="FFFF00"/>
                </a:solidFill>
                <a:latin typeface="Corbel" panose="020B0503020204020204" pitchFamily="34" charset="0"/>
              </a:rPr>
              <a:t>removing on-chip cache access latency from its critical path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A1B2AD4-ADA3-A190-2EE0-2B9A6E19A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Key Observations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7E96F2D-3AC5-8658-D8BB-B66CD967F087}"/>
              </a:ext>
            </a:extLst>
          </p:cNvPr>
          <p:cNvSpPr/>
          <p:nvPr/>
        </p:nvSpPr>
        <p:spPr>
          <a:xfrm>
            <a:off x="291221" y="1369146"/>
            <a:ext cx="8561554" cy="1285539"/>
          </a:xfrm>
          <a:prstGeom prst="roundRect">
            <a:avLst>
              <a:gd name="adj" fmla="val 6884"/>
            </a:avLst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Corbel" panose="020B0503020204020204" pitchFamily="34" charset="0"/>
              </a:rPr>
              <a:t>On-chip cache access latency</a:t>
            </a:r>
            <a:r>
              <a:rPr lang="en-US" sz="3200" dirty="0">
                <a:solidFill>
                  <a:schemeClr val="tx1"/>
                </a:solidFill>
                <a:latin typeface="Corbel" panose="020B0503020204020204" pitchFamily="34" charset="0"/>
              </a:rPr>
              <a:t> significantly contributes to total off-chip load latency</a:t>
            </a:r>
            <a:endParaRPr lang="en-US" sz="24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AEC7C96-8ACD-D2C8-9AD0-7828F9354D49}"/>
              </a:ext>
            </a:extLst>
          </p:cNvPr>
          <p:cNvSpPr/>
          <p:nvPr/>
        </p:nvSpPr>
        <p:spPr>
          <a:xfrm>
            <a:off x="2966038" y="987686"/>
            <a:ext cx="3211921" cy="477633"/>
          </a:xfrm>
          <a:prstGeom prst="roundRect">
            <a:avLst/>
          </a:prstGeom>
          <a:solidFill>
            <a:srgbClr val="B40003"/>
          </a:solidFill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rbel" panose="020B0503020204020204" pitchFamily="34" charset="0"/>
              </a:rPr>
              <a:t>Observation 2</a:t>
            </a:r>
            <a:endParaRPr lang="en-US" sz="3600" b="1" dirty="0"/>
          </a:p>
        </p:txBody>
      </p:sp>
      <p:pic>
        <p:nvPicPr>
          <p:cNvPr id="5" name="Graphic 4" descr="Lights On with solid fill">
            <a:extLst>
              <a:ext uri="{FF2B5EF4-FFF2-40B4-BE49-F238E27FC236}">
                <a16:creationId xmlns:a16="http://schemas.microsoft.com/office/drawing/2014/main" id="{727FDD1C-02DA-DF50-310F-DF94A7CF7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785027"/>
            <a:ext cx="1168237" cy="116823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6704D73-E71D-9C0F-17CC-C35717FBBFB2}"/>
              </a:ext>
            </a:extLst>
          </p:cNvPr>
          <p:cNvSpPr/>
          <p:nvPr/>
        </p:nvSpPr>
        <p:spPr>
          <a:xfrm>
            <a:off x="2141839" y="4819522"/>
            <a:ext cx="459707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L1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C7F04BD-0C70-1432-3702-3EF89ECFA15A}"/>
              </a:ext>
            </a:extLst>
          </p:cNvPr>
          <p:cNvSpPr/>
          <p:nvPr/>
        </p:nvSpPr>
        <p:spPr>
          <a:xfrm>
            <a:off x="2601546" y="4819522"/>
            <a:ext cx="669303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L2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A38DDE1-ABF0-1925-D90D-93BDE7AFA963}"/>
              </a:ext>
            </a:extLst>
          </p:cNvPr>
          <p:cNvSpPr/>
          <p:nvPr/>
        </p:nvSpPr>
        <p:spPr>
          <a:xfrm>
            <a:off x="3279640" y="4819522"/>
            <a:ext cx="1055336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LLC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04723D66-C3FC-4DC2-DDE9-80C56103C674}"/>
              </a:ext>
            </a:extLst>
          </p:cNvPr>
          <p:cNvSpPr/>
          <p:nvPr/>
        </p:nvSpPr>
        <p:spPr>
          <a:xfrm>
            <a:off x="4343767" y="4819521"/>
            <a:ext cx="3344562" cy="367645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Main Memory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C0C1AB3-EE76-CE57-8996-04607F8CB7B9}"/>
              </a:ext>
            </a:extLst>
          </p:cNvPr>
          <p:cNvSpPr/>
          <p:nvPr/>
        </p:nvSpPr>
        <p:spPr>
          <a:xfrm>
            <a:off x="2132314" y="5722976"/>
            <a:ext cx="459707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L1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9D7ED5AD-B0F7-67DB-54BD-0FC04FC3EB9D}"/>
              </a:ext>
            </a:extLst>
          </p:cNvPr>
          <p:cNvSpPr/>
          <p:nvPr/>
        </p:nvSpPr>
        <p:spPr>
          <a:xfrm>
            <a:off x="2592021" y="5722976"/>
            <a:ext cx="669303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L2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7FDE8C63-DFD4-47C2-209D-91870B719BA9}"/>
              </a:ext>
            </a:extLst>
          </p:cNvPr>
          <p:cNvSpPr/>
          <p:nvPr/>
        </p:nvSpPr>
        <p:spPr>
          <a:xfrm>
            <a:off x="3270115" y="5722976"/>
            <a:ext cx="1055336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LLC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0" name="Down Arrow 19">
            <a:extLst>
              <a:ext uri="{FF2B5EF4-FFF2-40B4-BE49-F238E27FC236}">
                <a16:creationId xmlns:a16="http://schemas.microsoft.com/office/drawing/2014/main" id="{C685B1E6-AE8D-556A-BD33-01DCC220EFA2}"/>
              </a:ext>
            </a:extLst>
          </p:cNvPr>
          <p:cNvSpPr/>
          <p:nvPr/>
        </p:nvSpPr>
        <p:spPr>
          <a:xfrm>
            <a:off x="4292315" y="5324008"/>
            <a:ext cx="642721" cy="308113"/>
          </a:xfrm>
          <a:prstGeom prst="downArrow">
            <a:avLst/>
          </a:prstGeom>
          <a:solidFill>
            <a:srgbClr val="00B050"/>
          </a:solidFill>
          <a:ln>
            <a:solidFill>
              <a:srgbClr val="5482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CF314C6-FA9A-57A8-EB08-4BEEED8792D3}"/>
              </a:ext>
            </a:extLst>
          </p:cNvPr>
          <p:cNvCxnSpPr>
            <a:cxnSpLocks/>
          </p:cNvCxnSpPr>
          <p:nvPr/>
        </p:nvCxnSpPr>
        <p:spPr>
          <a:xfrm>
            <a:off x="7700744" y="6200053"/>
            <a:ext cx="0" cy="367645"/>
          </a:xfrm>
          <a:prstGeom prst="line">
            <a:avLst/>
          </a:prstGeom>
          <a:ln w="12700">
            <a:solidFill>
              <a:srgbClr val="54823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6929DF0-FD85-9ACA-5A72-CB4D24046B27}"/>
              </a:ext>
            </a:extLst>
          </p:cNvPr>
          <p:cNvCxnSpPr>
            <a:cxnSpLocks/>
          </p:cNvCxnSpPr>
          <p:nvPr/>
        </p:nvCxnSpPr>
        <p:spPr>
          <a:xfrm flipV="1">
            <a:off x="5498816" y="6383875"/>
            <a:ext cx="2201928" cy="1"/>
          </a:xfrm>
          <a:prstGeom prst="line">
            <a:avLst/>
          </a:prstGeom>
          <a:ln w="12700">
            <a:solidFill>
              <a:srgbClr val="548235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25E0E35-F652-1685-14A7-B0740BDC3086}"/>
              </a:ext>
            </a:extLst>
          </p:cNvPr>
          <p:cNvSpPr txBox="1"/>
          <p:nvPr/>
        </p:nvSpPr>
        <p:spPr>
          <a:xfrm>
            <a:off x="5859845" y="5999998"/>
            <a:ext cx="15808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>
                <a:solidFill>
                  <a:srgbClr val="548235"/>
                </a:solidFill>
                <a:latin typeface="Corbel" panose="020B0503020204020204" pitchFamily="34" charset="0"/>
              </a:rPr>
              <a:t>Saved cycles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49EA7EE-43BD-04DC-3CD7-18FF9A4A24AF}"/>
              </a:ext>
            </a:extLst>
          </p:cNvPr>
          <p:cNvSpPr/>
          <p:nvPr/>
        </p:nvSpPr>
        <p:spPr>
          <a:xfrm>
            <a:off x="2125502" y="6210180"/>
            <a:ext cx="3344562" cy="367645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Main Memory</a:t>
            </a:r>
          </a:p>
        </p:txBody>
      </p:sp>
    </p:spTree>
    <p:extLst>
      <p:ext uri="{BB962C8B-B14F-4D97-AF65-F5344CB8AC3E}">
        <p14:creationId xmlns:p14="http://schemas.microsoft.com/office/powerpoint/2010/main" val="293328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7" grpId="0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693C63-3ED0-8296-B221-904A37ECB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And Things are Getting Worse…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717CBBD-96E1-45C8-7119-AB0DA5519B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33" y="995543"/>
            <a:ext cx="6582512" cy="460296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C4C1B5-1880-DC72-2788-0E78E1B81ABB}"/>
              </a:ext>
            </a:extLst>
          </p:cNvPr>
          <p:cNvSpPr txBox="1"/>
          <p:nvPr/>
        </p:nvSpPr>
        <p:spPr>
          <a:xfrm>
            <a:off x="1967760" y="6319818"/>
            <a:ext cx="520046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2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https://wccftech.com/surprisingly-high-latency-discovered-during-alder-lake-test-with-ddr5-6400-memory</a:t>
            </a:r>
            <a:endParaRPr lang="en-US" sz="9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726AA86-27F5-E5B2-3464-84FCD45918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468" y="1107305"/>
            <a:ext cx="6070862" cy="12435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CB354A-2FAB-AC2D-9EAB-460E4DF361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03" y="2422516"/>
            <a:ext cx="2839450" cy="38237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CE673F-CE6F-315E-4B80-2129C991BE1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41" y="2998785"/>
            <a:ext cx="5722070" cy="26642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746644A-039B-3FE8-4A17-AAA22201EC39}"/>
              </a:ext>
            </a:extLst>
          </p:cNvPr>
          <p:cNvSpPr txBox="1"/>
          <p:nvPr/>
        </p:nvSpPr>
        <p:spPr>
          <a:xfrm>
            <a:off x="1402152" y="6465497"/>
            <a:ext cx="64395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2">
                    <a:lumMod val="75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https://www.anandtech.com/show/17047/the-intel-12th-gen-core-i912900k-review-hybrid-performance-brings-hybrid-complexity/6</a:t>
            </a:r>
            <a:endParaRPr lang="en-US" sz="9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A17527-9AFD-6047-6033-2F065D2868CA}"/>
              </a:ext>
            </a:extLst>
          </p:cNvPr>
          <p:cNvSpPr txBox="1"/>
          <p:nvPr/>
        </p:nvSpPr>
        <p:spPr>
          <a:xfrm>
            <a:off x="2025469" y="6615142"/>
            <a:ext cx="50930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bg2">
                    <a:lumMod val="75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https://www.reddit.com/r/Amd/comments/q8k3u7/the_l3_cache_issue_is_more_than_latency_related</a:t>
            </a:r>
            <a:endParaRPr lang="en-US" sz="9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49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FB3F664-0706-B93F-56EE-C39451CF858F}"/>
              </a:ext>
            </a:extLst>
          </p:cNvPr>
          <p:cNvSpPr/>
          <p:nvPr/>
        </p:nvSpPr>
        <p:spPr>
          <a:xfrm>
            <a:off x="197292" y="2525579"/>
            <a:ext cx="8748746" cy="1923873"/>
          </a:xfrm>
          <a:prstGeom prst="roundRect">
            <a:avLst>
              <a:gd name="adj" fmla="val 6884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Improve processor performance </a:t>
            </a:r>
          </a:p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by </a:t>
            </a:r>
            <a:r>
              <a:rPr lang="en-US" sz="3200" b="1" dirty="0">
                <a:solidFill>
                  <a:srgbClr val="C00000"/>
                </a:solidFill>
                <a:latin typeface="Corbel" panose="020B0503020204020204" pitchFamily="34" charset="0"/>
              </a:rPr>
              <a:t>removing on-chip cache access latency</a:t>
            </a:r>
            <a:r>
              <a:rPr lang="en-US" sz="3200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 </a:t>
            </a:r>
          </a:p>
          <a:p>
            <a:pPr algn="ctr"/>
            <a:r>
              <a:rPr lang="en-US" sz="3200" dirty="0">
                <a:solidFill>
                  <a:sysClr val="windowText" lastClr="000000"/>
                </a:solidFill>
                <a:latin typeface="Corbel" panose="020B0503020204020204" pitchFamily="34" charset="0"/>
              </a:rPr>
              <a:t>from the </a:t>
            </a:r>
            <a:r>
              <a:rPr lang="en-US" sz="3200" b="1" dirty="0">
                <a:solidFill>
                  <a:srgbClr val="C00000"/>
                </a:solidFill>
                <a:latin typeface="Corbel" panose="020B0503020204020204" pitchFamily="34" charset="0"/>
              </a:rPr>
              <a:t>critical path of off-chip loads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AF91F1C-A942-41EE-E17F-DFA308531A4D}"/>
              </a:ext>
            </a:extLst>
          </p:cNvPr>
          <p:cNvSpPr/>
          <p:nvPr/>
        </p:nvSpPr>
        <p:spPr>
          <a:xfrm>
            <a:off x="3290179" y="2064471"/>
            <a:ext cx="2562971" cy="61588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Corbel" panose="020B0503020204020204" pitchFamily="34" charset="0"/>
              </a:rPr>
              <a:t>Our Goal</a:t>
            </a:r>
          </a:p>
        </p:txBody>
      </p:sp>
    </p:spTree>
    <p:extLst>
      <p:ext uri="{BB962C8B-B14F-4D97-AF65-F5344CB8AC3E}">
        <p14:creationId xmlns:p14="http://schemas.microsoft.com/office/powerpoint/2010/main" val="1543303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EFFA08-55AC-586E-7BDC-5B4E1646C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824" y="615947"/>
            <a:ext cx="6288349" cy="19305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757EFC-FADC-335E-B770-D73542DA5C1D}"/>
              </a:ext>
            </a:extLst>
          </p:cNvPr>
          <p:cNvSpPr txBox="1"/>
          <p:nvPr/>
        </p:nvSpPr>
        <p:spPr>
          <a:xfrm>
            <a:off x="172120" y="3133839"/>
            <a:ext cx="8799756" cy="969041"/>
          </a:xfrm>
          <a:prstGeom prst="roundRect">
            <a:avLst>
              <a:gd name="adj" fmla="val 9377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3600" b="1">
                <a:solidFill>
                  <a:srgbClr val="FFFF00"/>
                </a:solidFill>
                <a:latin typeface="Corbel" panose="020B05030202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/>
              <a:t>Predicts</a:t>
            </a:r>
            <a:r>
              <a:rPr lang="en-US" sz="3200" b="0" dirty="0">
                <a:solidFill>
                  <a:schemeClr val="bg1"/>
                </a:solidFill>
              </a:rPr>
              <a:t> which load requests might go off-chip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6D37CD-23EF-8331-AA99-F5225B469152}"/>
              </a:ext>
            </a:extLst>
          </p:cNvPr>
          <p:cNvSpPr txBox="1"/>
          <p:nvPr/>
        </p:nvSpPr>
        <p:spPr>
          <a:xfrm>
            <a:off x="172120" y="4640908"/>
            <a:ext cx="8799756" cy="1601145"/>
          </a:xfrm>
          <a:prstGeom prst="roundRect">
            <a:avLst>
              <a:gd name="adj" fmla="val 9377"/>
            </a:avLst>
          </a:prstGeom>
          <a:solidFill>
            <a:schemeClr val="accent1"/>
          </a:solidFill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sz="3600" b="1">
                <a:solidFill>
                  <a:srgbClr val="FFFF00"/>
                </a:solidFill>
                <a:latin typeface="Corbel" panose="020B05030202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3200" b="0" dirty="0">
                <a:solidFill>
                  <a:schemeClr val="bg1"/>
                </a:solidFill>
              </a:rPr>
              <a:t>Starts </a:t>
            </a:r>
            <a:r>
              <a:rPr lang="en-US" dirty="0"/>
              <a:t>fetching</a:t>
            </a:r>
            <a:r>
              <a:rPr lang="en-US" sz="3200" b="0" dirty="0">
                <a:solidFill>
                  <a:schemeClr val="bg1"/>
                </a:solidFill>
              </a:rPr>
              <a:t> data </a:t>
            </a:r>
            <a:r>
              <a:rPr lang="en-US" dirty="0"/>
              <a:t>directly</a:t>
            </a:r>
            <a:r>
              <a:rPr lang="en-US" sz="3200" b="0" dirty="0">
                <a:solidFill>
                  <a:schemeClr val="bg1"/>
                </a:solidFill>
              </a:rPr>
              <a:t> from main memory while concurrently accessing the cache hierarchy</a:t>
            </a:r>
          </a:p>
        </p:txBody>
      </p:sp>
      <p:pic>
        <p:nvPicPr>
          <p:cNvPr id="8" name="Graphic 7" descr="Lights On with solid fill">
            <a:extLst>
              <a:ext uri="{FF2B5EF4-FFF2-40B4-BE49-F238E27FC236}">
                <a16:creationId xmlns:a16="http://schemas.microsoft.com/office/drawing/2014/main" id="{7838BEDD-F1AF-47EB-DE99-04E1FBFBA9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770" y="2595810"/>
            <a:ext cx="810705" cy="81070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Graphic 8" descr="Lights On with solid fill">
            <a:extLst>
              <a:ext uri="{FF2B5EF4-FFF2-40B4-BE49-F238E27FC236}">
                <a16:creationId xmlns:a16="http://schemas.microsoft.com/office/drawing/2014/main" id="{C740B2AC-627B-D4AF-30E1-5FA4499FA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769" y="4188420"/>
            <a:ext cx="810705" cy="81070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25691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13F9E2-A78F-6F56-A196-C5C0BBB70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orbel" panose="020B0503020204020204" pitchFamily="34" charset="0"/>
              </a:rPr>
              <a:t>Hermes Overview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5699573-8E19-2DCE-9E1E-F52E346083FE}"/>
              </a:ext>
            </a:extLst>
          </p:cNvPr>
          <p:cNvSpPr/>
          <p:nvPr/>
        </p:nvSpPr>
        <p:spPr>
          <a:xfrm>
            <a:off x="1544930" y="1187778"/>
            <a:ext cx="801279" cy="367645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Core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0C7EEE0-CF3E-5BE5-24FA-8834C349DE35}"/>
              </a:ext>
            </a:extLst>
          </p:cNvPr>
          <p:cNvSpPr/>
          <p:nvPr/>
        </p:nvSpPr>
        <p:spPr>
          <a:xfrm>
            <a:off x="1570145" y="1884584"/>
            <a:ext cx="750838" cy="3676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L1-D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15B641C-C4B7-73E1-92C7-80C8533C2413}"/>
              </a:ext>
            </a:extLst>
          </p:cNvPr>
          <p:cNvSpPr/>
          <p:nvPr/>
        </p:nvSpPr>
        <p:spPr>
          <a:xfrm>
            <a:off x="1398813" y="2581390"/>
            <a:ext cx="1093509" cy="4399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L2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194375E-3453-69C3-13CE-6BFDA2EE258E}"/>
              </a:ext>
            </a:extLst>
          </p:cNvPr>
          <p:cNvSpPr/>
          <p:nvPr/>
        </p:nvSpPr>
        <p:spPr>
          <a:xfrm>
            <a:off x="1051222" y="3350452"/>
            <a:ext cx="1797429" cy="806768"/>
          </a:xfrm>
          <a:prstGeom prst="roundRect">
            <a:avLst>
              <a:gd name="adj" fmla="val 10825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LLC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DBE574B0-C6EA-E6A6-3F7B-26DDD749A59E}"/>
              </a:ext>
            </a:extLst>
          </p:cNvPr>
          <p:cNvSpPr/>
          <p:nvPr/>
        </p:nvSpPr>
        <p:spPr>
          <a:xfrm>
            <a:off x="1595362" y="4486381"/>
            <a:ext cx="700407" cy="36764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MC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256ACFD-C4DF-996E-46CA-3DBBFAAFF6E8}"/>
              </a:ext>
            </a:extLst>
          </p:cNvPr>
          <p:cNvSpPr/>
          <p:nvPr/>
        </p:nvSpPr>
        <p:spPr>
          <a:xfrm>
            <a:off x="610184" y="5183187"/>
            <a:ext cx="2670761" cy="887675"/>
          </a:xfrm>
          <a:prstGeom prst="roundRect">
            <a:avLst>
              <a:gd name="adj" fmla="val 10825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Off-Chip</a:t>
            </a:r>
          </a:p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Main Memory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A81389F-DE91-2DB9-B688-3815642FF51D}"/>
              </a:ext>
            </a:extLst>
          </p:cNvPr>
          <p:cNvCxnSpPr/>
          <p:nvPr/>
        </p:nvCxnSpPr>
        <p:spPr>
          <a:xfrm>
            <a:off x="2085080" y="1555423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36C9381-3574-AD67-161F-76479FCF77BB}"/>
              </a:ext>
            </a:extLst>
          </p:cNvPr>
          <p:cNvCxnSpPr>
            <a:cxnSpLocks/>
          </p:cNvCxnSpPr>
          <p:nvPr/>
        </p:nvCxnSpPr>
        <p:spPr>
          <a:xfrm>
            <a:off x="2085080" y="2252229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F4CFDA8-D717-68FD-108E-AAEC95C5940B}"/>
              </a:ext>
            </a:extLst>
          </p:cNvPr>
          <p:cNvCxnSpPr>
            <a:cxnSpLocks/>
          </p:cNvCxnSpPr>
          <p:nvPr/>
        </p:nvCxnSpPr>
        <p:spPr>
          <a:xfrm>
            <a:off x="2086651" y="3021291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B049662-9905-97C4-1798-A44AA92A4F3D}"/>
              </a:ext>
            </a:extLst>
          </p:cNvPr>
          <p:cNvCxnSpPr>
            <a:cxnSpLocks/>
          </p:cNvCxnSpPr>
          <p:nvPr/>
        </p:nvCxnSpPr>
        <p:spPr>
          <a:xfrm>
            <a:off x="2077224" y="4157220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A6EFFD6-6A10-D481-72D3-D3CB4C521DB1}"/>
              </a:ext>
            </a:extLst>
          </p:cNvPr>
          <p:cNvCxnSpPr>
            <a:cxnSpLocks/>
          </p:cNvCxnSpPr>
          <p:nvPr/>
        </p:nvCxnSpPr>
        <p:spPr>
          <a:xfrm>
            <a:off x="2077224" y="4854026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4747917-2721-A113-C42E-6B6EEB9E77E1}"/>
              </a:ext>
            </a:extLst>
          </p:cNvPr>
          <p:cNvCxnSpPr/>
          <p:nvPr/>
        </p:nvCxnSpPr>
        <p:spPr>
          <a:xfrm flipV="1">
            <a:off x="1802276" y="4854026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31A697A-379F-4D2B-E5E7-6CF2EBDC51B1}"/>
              </a:ext>
            </a:extLst>
          </p:cNvPr>
          <p:cNvCxnSpPr/>
          <p:nvPr/>
        </p:nvCxnSpPr>
        <p:spPr>
          <a:xfrm flipV="1">
            <a:off x="1802276" y="4157220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AA7DC07-FBCF-6D61-59E3-4CD34A643E14}"/>
              </a:ext>
            </a:extLst>
          </p:cNvPr>
          <p:cNvCxnSpPr/>
          <p:nvPr/>
        </p:nvCxnSpPr>
        <p:spPr>
          <a:xfrm flipV="1">
            <a:off x="1802276" y="3021291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0933126-CA68-9B45-5A63-B9D047ABE6F1}"/>
              </a:ext>
            </a:extLst>
          </p:cNvPr>
          <p:cNvCxnSpPr/>
          <p:nvPr/>
        </p:nvCxnSpPr>
        <p:spPr>
          <a:xfrm flipV="1">
            <a:off x="1813274" y="2252229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C1784CE-E658-BD72-7D2D-84C9B9AB1C68}"/>
              </a:ext>
            </a:extLst>
          </p:cNvPr>
          <p:cNvCxnSpPr/>
          <p:nvPr/>
        </p:nvCxnSpPr>
        <p:spPr>
          <a:xfrm flipV="1">
            <a:off x="1824272" y="1555423"/>
            <a:ext cx="0" cy="329161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536F5A6-D0EB-78C7-434C-9F1BF25086D7}"/>
              </a:ext>
            </a:extLst>
          </p:cNvPr>
          <p:cNvSpPr/>
          <p:nvPr/>
        </p:nvSpPr>
        <p:spPr>
          <a:xfrm>
            <a:off x="4074585" y="2593157"/>
            <a:ext cx="459707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L1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E37A6E3B-A323-41E1-F82D-13286D006CE1}"/>
              </a:ext>
            </a:extLst>
          </p:cNvPr>
          <p:cNvSpPr/>
          <p:nvPr/>
        </p:nvSpPr>
        <p:spPr>
          <a:xfrm>
            <a:off x="4534292" y="2593157"/>
            <a:ext cx="669303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L2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0FB9DF2-1B0D-B388-8966-93ED5F673FAB}"/>
              </a:ext>
            </a:extLst>
          </p:cNvPr>
          <p:cNvSpPr/>
          <p:nvPr/>
        </p:nvSpPr>
        <p:spPr>
          <a:xfrm>
            <a:off x="5212386" y="2593157"/>
            <a:ext cx="1055336" cy="367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LLC</a:t>
            </a:r>
            <a:endParaRPr lang="en-US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B5E00B25-2CC5-CDFA-F5A1-360DCA946182}"/>
              </a:ext>
            </a:extLst>
          </p:cNvPr>
          <p:cNvSpPr/>
          <p:nvPr/>
        </p:nvSpPr>
        <p:spPr>
          <a:xfrm>
            <a:off x="6276513" y="2593156"/>
            <a:ext cx="2670761" cy="367645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Corbel" panose="020B0503020204020204" pitchFamily="34" charset="0"/>
              </a:rPr>
              <a:t>Main Memory</a:t>
            </a:r>
          </a:p>
        </p:txBody>
      </p:sp>
      <p:sp>
        <p:nvSpPr>
          <p:cNvPr id="26" name="Down Arrow 25">
            <a:extLst>
              <a:ext uri="{FF2B5EF4-FFF2-40B4-BE49-F238E27FC236}">
                <a16:creationId xmlns:a16="http://schemas.microsoft.com/office/drawing/2014/main" id="{0DAF4028-1C3D-9BB2-F32E-45C544235598}"/>
              </a:ext>
            </a:extLst>
          </p:cNvPr>
          <p:cNvSpPr/>
          <p:nvPr/>
        </p:nvSpPr>
        <p:spPr>
          <a:xfrm>
            <a:off x="1995703" y="1555423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>
            <a:extLst>
              <a:ext uri="{FF2B5EF4-FFF2-40B4-BE49-F238E27FC236}">
                <a16:creationId xmlns:a16="http://schemas.microsoft.com/office/drawing/2014/main" id="{2B9A2069-608C-612F-E251-70962E2B9CC5}"/>
              </a:ext>
            </a:extLst>
          </p:cNvPr>
          <p:cNvSpPr/>
          <p:nvPr/>
        </p:nvSpPr>
        <p:spPr>
          <a:xfrm>
            <a:off x="1995703" y="2254578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>
            <a:extLst>
              <a:ext uri="{FF2B5EF4-FFF2-40B4-BE49-F238E27FC236}">
                <a16:creationId xmlns:a16="http://schemas.microsoft.com/office/drawing/2014/main" id="{92D30848-4B25-35C5-1142-84FDDE2FCB63}"/>
              </a:ext>
            </a:extLst>
          </p:cNvPr>
          <p:cNvSpPr/>
          <p:nvPr/>
        </p:nvSpPr>
        <p:spPr>
          <a:xfrm>
            <a:off x="1995703" y="3018555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>
            <a:extLst>
              <a:ext uri="{FF2B5EF4-FFF2-40B4-BE49-F238E27FC236}">
                <a16:creationId xmlns:a16="http://schemas.microsoft.com/office/drawing/2014/main" id="{DA75F449-8535-B0A8-F97D-1E9F0878AA13}"/>
              </a:ext>
            </a:extLst>
          </p:cNvPr>
          <p:cNvSpPr/>
          <p:nvPr/>
        </p:nvSpPr>
        <p:spPr>
          <a:xfrm>
            <a:off x="1995703" y="4168219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>
            <a:extLst>
              <a:ext uri="{FF2B5EF4-FFF2-40B4-BE49-F238E27FC236}">
                <a16:creationId xmlns:a16="http://schemas.microsoft.com/office/drawing/2014/main" id="{7387E3D1-5BE4-10E6-2479-47A300F9B67F}"/>
              </a:ext>
            </a:extLst>
          </p:cNvPr>
          <p:cNvSpPr/>
          <p:nvPr/>
        </p:nvSpPr>
        <p:spPr>
          <a:xfrm>
            <a:off x="1995703" y="4854026"/>
            <a:ext cx="163042" cy="329161"/>
          </a:xfrm>
          <a:prstGeom prst="down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0B448706-ECCA-CE23-1001-0E5A8D18153E}"/>
              </a:ext>
            </a:extLst>
          </p:cNvPr>
          <p:cNvSpPr/>
          <p:nvPr/>
        </p:nvSpPr>
        <p:spPr>
          <a:xfrm>
            <a:off x="4074585" y="2049163"/>
            <a:ext cx="1224364" cy="36764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latin typeface="Corbel" panose="020B0503020204020204" pitchFamily="34" charset="0"/>
              </a:rPr>
              <a:t>Baseline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7C349FE-F86B-1224-9A66-EBB6A39FFDF3}"/>
              </a:ext>
            </a:extLst>
          </p:cNvPr>
          <p:cNvCxnSpPr/>
          <p:nvPr/>
        </p:nvCxnSpPr>
        <p:spPr>
          <a:xfrm>
            <a:off x="6730737" y="2183311"/>
            <a:ext cx="0" cy="2804863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10DBEBE-61C3-FC7B-9739-4D94172A5DB4}"/>
              </a:ext>
            </a:extLst>
          </p:cNvPr>
          <p:cNvCxnSpPr/>
          <p:nvPr/>
        </p:nvCxnSpPr>
        <p:spPr>
          <a:xfrm>
            <a:off x="6730737" y="2416809"/>
            <a:ext cx="2216537" cy="0"/>
          </a:xfrm>
          <a:prstGeom prst="straightConnector1">
            <a:avLst/>
          </a:prstGeom>
          <a:ln w="190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720B2390-2593-A22B-0E76-79016FA83D68}"/>
              </a:ext>
            </a:extLst>
          </p:cNvPr>
          <p:cNvSpPr txBox="1"/>
          <p:nvPr/>
        </p:nvSpPr>
        <p:spPr>
          <a:xfrm>
            <a:off x="6892975" y="2027221"/>
            <a:ext cx="1989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  <a:latin typeface="Corbel" panose="020B0503020204020204" pitchFamily="34" charset="0"/>
              </a:rPr>
              <a:t>Processor is stalled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9F0649-5A1E-4380-EA92-6DADCABB2F39}"/>
              </a:ext>
            </a:extLst>
          </p:cNvPr>
          <p:cNvSpPr txBox="1"/>
          <p:nvPr/>
        </p:nvSpPr>
        <p:spPr>
          <a:xfrm>
            <a:off x="5410985" y="1385049"/>
            <a:ext cx="3102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2">
                    <a:lumMod val="50000"/>
                  </a:schemeClr>
                </a:solidFill>
                <a:latin typeface="Corbel" panose="020B0503020204020204" pitchFamily="34" charset="0"/>
              </a:rPr>
              <a:t>Latency tolerance limit of ROB</a:t>
            </a:r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36E81151-6B2F-B938-C94E-D16BDBB85962}"/>
              </a:ext>
            </a:extLst>
          </p:cNvPr>
          <p:cNvSpPr/>
          <p:nvPr/>
        </p:nvSpPr>
        <p:spPr>
          <a:xfrm>
            <a:off x="6154296" y="1762812"/>
            <a:ext cx="510455" cy="414780"/>
          </a:xfrm>
          <a:custGeom>
            <a:avLst/>
            <a:gdLst>
              <a:gd name="connsiteX0" fmla="*/ 20261 w 510455"/>
              <a:gd name="connsiteY0" fmla="*/ 0 h 414780"/>
              <a:gd name="connsiteX1" fmla="*/ 57968 w 510455"/>
              <a:gd name="connsiteY1" fmla="*/ 339365 h 414780"/>
              <a:gd name="connsiteX2" fmla="*/ 510455 w 510455"/>
              <a:gd name="connsiteY2" fmla="*/ 414780 h 41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0455" h="414780">
                <a:moveTo>
                  <a:pt x="20261" y="0"/>
                </a:moveTo>
                <a:cubicBezTo>
                  <a:pt x="-1735" y="135117"/>
                  <a:pt x="-23731" y="270235"/>
                  <a:pt x="57968" y="339365"/>
                </a:cubicBezTo>
                <a:cubicBezTo>
                  <a:pt x="139667" y="408495"/>
                  <a:pt x="325061" y="411637"/>
                  <a:pt x="510455" y="414780"/>
                </a:cubicBezTo>
              </a:path>
            </a:pathLst>
          </a:custGeom>
          <a:noFill/>
          <a:ln>
            <a:solidFill>
              <a:schemeClr val="bg2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3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9" grpId="0"/>
      <p:bldP spid="40" grpId="0"/>
      <p:bldP spid="4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846AF6C8-510F-B843-927B-D228E6D21AE1}" vid="{401B834B-21C8-DD47-A919-8F9510F7175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{DA3DCFB4-9847-D34B-A73B-734A654CEF15}tf16401378</Template>
  <TotalTime>14378</TotalTime>
  <Words>3054</Words>
  <Application>Microsoft Macintosh PowerPoint</Application>
  <PresentationFormat>On-screen Show (4:3)</PresentationFormat>
  <Paragraphs>529</Paragraphs>
  <Slides>43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Alegreya Sans</vt:lpstr>
      <vt:lpstr>Arial</vt:lpstr>
      <vt:lpstr>Calibri</vt:lpstr>
      <vt:lpstr>Cambria</vt:lpstr>
      <vt:lpstr>Consolas</vt:lpstr>
      <vt:lpstr>Corbel</vt:lpstr>
      <vt:lpstr>Lato</vt:lpstr>
      <vt:lpstr>Lato Black</vt:lpstr>
      <vt:lpstr>Palatino Linotype</vt:lpstr>
      <vt:lpstr>Office Theme</vt:lpstr>
      <vt:lpstr>PowerPoint Presentation</vt:lpstr>
      <vt:lpstr>The Key Problem</vt:lpstr>
      <vt:lpstr>Traditional Solutions</vt:lpstr>
      <vt:lpstr>Key Observations</vt:lpstr>
      <vt:lpstr>Key Observations</vt:lpstr>
      <vt:lpstr>And Things are Getting Worse…</vt:lpstr>
      <vt:lpstr>PowerPoint Presentation</vt:lpstr>
      <vt:lpstr>PowerPoint Presentation</vt:lpstr>
      <vt:lpstr>Hermes Overview</vt:lpstr>
      <vt:lpstr>Hermes Overview</vt:lpstr>
      <vt:lpstr>Designing The Off-Chip Predictor</vt:lpstr>
      <vt:lpstr>POPET: Perceptron-Based Off-Chip Predictor</vt:lpstr>
      <vt:lpstr>Predicting using POPET</vt:lpstr>
      <vt:lpstr>Training POPET</vt:lpstr>
      <vt:lpstr>Evaluation</vt:lpstr>
      <vt:lpstr>Simulation Methodology</vt:lpstr>
      <vt:lpstr>Simulation Methodology</vt:lpstr>
      <vt:lpstr>Performance with Varying Memory Bandwidth</vt:lpstr>
      <vt:lpstr>Bandwidth Efficiency</vt:lpstr>
      <vt:lpstr>Performance with Varying Baseline Prefetcher</vt:lpstr>
      <vt:lpstr>Overhead of Hermes</vt:lpstr>
      <vt:lpstr>More in the Paper </vt:lpstr>
      <vt:lpstr>More in the Paper </vt:lpstr>
      <vt:lpstr>To Summarize…</vt:lpstr>
      <vt:lpstr>Summary</vt:lpstr>
      <vt:lpstr>Summary</vt:lpstr>
      <vt:lpstr>Hermes is Open Sourced</vt:lpstr>
      <vt:lpstr>Easy To Define Your Own Off-Chip Predictor</vt:lpstr>
      <vt:lpstr>Easy To Define Your Own Off-Chip Predictor</vt:lpstr>
      <vt:lpstr>Off-Chip Prediction Can Further Enable…</vt:lpstr>
      <vt:lpstr>PowerPoint Presentation</vt:lpstr>
      <vt:lpstr>BACKUP</vt:lpstr>
      <vt:lpstr>Key Observations</vt:lpstr>
      <vt:lpstr>The Problem and Its Traditional Solutions</vt:lpstr>
      <vt:lpstr>Observation: Not All Off-Chip Loads are Prefetched</vt:lpstr>
      <vt:lpstr>Observation: Not All Off-Chip Loads are Prefetched</vt:lpstr>
      <vt:lpstr>Observation: With Large Cache Comes Longer Latency </vt:lpstr>
      <vt:lpstr>Observation: With Large Cache Comes Longer Latency </vt:lpstr>
      <vt:lpstr>Bandwidth Efficiency</vt:lpstr>
      <vt:lpstr>PowerPoint Presentation</vt:lpstr>
      <vt:lpstr>Key Problem</vt:lpstr>
      <vt:lpstr>Executive Summary</vt:lpstr>
      <vt:lpstr>Executive 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Rahul Bera</dc:creator>
  <cp:lastModifiedBy>Bera  Rahul</cp:lastModifiedBy>
  <cp:revision>1197</cp:revision>
  <dcterms:created xsi:type="dcterms:W3CDTF">2021-09-25T16:16:41Z</dcterms:created>
  <dcterms:modified xsi:type="dcterms:W3CDTF">2022-09-21T12:03:03Z</dcterms:modified>
</cp:coreProperties>
</file>