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0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3.xml" ContentType="application/vnd.openxmlformats-officedocument.themeOverride+xml"/>
  <Override PartName="/ppt/notesSlides/notesSlide30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4.xml" ContentType="application/vnd.openxmlformats-officedocument.themeOverride+xml"/>
  <Override PartName="/ppt/notesSlides/notesSlide31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5.xml" ContentType="application/vnd.openxmlformats-officedocument.themeOverride+xml"/>
  <Override PartName="/ppt/notesSlides/notesSlide32.xml" ContentType="application/vnd.openxmlformats-officedocument.presentationml.notesSlide+xml"/>
  <Override PartName="/ppt/charts/chartEx1.xml" ContentType="application/vnd.ms-office.chartex+xml"/>
  <Override PartName="/ppt/charts/style8.xml" ContentType="application/vnd.ms-office.chartstyle+xml"/>
  <Override PartName="/ppt/charts/colors8.xml" ContentType="application/vnd.ms-office.chartcolorstyle+xml"/>
  <Override PartName="/ppt/charts/chartEx2.xml" ContentType="application/vnd.ms-office.chartex+xml"/>
  <Override PartName="/ppt/charts/style9.xml" ContentType="application/vnd.ms-office.chartstyle+xml"/>
  <Override PartName="/ppt/charts/colors9.xml" ContentType="application/vnd.ms-office.chartcolorstyle+xml"/>
  <Override PartName="/ppt/notesSlides/notesSlide33.xml" ContentType="application/vnd.openxmlformats-officedocument.presentationml.notesSlide+xml"/>
  <Override PartName="/ppt/charts/chartEx3.xml" ContentType="application/vnd.ms-office.chartex+xml"/>
  <Override PartName="/ppt/charts/style10.xml" ContentType="application/vnd.ms-office.chartstyle+xml"/>
  <Override PartName="/ppt/charts/colors10.xml" ContentType="application/vnd.ms-office.chartcolorstyle+xml"/>
  <Override PartName="/ppt/charts/chartEx4.xml" ContentType="application/vnd.ms-office.chartex+xml"/>
  <Override PartName="/ppt/charts/style11.xml" ContentType="application/vnd.ms-office.chartstyle+xml"/>
  <Override PartName="/ppt/charts/colors11.xml" ContentType="application/vnd.ms-office.chartcolorstyle+xml"/>
  <Override PartName="/ppt/notesSlides/notesSlide34.xml" ContentType="application/vnd.openxmlformats-officedocument.presentationml.notesSlide+xml"/>
  <Override PartName="/ppt/charts/chart8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9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35.xml" ContentType="application/vnd.openxmlformats-officedocument.presentationml.notesSlide+xml"/>
  <Override PartName="/ppt/charts/chart10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1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88"/>
  </p:notesMasterIdLst>
  <p:sldIdLst>
    <p:sldId id="397" r:id="rId2"/>
    <p:sldId id="400" r:id="rId3"/>
    <p:sldId id="399" r:id="rId4"/>
    <p:sldId id="547" r:id="rId5"/>
    <p:sldId id="404" r:id="rId6"/>
    <p:sldId id="485" r:id="rId7"/>
    <p:sldId id="413" r:id="rId8"/>
    <p:sldId id="549" r:id="rId9"/>
    <p:sldId id="548" r:id="rId10"/>
    <p:sldId id="542" r:id="rId11"/>
    <p:sldId id="543" r:id="rId12"/>
    <p:sldId id="544" r:id="rId13"/>
    <p:sldId id="550" r:id="rId14"/>
    <p:sldId id="423" r:id="rId15"/>
    <p:sldId id="468" r:id="rId16"/>
    <p:sldId id="420" r:id="rId17"/>
    <p:sldId id="421" r:id="rId18"/>
    <p:sldId id="424" r:id="rId19"/>
    <p:sldId id="538" r:id="rId20"/>
    <p:sldId id="425" r:id="rId21"/>
    <p:sldId id="489" r:id="rId22"/>
    <p:sldId id="497" r:id="rId23"/>
    <p:sldId id="490" r:id="rId24"/>
    <p:sldId id="491" r:id="rId25"/>
    <p:sldId id="480" r:id="rId26"/>
    <p:sldId id="498" r:id="rId27"/>
    <p:sldId id="494" r:id="rId28"/>
    <p:sldId id="495" r:id="rId29"/>
    <p:sldId id="499" r:id="rId30"/>
    <p:sldId id="446" r:id="rId31"/>
    <p:sldId id="546" r:id="rId32"/>
    <p:sldId id="448" r:id="rId33"/>
    <p:sldId id="449" r:id="rId34"/>
    <p:sldId id="533" r:id="rId35"/>
    <p:sldId id="451" r:id="rId36"/>
    <p:sldId id="534" r:id="rId37"/>
    <p:sldId id="453" r:id="rId38"/>
    <p:sldId id="535" r:id="rId39"/>
    <p:sldId id="456" r:id="rId40"/>
    <p:sldId id="537" r:id="rId41"/>
    <p:sldId id="553" r:id="rId42"/>
    <p:sldId id="454" r:id="rId43"/>
    <p:sldId id="552" r:id="rId44"/>
    <p:sldId id="460" r:id="rId45"/>
    <p:sldId id="461" r:id="rId46"/>
    <p:sldId id="463" r:id="rId47"/>
    <p:sldId id="483" r:id="rId48"/>
    <p:sldId id="471" r:id="rId49"/>
    <p:sldId id="472" r:id="rId50"/>
    <p:sldId id="473" r:id="rId51"/>
    <p:sldId id="501" r:id="rId52"/>
    <p:sldId id="554" r:id="rId53"/>
    <p:sldId id="408" r:id="rId54"/>
    <p:sldId id="410" r:id="rId55"/>
    <p:sldId id="411" r:id="rId56"/>
    <p:sldId id="505" r:id="rId57"/>
    <p:sldId id="507" r:id="rId58"/>
    <p:sldId id="503" r:id="rId59"/>
    <p:sldId id="504" r:id="rId60"/>
    <p:sldId id="508" r:id="rId61"/>
    <p:sldId id="509" r:id="rId62"/>
    <p:sldId id="510" r:id="rId63"/>
    <p:sldId id="511" r:id="rId64"/>
    <p:sldId id="512" r:id="rId65"/>
    <p:sldId id="513" r:id="rId66"/>
    <p:sldId id="514" r:id="rId67"/>
    <p:sldId id="529" r:id="rId68"/>
    <p:sldId id="530" r:id="rId69"/>
    <p:sldId id="515" r:id="rId70"/>
    <p:sldId id="556" r:id="rId71"/>
    <p:sldId id="557" r:id="rId72"/>
    <p:sldId id="516" r:id="rId73"/>
    <p:sldId id="519" r:id="rId74"/>
    <p:sldId id="517" r:id="rId75"/>
    <p:sldId id="518" r:id="rId76"/>
    <p:sldId id="520" r:id="rId77"/>
    <p:sldId id="521" r:id="rId78"/>
    <p:sldId id="522" r:id="rId79"/>
    <p:sldId id="523" r:id="rId80"/>
    <p:sldId id="524" r:id="rId81"/>
    <p:sldId id="525" r:id="rId82"/>
    <p:sldId id="526" r:id="rId83"/>
    <p:sldId id="527" r:id="rId84"/>
    <p:sldId id="528" r:id="rId85"/>
    <p:sldId id="555" r:id="rId86"/>
    <p:sldId id="539" r:id="rId8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4038"/>
    <a:srgbClr val="FFFFFF"/>
    <a:srgbClr val="F3E6F0"/>
    <a:srgbClr val="2127F6"/>
    <a:srgbClr val="EFEEDB"/>
    <a:srgbClr val="F3DEDC"/>
    <a:srgbClr val="DBE7ED"/>
    <a:srgbClr val="F8F5E0"/>
    <a:srgbClr val="D5DEEA"/>
    <a:srgbClr val="7F60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87" autoAdjust="0"/>
    <p:restoredTop sz="83873" autoAdjust="0"/>
  </p:normalViewPr>
  <p:slideViewPr>
    <p:cSldViewPr snapToGrid="0">
      <p:cViewPr varScale="1">
        <p:scale>
          <a:sx n="98" d="100"/>
          <a:sy n="98" d="100"/>
        </p:scale>
        <p:origin x="2008" y="184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presProps" Target="pres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viewProps" Target="viewProps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notesMaster" Target="notesMasters/notesMaster1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/Users/rbera/Documents/work/Mantis/constable_ISCA24_new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rbera/Documents/work/Mantis/constable_ISCA24_new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rbera/Documents/work/Mantis/constable_ISCA24_new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/Users/rbera/Documents/work/Mantis/constable_ISCA24_new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rbera/Documents/work/Mantis/constable_ISCA24_new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rbera/Documents/work/Mantis/constable_ISCA24_new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/Users/rbera/Documents/work/Mantis/constable_ISCA24_new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/Users/rbera/Documents/work/Mantis/constable_ISCA24_new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file:////Users/rbera/Documents/work/Mantis/constable_ISCA24_new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rbera/Documents/work/Mantis/constable_ISCA24_new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rbera/Documents/work/Mantis/constable_ISCA24_new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8.xml"/><Relationship Id="rId2" Type="http://schemas.microsoft.com/office/2011/relationships/chartStyle" Target="style8.xml"/><Relationship Id="rId1" Type="http://schemas.openxmlformats.org/officeDocument/2006/relationships/oleObject" Target="file:////Users/rbera/Documents/work/Mantis/constable_ISCA24_new.xlsx" TargetMode="External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9.xml"/><Relationship Id="rId2" Type="http://schemas.microsoft.com/office/2011/relationships/chartStyle" Target="style9.xml"/><Relationship Id="rId1" Type="http://schemas.openxmlformats.org/officeDocument/2006/relationships/oleObject" Target="file:////Users/rbera/Documents/work/Mantis/constable_ISCA24_new.xlsx" TargetMode="External"/></Relationships>
</file>

<file path=ppt/charts/_rels/chartEx3.xml.rels><?xml version="1.0" encoding="UTF-8" standalone="yes"?>
<Relationships xmlns="http://schemas.openxmlformats.org/package/2006/relationships"><Relationship Id="rId3" Type="http://schemas.microsoft.com/office/2011/relationships/chartColorStyle" Target="colors10.xml"/><Relationship Id="rId2" Type="http://schemas.microsoft.com/office/2011/relationships/chartStyle" Target="style10.xml"/><Relationship Id="rId1" Type="http://schemas.openxmlformats.org/officeDocument/2006/relationships/oleObject" Target="file:////Users/rbera/Documents/work/Mantis/constable_ISCA24_new.xlsx" TargetMode="External"/></Relationships>
</file>

<file path=ppt/charts/_rels/chartEx4.xml.rels><?xml version="1.0" encoding="UTF-8" standalone="yes"?>
<Relationships xmlns="http://schemas.openxmlformats.org/package/2006/relationships"><Relationship Id="rId3" Type="http://schemas.microsoft.com/office/2011/relationships/chartColorStyle" Target="colors11.xml"/><Relationship Id="rId2" Type="http://schemas.microsoft.com/office/2011/relationships/chartStyle" Target="style11.xml"/><Relationship Id="rId1" Type="http://schemas.openxmlformats.org/officeDocument/2006/relationships/oleObject" Target="file:////Users/rbera/Documents/work/Mantis/constable_ISCA24_new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9770964456869454E-2"/>
          <c:y val="5.5340791500502473E-2"/>
          <c:w val="0.88564255039179929"/>
          <c:h val="0.779031908142953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motivation_data!$Y$13</c:f>
              <c:strCache>
                <c:ptCount val="1"/>
                <c:pt idx="0">
                  <c:v>Global-Stable loads</c:v>
                </c:pt>
              </c:strCache>
            </c:strRef>
          </c:tx>
          <c:spPr>
            <a:solidFill>
              <a:sysClr val="windowText" lastClr="000000"/>
            </a:solidFill>
            <a:ln>
              <a:noFill/>
            </a:ln>
            <a:effectLst/>
          </c:spPr>
          <c:invertIfNegative val="0"/>
          <c:cat>
            <c:strRef>
              <c:f>motivation_data!$X$14:$X$19</c:f>
              <c:strCache>
                <c:ptCount val="6"/>
                <c:pt idx="0">
                  <c:v>Client</c:v>
                </c:pt>
                <c:pt idx="1">
                  <c:v>Enterprise</c:v>
                </c:pt>
                <c:pt idx="2">
                  <c:v>FSPEC17</c:v>
                </c:pt>
                <c:pt idx="3">
                  <c:v>ISPEC17</c:v>
                </c:pt>
                <c:pt idx="4">
                  <c:v>Server</c:v>
                </c:pt>
                <c:pt idx="5">
                  <c:v>AVG</c:v>
                </c:pt>
              </c:strCache>
            </c:strRef>
          </c:cat>
          <c:val>
            <c:numRef>
              <c:f>motivation_data!$Y$14:$Y$19</c:f>
              <c:numCache>
                <c:formatCode>0.0%</c:formatCode>
                <c:ptCount val="6"/>
                <c:pt idx="0">
                  <c:v>0.47254362236027814</c:v>
                </c:pt>
                <c:pt idx="1">
                  <c:v>0.34736465817674478</c:v>
                </c:pt>
                <c:pt idx="2">
                  <c:v>0.28912458796359525</c:v>
                </c:pt>
                <c:pt idx="3">
                  <c:v>0.15513786268763965</c:v>
                </c:pt>
                <c:pt idx="4">
                  <c:v>0.38884356365450967</c:v>
                </c:pt>
                <c:pt idx="5">
                  <c:v>0.34215560375635534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4F-7D43-A7ED-18907C896A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7"/>
        <c:axId val="693075599"/>
        <c:axId val="693079759"/>
      </c:barChart>
      <c:catAx>
        <c:axId val="69307559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Candara" panose="020E0502030303020204" pitchFamily="34" charset="0"/>
                <a:ea typeface="NanumMyeongjo" panose="02020603020101020101" pitchFamily="18" charset="-127"/>
                <a:cs typeface="+mn-cs"/>
              </a:defRPr>
            </a:pPr>
            <a:endParaRPr lang="en-US"/>
          </a:p>
        </c:txPr>
        <c:crossAx val="693079759"/>
        <c:crosses val="autoZero"/>
        <c:auto val="1"/>
        <c:lblAlgn val="ctr"/>
        <c:lblOffset val="100"/>
        <c:noMultiLvlLbl val="0"/>
      </c:catAx>
      <c:valAx>
        <c:axId val="693079759"/>
        <c:scaling>
          <c:orientation val="minMax"/>
          <c:max val="0.6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prstDash val="dash"/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Candara" panose="020E0502030303020204" pitchFamily="34" charset="0"/>
                <a:ea typeface="NanumMyeongjo" panose="02020603020101020101" pitchFamily="18" charset="-127"/>
                <a:cs typeface="+mn-cs"/>
              </a:defRPr>
            </a:pPr>
            <a:endParaRPr lang="en-US"/>
          </a:p>
        </c:txPr>
        <c:crossAx val="693075599"/>
        <c:crosses val="autoZero"/>
        <c:crossBetween val="between"/>
      </c:valAx>
      <c:spPr>
        <a:noFill/>
        <a:ln>
          <a:solidFill>
            <a:sysClr val="windowText" lastClr="000000"/>
          </a:solidFill>
        </a:ln>
        <a:effectLst/>
      </c:spPr>
    </c:plotArea>
    <c:plotVisOnly val="1"/>
    <c:dispBlanksAs val="gap"/>
    <c:showDLblsOverMax val="0"/>
    <c:extLst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2000" b="0">
          <a:solidFill>
            <a:schemeClr val="tx1"/>
          </a:solidFill>
          <a:latin typeface="Candara" panose="020E0502030303020204" pitchFamily="34" charset="0"/>
          <a:ea typeface="NanumMyeongjo" panose="02020603020101020101" pitchFamily="18" charset="-127"/>
        </a:defRPr>
      </a:pPr>
      <a:endParaRPr lang="en-US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108343017588326"/>
          <c:y val="9.3048236188005951E-2"/>
          <c:w val="0.70834853165104827"/>
          <c:h val="0.5961895258760582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power!$U$26</c:f>
              <c:strCache>
                <c:ptCount val="1"/>
                <c:pt idx="0">
                  <c:v>RS</c:v>
                </c:pt>
              </c:strCache>
            </c:strRef>
          </c:tx>
          <c:spPr>
            <a:solidFill>
              <a:schemeClr val="accent4">
                <a:shade val="58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power!$V$25:$Y$25</c:f>
              <c:strCache>
                <c:ptCount val="4"/>
                <c:pt idx="0">
                  <c:v>Baseline</c:v>
                </c:pt>
                <c:pt idx="1">
                  <c:v>EVES</c:v>
                </c:pt>
                <c:pt idx="2">
                  <c:v>Constable</c:v>
                </c:pt>
                <c:pt idx="3">
                  <c:v>EVES + Constable</c:v>
                </c:pt>
              </c:strCache>
            </c:strRef>
          </c:cat>
          <c:val>
            <c:numRef>
              <c:f>power!$V$26:$Y$26</c:f>
              <c:numCache>
                <c:formatCode>0.0%</c:formatCode>
                <c:ptCount val="4"/>
                <c:pt idx="0">
                  <c:v>0.46536796536796537</c:v>
                </c:pt>
                <c:pt idx="1">
                  <c:v>0.46103896103896103</c:v>
                </c:pt>
                <c:pt idx="2">
                  <c:v>0.44155844155844154</c:v>
                </c:pt>
                <c:pt idx="3">
                  <c:v>0.43939393939393939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3B-5141-96BB-65614076469D}"/>
            </c:ext>
          </c:extLst>
        </c:ser>
        <c:ser>
          <c:idx val="1"/>
          <c:order val="1"/>
          <c:tx>
            <c:strRef>
              <c:f>power!$U$27</c:f>
              <c:strCache>
                <c:ptCount val="1"/>
                <c:pt idx="0">
                  <c:v>RAT</c:v>
                </c:pt>
              </c:strCache>
            </c:strRef>
          </c:tx>
          <c:spPr>
            <a:solidFill>
              <a:schemeClr val="accent4">
                <a:shade val="86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power!$V$25:$Y$25</c:f>
              <c:strCache>
                <c:ptCount val="4"/>
                <c:pt idx="0">
                  <c:v>Baseline</c:v>
                </c:pt>
                <c:pt idx="1">
                  <c:v>EVES</c:v>
                </c:pt>
                <c:pt idx="2">
                  <c:v>Constable</c:v>
                </c:pt>
                <c:pt idx="3">
                  <c:v>EVES + Constable</c:v>
                </c:pt>
              </c:strCache>
            </c:strRef>
          </c:cat>
          <c:val>
            <c:numRef>
              <c:f>power!$V$27:$Y$27</c:f>
              <c:numCache>
                <c:formatCode>0.0%</c:formatCode>
                <c:ptCount val="4"/>
                <c:pt idx="0">
                  <c:v>0.31818181818181818</c:v>
                </c:pt>
                <c:pt idx="1">
                  <c:v>0.31601731601731603</c:v>
                </c:pt>
                <c:pt idx="2">
                  <c:v>0.30735930735930733</c:v>
                </c:pt>
                <c:pt idx="3">
                  <c:v>0.30735930735930733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3B-5141-96BB-65614076469D}"/>
            </c:ext>
          </c:extLst>
        </c:ser>
        <c:ser>
          <c:idx val="2"/>
          <c:order val="2"/>
          <c:tx>
            <c:strRef>
              <c:f>power!$U$28</c:f>
              <c:strCache>
                <c:ptCount val="1"/>
                <c:pt idx="0">
                  <c:v>ROB</c:v>
                </c:pt>
              </c:strCache>
            </c:strRef>
          </c:tx>
          <c:spPr>
            <a:solidFill>
              <a:schemeClr val="accent4">
                <a:tint val="86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power!$V$25:$Y$25</c:f>
              <c:strCache>
                <c:ptCount val="4"/>
                <c:pt idx="0">
                  <c:v>Baseline</c:v>
                </c:pt>
                <c:pt idx="1">
                  <c:v>EVES</c:v>
                </c:pt>
                <c:pt idx="2">
                  <c:v>Constable</c:v>
                </c:pt>
                <c:pt idx="3">
                  <c:v>EVES + Constable</c:v>
                </c:pt>
              </c:strCache>
            </c:strRef>
          </c:cat>
          <c:val>
            <c:numRef>
              <c:f>power!$V$28:$Y$28</c:f>
              <c:numCache>
                <c:formatCode>0.0%</c:formatCode>
                <c:ptCount val="4"/>
                <c:pt idx="0">
                  <c:v>0.11688311688311688</c:v>
                </c:pt>
                <c:pt idx="1">
                  <c:v>0.11471861471861472</c:v>
                </c:pt>
                <c:pt idx="2">
                  <c:v>0.11255411255411256</c:v>
                </c:pt>
                <c:pt idx="3">
                  <c:v>0.11038961038961038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03B-5141-96BB-65614076469D}"/>
            </c:ext>
          </c:extLst>
        </c:ser>
        <c:ser>
          <c:idx val="3"/>
          <c:order val="3"/>
          <c:tx>
            <c:strRef>
              <c:f>power!$U$29</c:f>
              <c:strCache>
                <c:ptCount val="1"/>
                <c:pt idx="0">
                  <c:v>Others</c:v>
                </c:pt>
              </c:strCache>
            </c:strRef>
          </c:tx>
          <c:spPr>
            <a:solidFill>
              <a:schemeClr val="accent4">
                <a:tint val="58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power!$V$25:$Y$25</c:f>
              <c:strCache>
                <c:ptCount val="4"/>
                <c:pt idx="0">
                  <c:v>Baseline</c:v>
                </c:pt>
                <c:pt idx="1">
                  <c:v>EVES</c:v>
                </c:pt>
                <c:pt idx="2">
                  <c:v>Constable</c:v>
                </c:pt>
                <c:pt idx="3">
                  <c:v>EVES + Constable</c:v>
                </c:pt>
              </c:strCache>
            </c:strRef>
          </c:cat>
          <c:val>
            <c:numRef>
              <c:f>power!$V$29:$Y$29</c:f>
              <c:numCache>
                <c:formatCode>0.0%</c:formatCode>
                <c:ptCount val="4"/>
                <c:pt idx="0">
                  <c:v>9.9567099567099568E-2</c:v>
                </c:pt>
                <c:pt idx="1">
                  <c:v>9.7402597402597407E-2</c:v>
                </c:pt>
                <c:pt idx="2">
                  <c:v>9.3073593073593072E-2</c:v>
                </c:pt>
                <c:pt idx="3">
                  <c:v>9.3073593073593072E-2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03B-5141-96BB-6561407646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85727167"/>
        <c:axId val="2032910271"/>
      </c:barChart>
      <c:catAx>
        <c:axId val="198572716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Candara" panose="020E0502030303020204" pitchFamily="34" charset="0"/>
                <a:ea typeface="NanumMyeongjo" panose="02020603020101020101" pitchFamily="18" charset="-127"/>
                <a:cs typeface="+mn-cs"/>
              </a:defRPr>
            </a:pPr>
            <a:endParaRPr lang="en-US"/>
          </a:p>
        </c:txPr>
        <c:crossAx val="2032910271"/>
        <c:crosses val="autoZero"/>
        <c:auto val="1"/>
        <c:lblAlgn val="ctr"/>
        <c:lblOffset val="100"/>
        <c:noMultiLvlLbl val="0"/>
      </c:catAx>
      <c:valAx>
        <c:axId val="2032910271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Candara" panose="020E0502030303020204" pitchFamily="34" charset="0"/>
                    <a:ea typeface="NanumMyeongjo" panose="02020603020101020101" pitchFamily="18" charset="-127"/>
                    <a:cs typeface="+mn-cs"/>
                  </a:defRPr>
                </a:pPr>
                <a:r>
                  <a:rPr lang="en-US"/>
                  <a:t>Fraction of total OOO power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Candara" panose="020E0502030303020204" pitchFamily="34" charset="0"/>
                  <a:ea typeface="NanumMyeongjo" panose="02020603020101020101" pitchFamily="18" charset="-127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Candara" panose="020E0502030303020204" pitchFamily="34" charset="0"/>
                <a:ea typeface="NanumMyeongjo" panose="02020603020101020101" pitchFamily="18" charset="-127"/>
                <a:cs typeface="+mn-cs"/>
              </a:defRPr>
            </a:pPr>
            <a:endParaRPr lang="en-US"/>
          </a:p>
        </c:txPr>
        <c:crossAx val="1985727167"/>
        <c:crosses val="autoZero"/>
        <c:crossBetween val="between"/>
        <c:majorUnit val="0.2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19734707395745338"/>
          <c:y val="0"/>
          <c:w val="0.78495483257814302"/>
          <c:h val="6.06672828670788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Candara" panose="020E0502030303020204" pitchFamily="34" charset="0"/>
              <a:ea typeface="NanumMyeongjo" panose="02020603020101020101" pitchFamily="18" charset="-127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800" b="0">
          <a:solidFill>
            <a:schemeClr val="tx1"/>
          </a:solidFill>
          <a:latin typeface="Candara" panose="020E0502030303020204" pitchFamily="34" charset="0"/>
          <a:ea typeface="NanumMyeongjo" panose="02020603020101020101" pitchFamily="18" charset="-127"/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108343017588326"/>
          <c:y val="9.3048236188005951E-2"/>
          <c:w val="0.70834853165104827"/>
          <c:h val="0.5961895258760582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power!$O$34</c:f>
              <c:strCache>
                <c:ptCount val="1"/>
                <c:pt idx="0">
                  <c:v>L1-D</c:v>
                </c:pt>
              </c:strCache>
            </c:strRef>
          </c:tx>
          <c:spPr>
            <a:solidFill>
              <a:schemeClr val="accent5">
                <a:shade val="65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power!$P$33:$S$33</c:f>
              <c:strCache>
                <c:ptCount val="4"/>
                <c:pt idx="0">
                  <c:v>Baseline</c:v>
                </c:pt>
                <c:pt idx="1">
                  <c:v>EVES</c:v>
                </c:pt>
                <c:pt idx="2">
                  <c:v>Constable</c:v>
                </c:pt>
                <c:pt idx="3">
                  <c:v>EVES + Constable</c:v>
                </c:pt>
              </c:strCache>
            </c:strRef>
          </c:cat>
          <c:val>
            <c:numRef>
              <c:f>power!$P$34:$S$34</c:f>
              <c:numCache>
                <c:formatCode>0.0%</c:formatCode>
                <c:ptCount val="4"/>
                <c:pt idx="0">
                  <c:v>0.45895522388059701</c:v>
                </c:pt>
                <c:pt idx="1">
                  <c:v>0.45895522388059701</c:v>
                </c:pt>
                <c:pt idx="2">
                  <c:v>0.41791044776119401</c:v>
                </c:pt>
                <c:pt idx="3">
                  <c:v>0.41791044776119401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CD-2444-96D2-108163B08EFD}"/>
            </c:ext>
          </c:extLst>
        </c:ser>
        <c:ser>
          <c:idx val="1"/>
          <c:order val="1"/>
          <c:tx>
            <c:strRef>
              <c:f>power!$O$35</c:f>
              <c:strCache>
                <c:ptCount val="1"/>
                <c:pt idx="0">
                  <c:v>DTLB</c:v>
                </c:pt>
              </c:strCache>
            </c:strRef>
          </c:tx>
          <c:spPr>
            <a:solidFill>
              <a:schemeClr val="accent5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power!$P$33:$S$33</c:f>
              <c:strCache>
                <c:ptCount val="4"/>
                <c:pt idx="0">
                  <c:v>Baseline</c:v>
                </c:pt>
                <c:pt idx="1">
                  <c:v>EVES</c:v>
                </c:pt>
                <c:pt idx="2">
                  <c:v>Constable</c:v>
                </c:pt>
                <c:pt idx="3">
                  <c:v>EVES + Constable</c:v>
                </c:pt>
              </c:strCache>
            </c:strRef>
          </c:cat>
          <c:val>
            <c:numRef>
              <c:f>power!$P$35:$S$35</c:f>
              <c:numCache>
                <c:formatCode>0.0%</c:formatCode>
                <c:ptCount val="4"/>
                <c:pt idx="0">
                  <c:v>0.17164179104477612</c:v>
                </c:pt>
                <c:pt idx="1">
                  <c:v>0.17164179104477612</c:v>
                </c:pt>
                <c:pt idx="2">
                  <c:v>0.16417910447761194</c:v>
                </c:pt>
                <c:pt idx="3">
                  <c:v>0.16417910447761194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2CD-2444-96D2-108163B08EFD}"/>
            </c:ext>
          </c:extLst>
        </c:ser>
        <c:ser>
          <c:idx val="2"/>
          <c:order val="2"/>
          <c:tx>
            <c:strRef>
              <c:f>power!$O$36</c:f>
              <c:strCache>
                <c:ptCount val="1"/>
                <c:pt idx="0">
                  <c:v>Others</c:v>
                </c:pt>
              </c:strCache>
            </c:strRef>
          </c:tx>
          <c:spPr>
            <a:solidFill>
              <a:schemeClr val="accent5">
                <a:tint val="65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power!$P$33:$S$33</c:f>
              <c:strCache>
                <c:ptCount val="4"/>
                <c:pt idx="0">
                  <c:v>Baseline</c:v>
                </c:pt>
                <c:pt idx="1">
                  <c:v>EVES</c:v>
                </c:pt>
                <c:pt idx="2">
                  <c:v>Constable</c:v>
                </c:pt>
                <c:pt idx="3">
                  <c:v>EVES + Constable</c:v>
                </c:pt>
              </c:strCache>
            </c:strRef>
          </c:cat>
          <c:val>
            <c:numRef>
              <c:f>power!$P$36:$S$36</c:f>
              <c:numCache>
                <c:formatCode>0.0%</c:formatCode>
                <c:ptCount val="4"/>
                <c:pt idx="0">
                  <c:v>0.36940298507462688</c:v>
                </c:pt>
                <c:pt idx="1">
                  <c:v>0.36940298507462688</c:v>
                </c:pt>
                <c:pt idx="2">
                  <c:v>0.34328358208955223</c:v>
                </c:pt>
                <c:pt idx="3">
                  <c:v>0.34328358208955223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2CD-2444-96D2-108163B08E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85727167"/>
        <c:axId val="2032910271"/>
      </c:barChart>
      <c:catAx>
        <c:axId val="198572716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Candara" panose="020E0502030303020204" pitchFamily="34" charset="0"/>
                <a:ea typeface="NanumMyeongjo" panose="02020603020101020101" pitchFamily="18" charset="-127"/>
                <a:cs typeface="+mn-cs"/>
              </a:defRPr>
            </a:pPr>
            <a:endParaRPr lang="en-US"/>
          </a:p>
        </c:txPr>
        <c:crossAx val="2032910271"/>
        <c:crosses val="autoZero"/>
        <c:auto val="1"/>
        <c:lblAlgn val="ctr"/>
        <c:lblOffset val="100"/>
        <c:noMultiLvlLbl val="0"/>
      </c:catAx>
      <c:valAx>
        <c:axId val="2032910271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Candara" panose="020E0502030303020204" pitchFamily="34" charset="0"/>
                    <a:ea typeface="NanumMyeongjo" panose="02020603020101020101" pitchFamily="18" charset="-127"/>
                    <a:cs typeface="+mn-cs"/>
                  </a:defRPr>
                </a:pPr>
                <a:r>
                  <a:rPr lang="en-US"/>
                  <a:t>Fraction of total MEU power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Candara" panose="020E0502030303020204" pitchFamily="34" charset="0"/>
                  <a:ea typeface="NanumMyeongjo" panose="02020603020101020101" pitchFamily="18" charset="-127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Candara" panose="020E0502030303020204" pitchFamily="34" charset="0"/>
                <a:ea typeface="NanumMyeongjo" panose="02020603020101020101" pitchFamily="18" charset="-127"/>
                <a:cs typeface="+mn-cs"/>
              </a:defRPr>
            </a:pPr>
            <a:endParaRPr lang="en-US"/>
          </a:p>
        </c:txPr>
        <c:crossAx val="1985727167"/>
        <c:crosses val="autoZero"/>
        <c:crossBetween val="between"/>
        <c:majorUnit val="0.2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24611444973504343"/>
          <c:y val="0"/>
          <c:w val="0.70875580792565851"/>
          <c:h val="6.06672828670788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Candara" panose="020E0502030303020204" pitchFamily="34" charset="0"/>
              <a:ea typeface="NanumMyeongjo" panose="02020603020101020101" pitchFamily="18" charset="-127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800" b="0">
          <a:solidFill>
            <a:schemeClr val="tx1"/>
          </a:solidFill>
          <a:latin typeface="Candara" panose="020E0502030303020204" pitchFamily="34" charset="0"/>
          <a:ea typeface="NanumMyeongjo" panose="02020603020101020101" pitchFamily="18" charset="-127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201734548745145"/>
          <c:y val="2.8599790579780338E-2"/>
          <c:w val="0.85227678354105674"/>
          <c:h val="0.88094156068804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perf_main!$R$26</c:f>
              <c:strCache>
                <c:ptCount val="1"/>
                <c:pt idx="0">
                  <c:v>Ideal Stable LVP</c:v>
                </c:pt>
              </c:strCache>
            </c:strRef>
          </c:tx>
          <c:spPr>
            <a:solidFill>
              <a:srgbClr val="ED7D31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perf_main!$Q$27:$Q$32</c:f>
              <c:strCache>
                <c:ptCount val="6"/>
                <c:pt idx="0">
                  <c:v>Client</c:v>
                </c:pt>
                <c:pt idx="1">
                  <c:v>Enterprise</c:v>
                </c:pt>
                <c:pt idx="2">
                  <c:v>FSPEC17</c:v>
                </c:pt>
                <c:pt idx="3">
                  <c:v>ISPEC17</c:v>
                </c:pt>
                <c:pt idx="4">
                  <c:v>Server</c:v>
                </c:pt>
                <c:pt idx="5">
                  <c:v>GEOMEAN</c:v>
                </c:pt>
              </c:strCache>
            </c:strRef>
          </c:cat>
          <c:val>
            <c:numRef>
              <c:f>perf_main!$R$27:$R$32</c:f>
              <c:numCache>
                <c:formatCode>General</c:formatCode>
                <c:ptCount val="6"/>
                <c:pt idx="0">
                  <c:v>1.085</c:v>
                </c:pt>
                <c:pt idx="1">
                  <c:v>1.0569999999999999</c:v>
                </c:pt>
                <c:pt idx="2">
                  <c:v>1.024</c:v>
                </c:pt>
                <c:pt idx="3">
                  <c:v>1.022</c:v>
                </c:pt>
                <c:pt idx="4">
                  <c:v>1.0249999999999999</c:v>
                </c:pt>
                <c:pt idx="5">
                  <c:v>1.0429999999999999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81-FF41-8FB8-7F2FD618419F}"/>
            </c:ext>
          </c:extLst>
        </c:ser>
        <c:ser>
          <c:idx val="1"/>
          <c:order val="1"/>
          <c:tx>
            <c:strRef>
              <c:f>perf_main!$S$26</c:f>
              <c:strCache>
                <c:ptCount val="1"/>
                <c:pt idx="0">
                  <c:v>Ideal Constable</c:v>
                </c:pt>
              </c:strCache>
            </c:strRef>
          </c:tx>
          <c:spPr>
            <a:solidFill>
              <a:srgbClr val="70AD47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perf_main!$Q$27:$Q$32</c:f>
              <c:strCache>
                <c:ptCount val="6"/>
                <c:pt idx="0">
                  <c:v>Client</c:v>
                </c:pt>
                <c:pt idx="1">
                  <c:v>Enterprise</c:v>
                </c:pt>
                <c:pt idx="2">
                  <c:v>FSPEC17</c:v>
                </c:pt>
                <c:pt idx="3">
                  <c:v>ISPEC17</c:v>
                </c:pt>
                <c:pt idx="4">
                  <c:v>Server</c:v>
                </c:pt>
                <c:pt idx="5">
                  <c:v>GEOMEAN</c:v>
                </c:pt>
              </c:strCache>
            </c:strRef>
          </c:cat>
          <c:val>
            <c:numRef>
              <c:f>perf_main!$S$27:$S$32</c:f>
              <c:numCache>
                <c:formatCode>General</c:formatCode>
                <c:ptCount val="6"/>
                <c:pt idx="0">
                  <c:v>1.123992154545403</c:v>
                </c:pt>
                <c:pt idx="1">
                  <c:v>1.1675937351686223</c:v>
                </c:pt>
                <c:pt idx="2">
                  <c:v>1.0612926443102704</c:v>
                </c:pt>
                <c:pt idx="3">
                  <c:v>1.0437240253130891</c:v>
                </c:pt>
                <c:pt idx="4">
                  <c:v>1.0693160908650299</c:v>
                </c:pt>
                <c:pt idx="5">
                  <c:v>1.0914410102100529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81-FF41-8FB8-7F2FD618419F}"/>
            </c:ext>
          </c:extLst>
        </c:ser>
        <c:ser>
          <c:idx val="2"/>
          <c:order val="2"/>
          <c:tx>
            <c:strRef>
              <c:f>perf_main!$T$26</c:f>
              <c:strCache>
                <c:ptCount val="1"/>
                <c:pt idx="0">
                  <c:v>2X load execution width</c:v>
                </c:pt>
              </c:strCache>
            </c:strRef>
          </c:tx>
          <c:spPr>
            <a:solidFill>
              <a:srgbClr val="E7E6E6">
                <a:lumMod val="75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perf_main!$Q$27:$Q$32</c:f>
              <c:strCache>
                <c:ptCount val="6"/>
                <c:pt idx="0">
                  <c:v>Client</c:v>
                </c:pt>
                <c:pt idx="1">
                  <c:v>Enterprise</c:v>
                </c:pt>
                <c:pt idx="2">
                  <c:v>FSPEC17</c:v>
                </c:pt>
                <c:pt idx="3">
                  <c:v>ISPEC17</c:v>
                </c:pt>
                <c:pt idx="4">
                  <c:v>Server</c:v>
                </c:pt>
                <c:pt idx="5">
                  <c:v>GEOMEAN</c:v>
                </c:pt>
              </c:strCache>
            </c:strRef>
          </c:cat>
          <c:val>
            <c:numRef>
              <c:f>perf_main!$T$27:$T$32</c:f>
              <c:numCache>
                <c:formatCode>General</c:formatCode>
                <c:ptCount val="6"/>
                <c:pt idx="0">
                  <c:v>1.0555035694828001</c:v>
                </c:pt>
                <c:pt idx="1">
                  <c:v>1.1499699434452217</c:v>
                </c:pt>
                <c:pt idx="2">
                  <c:v>1.1171021526935994</c:v>
                </c:pt>
                <c:pt idx="3">
                  <c:v>1.0127211035470225</c:v>
                </c:pt>
                <c:pt idx="4">
                  <c:v>1.084403221248498</c:v>
                </c:pt>
                <c:pt idx="5">
                  <c:v>1.0884698908299693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081-FF41-8FB8-7F2FD61841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7"/>
        <c:axId val="693075599"/>
        <c:axId val="693079759"/>
      </c:barChart>
      <c:catAx>
        <c:axId val="69307559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ysClr val="window" lastClr="FFFFFF">
                  <a:lumMod val="85000"/>
                </a:sys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Candara" panose="020E0502030303020204" pitchFamily="34" charset="0"/>
                <a:ea typeface="NanumMyeongjo" panose="02020603020101020101" pitchFamily="18" charset="-127"/>
                <a:cs typeface="+mn-cs"/>
              </a:defRPr>
            </a:pPr>
            <a:endParaRPr lang="en-US"/>
          </a:p>
        </c:txPr>
        <c:crossAx val="693079759"/>
        <c:crosses val="autoZero"/>
        <c:auto val="1"/>
        <c:lblAlgn val="ctr"/>
        <c:lblOffset val="100"/>
        <c:noMultiLvlLbl val="0"/>
      </c:catAx>
      <c:valAx>
        <c:axId val="693079759"/>
        <c:scaling>
          <c:orientation val="minMax"/>
          <c:min val="1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85000"/>
                </a:sys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Candara" panose="020E0502030303020204" pitchFamily="34" charset="0"/>
                    <a:ea typeface="NanumMyeongjo" panose="02020603020101020101" pitchFamily="18" charset="-127"/>
                    <a:cs typeface="+mn-cs"/>
                  </a:defRPr>
                </a:pPr>
                <a:r>
                  <a:rPr lang="en-GB" dirty="0"/>
                  <a:t>Geomean speedup over the baseline</a:t>
                </a:r>
              </a:p>
            </c:rich>
          </c:tx>
          <c:layout>
            <c:manualLayout>
              <c:xMode val="edge"/>
              <c:yMode val="edge"/>
              <c:x val="4.2834193558614212E-3"/>
              <c:y val="9.4466047631568018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Candara" panose="020E0502030303020204" pitchFamily="34" charset="0"/>
                  <a:ea typeface="NanumMyeongjo" panose="02020603020101020101" pitchFamily="18" charset="-127"/>
                  <a:cs typeface="+mn-cs"/>
                </a:defRPr>
              </a:pPr>
              <a:endParaRPr lang="en-US"/>
            </a:p>
          </c:txPr>
        </c:title>
        <c:numFmt formatCode="#,##0.00" sourceLinked="0"/>
        <c:majorTickMark val="out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Candara" panose="020E0502030303020204" pitchFamily="34" charset="0"/>
                <a:ea typeface="NanumMyeongjo" panose="02020603020101020101" pitchFamily="18" charset="-127"/>
                <a:cs typeface="+mn-cs"/>
              </a:defRPr>
            </a:pPr>
            <a:endParaRPr lang="en-US"/>
          </a:p>
        </c:txPr>
        <c:crossAx val="693075599"/>
        <c:crosses val="autoZero"/>
        <c:crossBetween val="between"/>
      </c:valAx>
      <c:spPr>
        <a:noFill/>
        <a:ln>
          <a:solidFill>
            <a:sysClr val="windowText" lastClr="000000"/>
          </a:solidFill>
        </a:ln>
        <a:effectLst/>
      </c:spPr>
    </c:plotArea>
    <c:plotVisOnly val="1"/>
    <c:dispBlanksAs val="gap"/>
    <c:showDLblsOverMax val="0"/>
    <c:extLst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2000">
          <a:solidFill>
            <a:schemeClr val="tx1"/>
          </a:solidFill>
          <a:latin typeface="Candara" panose="020E0502030303020204" pitchFamily="34" charset="0"/>
          <a:ea typeface="NanumMyeongjo" panose="02020603020101020101" pitchFamily="18" charset="-127"/>
        </a:defRPr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96072242217333"/>
          <c:y val="3.2528902115673511E-2"/>
          <c:w val="0.84396372399768249"/>
          <c:h val="0.71470329178017589"/>
        </c:manualLayout>
      </c:layout>
      <c:lineChart>
        <c:grouping val="standard"/>
        <c:varyColors val="0"/>
        <c:ser>
          <c:idx val="0"/>
          <c:order val="0"/>
          <c:tx>
            <c:strRef>
              <c:f>Sheet1!$L$1</c:f>
              <c:strCache>
                <c:ptCount val="1"/>
                <c:pt idx="0">
                  <c:v>Reorder Buffer size</c:v>
                </c:pt>
              </c:strCache>
            </c:strRef>
          </c:tx>
          <c:spPr>
            <a:ln w="34925" cap="rnd">
              <a:solidFill>
                <a:schemeClr val="tx1"/>
              </a:solidFill>
              <a:round/>
            </a:ln>
            <a:effectLst/>
          </c:spPr>
          <c:marker>
            <c:symbol val="triangle"/>
            <c:size val="14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Sheet1!$K$2:$K$7</c:f>
              <c:strCache>
                <c:ptCount val="6"/>
                <c:pt idx="0">
                  <c:v>Sandy Bridge (2010)</c:v>
                </c:pt>
                <c:pt idx="1">
                  <c:v>Haswell (2014)</c:v>
                </c:pt>
                <c:pt idx="2">
                  <c:v>Skylake (2015)</c:v>
                </c:pt>
                <c:pt idx="3">
                  <c:v>Sunny Cove (2019)</c:v>
                </c:pt>
                <c:pt idx="4">
                  <c:v>Golden Cove (2021)</c:v>
                </c:pt>
                <c:pt idx="5">
                  <c:v>Lion Cove (2024)</c:v>
                </c:pt>
              </c:strCache>
            </c:strRef>
          </c:cat>
          <c:val>
            <c:numRef>
              <c:f>Sheet1!$L$2:$L$7</c:f>
              <c:numCache>
                <c:formatCode>General</c:formatCode>
                <c:ptCount val="6"/>
                <c:pt idx="0">
                  <c:v>1</c:v>
                </c:pt>
                <c:pt idx="1">
                  <c:v>1.1428571428571428</c:v>
                </c:pt>
                <c:pt idx="2">
                  <c:v>1.3333333333333333</c:v>
                </c:pt>
                <c:pt idx="3">
                  <c:v>2.0952380952380953</c:v>
                </c:pt>
                <c:pt idx="4">
                  <c:v>3.0476190476190474</c:v>
                </c:pt>
                <c:pt idx="5">
                  <c:v>3.4285714285714284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FB6-D14F-9D90-3E0B626FBE55}"/>
            </c:ext>
          </c:extLst>
        </c:ser>
        <c:ser>
          <c:idx val="1"/>
          <c:order val="1"/>
          <c:tx>
            <c:strRef>
              <c:f>Sheet1!$M$1</c:f>
              <c:strCache>
                <c:ptCount val="1"/>
                <c:pt idx="0">
                  <c:v>Total execution ports</c:v>
                </c:pt>
              </c:strCache>
            </c:strRef>
          </c:tx>
          <c:spPr>
            <a:ln w="34925" cap="rnd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square"/>
            <c:size val="11"/>
            <c:spPr>
              <a:solidFill>
                <a:schemeClr val="accent6">
                  <a:lumMod val="75000"/>
                </a:schemeClr>
              </a:solidFill>
              <a:ln w="9525">
                <a:solidFill>
                  <a:schemeClr val="accent6">
                    <a:lumMod val="75000"/>
                  </a:schemeClr>
                </a:solidFill>
              </a:ln>
              <a:effectLst/>
            </c:spPr>
          </c:marker>
          <c:cat>
            <c:strRef>
              <c:f>Sheet1!$K$2:$K$7</c:f>
              <c:strCache>
                <c:ptCount val="6"/>
                <c:pt idx="0">
                  <c:v>Sandy Bridge (2010)</c:v>
                </c:pt>
                <c:pt idx="1">
                  <c:v>Haswell (2014)</c:v>
                </c:pt>
                <c:pt idx="2">
                  <c:v>Skylake (2015)</c:v>
                </c:pt>
                <c:pt idx="3">
                  <c:v>Sunny Cove (2019)</c:v>
                </c:pt>
                <c:pt idx="4">
                  <c:v>Golden Cove (2021)</c:v>
                </c:pt>
                <c:pt idx="5">
                  <c:v>Lion Cove (2024)</c:v>
                </c:pt>
              </c:strCache>
            </c:strRef>
          </c:cat>
          <c:val>
            <c:numRef>
              <c:f>Sheet1!$M$2:$M$7</c:f>
              <c:numCache>
                <c:formatCode>General</c:formatCode>
                <c:ptCount val="6"/>
                <c:pt idx="0">
                  <c:v>1</c:v>
                </c:pt>
                <c:pt idx="1">
                  <c:v>1.3333333333333333</c:v>
                </c:pt>
                <c:pt idx="2">
                  <c:v>1.3333333333333333</c:v>
                </c:pt>
                <c:pt idx="3">
                  <c:v>1.6666666666666667</c:v>
                </c:pt>
                <c:pt idx="4">
                  <c:v>2</c:v>
                </c:pt>
                <c:pt idx="5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FB6-D14F-9D90-3E0B626FBE55}"/>
            </c:ext>
          </c:extLst>
        </c:ser>
        <c:ser>
          <c:idx val="2"/>
          <c:order val="2"/>
          <c:tx>
            <c:strRef>
              <c:f>Sheet1!$N$1</c:f>
              <c:strCache>
                <c:ptCount val="1"/>
                <c:pt idx="0">
                  <c:v>Load execution ports</c:v>
                </c:pt>
              </c:strCache>
            </c:strRef>
          </c:tx>
          <c:spPr>
            <a:ln w="57150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14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cat>
            <c:strRef>
              <c:f>Sheet1!$K$2:$K$7</c:f>
              <c:strCache>
                <c:ptCount val="6"/>
                <c:pt idx="0">
                  <c:v>Sandy Bridge (2010)</c:v>
                </c:pt>
                <c:pt idx="1">
                  <c:v>Haswell (2014)</c:v>
                </c:pt>
                <c:pt idx="2">
                  <c:v>Skylake (2015)</c:v>
                </c:pt>
                <c:pt idx="3">
                  <c:v>Sunny Cove (2019)</c:v>
                </c:pt>
                <c:pt idx="4">
                  <c:v>Golden Cove (2021)</c:v>
                </c:pt>
                <c:pt idx="5">
                  <c:v>Lion Cove (2024)</c:v>
                </c:pt>
              </c:strCache>
            </c:strRef>
          </c:cat>
          <c:val>
            <c:numRef>
              <c:f>Sheet1!$N$2:$N$7</c:f>
              <c:numCache>
                <c:formatCode>General</c:formatCode>
                <c:ptCount val="6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1.5</c:v>
                </c:pt>
                <c:pt idx="5">
                  <c:v>1.5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FB6-D14F-9D90-3E0B626FBE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69097008"/>
        <c:axId val="1169086400"/>
      </c:lineChart>
      <c:catAx>
        <c:axId val="11690970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Candara" panose="020E0502030303020204" pitchFamily="34" charset="0"/>
                <a:ea typeface="+mn-ea"/>
                <a:cs typeface="+mn-cs"/>
              </a:defRPr>
            </a:pPr>
            <a:endParaRPr lang="en-US"/>
          </a:p>
        </c:txPr>
        <c:crossAx val="1169086400"/>
        <c:crosses val="autoZero"/>
        <c:auto val="1"/>
        <c:lblAlgn val="ctr"/>
        <c:lblOffset val="100"/>
        <c:noMultiLvlLbl val="0"/>
      </c:catAx>
      <c:valAx>
        <c:axId val="11690864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Candara" panose="020E0502030303020204" pitchFamily="34" charset="0"/>
                    <a:ea typeface="+mn-ea"/>
                    <a:cs typeface="+mn-cs"/>
                  </a:defRPr>
                </a:pPr>
                <a:r>
                  <a:rPr lang="en-US"/>
                  <a:t>Parameter scaling</a:t>
                </a:r>
              </a:p>
            </c:rich>
          </c:tx>
          <c:layout>
            <c:manualLayout>
              <c:xMode val="edge"/>
              <c:yMode val="edge"/>
              <c:x val="5.722661781535905E-3"/>
              <c:y val="0.2024676528790667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/>
                  </a:solidFill>
                  <a:latin typeface="Candara" panose="020E0502030303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Candara" panose="020E0502030303020204" pitchFamily="34" charset="0"/>
                <a:ea typeface="+mn-ea"/>
                <a:cs typeface="+mn-cs"/>
              </a:defRPr>
            </a:pPr>
            <a:endParaRPr lang="en-US"/>
          </a:p>
        </c:txPr>
        <c:crossAx val="1169097008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17273015504581968"/>
          <c:y val="7.7727469132402319E-2"/>
          <c:w val="0.40903427442203882"/>
          <c:h val="0.24651166287996618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/>
              </a:solidFill>
              <a:latin typeface="Candara" panose="020E0502030303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>
          <a:solidFill>
            <a:schemeClr val="tx1"/>
          </a:solidFill>
          <a:latin typeface="Candara" panose="020E0502030303020204" pitchFamily="34" charset="0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96072242217333"/>
          <c:y val="3.2528902115673511E-2"/>
          <c:w val="0.84396372399768249"/>
          <c:h val="0.71470329178017589"/>
        </c:manualLayout>
      </c:layout>
      <c:lineChart>
        <c:grouping val="standard"/>
        <c:varyColors val="0"/>
        <c:ser>
          <c:idx val="0"/>
          <c:order val="0"/>
          <c:tx>
            <c:strRef>
              <c:f>Sheet1!$L$1</c:f>
              <c:strCache>
                <c:ptCount val="1"/>
                <c:pt idx="0">
                  <c:v>Reorder Buffer size</c:v>
                </c:pt>
              </c:strCache>
            </c:strRef>
          </c:tx>
          <c:spPr>
            <a:ln w="34925" cap="rnd">
              <a:solidFill>
                <a:schemeClr val="tx1"/>
              </a:solidFill>
              <a:round/>
            </a:ln>
            <a:effectLst/>
          </c:spPr>
          <c:marker>
            <c:symbol val="triangle"/>
            <c:size val="14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Sheet1!$K$2:$K$7</c:f>
              <c:strCache>
                <c:ptCount val="6"/>
                <c:pt idx="0">
                  <c:v>Sandy Bridge (2010)</c:v>
                </c:pt>
                <c:pt idx="1">
                  <c:v>Haswell (2014)</c:v>
                </c:pt>
                <c:pt idx="2">
                  <c:v>Skylake (2015)</c:v>
                </c:pt>
                <c:pt idx="3">
                  <c:v>Sunny Cove (2019)</c:v>
                </c:pt>
                <c:pt idx="4">
                  <c:v>Golden Cove (2021)</c:v>
                </c:pt>
                <c:pt idx="5">
                  <c:v>Lion Cove (2024)</c:v>
                </c:pt>
              </c:strCache>
            </c:strRef>
          </c:cat>
          <c:val>
            <c:numRef>
              <c:f>Sheet1!$L$2:$L$7</c:f>
              <c:numCache>
                <c:formatCode>General</c:formatCode>
                <c:ptCount val="6"/>
                <c:pt idx="0">
                  <c:v>1</c:v>
                </c:pt>
                <c:pt idx="1">
                  <c:v>1.1428571428571428</c:v>
                </c:pt>
                <c:pt idx="2">
                  <c:v>1.3333333333333333</c:v>
                </c:pt>
                <c:pt idx="3">
                  <c:v>2.0952380952380953</c:v>
                </c:pt>
                <c:pt idx="4">
                  <c:v>3.0476190476190474</c:v>
                </c:pt>
                <c:pt idx="5">
                  <c:v>3.4285714285714284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FB6-D14F-9D90-3E0B626FBE55}"/>
            </c:ext>
          </c:extLst>
        </c:ser>
        <c:ser>
          <c:idx val="1"/>
          <c:order val="1"/>
          <c:tx>
            <c:strRef>
              <c:f>Sheet1!$M$1</c:f>
              <c:strCache>
                <c:ptCount val="1"/>
                <c:pt idx="0">
                  <c:v>Total execution ports</c:v>
                </c:pt>
              </c:strCache>
            </c:strRef>
          </c:tx>
          <c:spPr>
            <a:ln w="34925" cap="rnd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square"/>
            <c:size val="11"/>
            <c:spPr>
              <a:solidFill>
                <a:schemeClr val="accent6">
                  <a:lumMod val="75000"/>
                </a:schemeClr>
              </a:solidFill>
              <a:ln w="9525">
                <a:solidFill>
                  <a:schemeClr val="accent6">
                    <a:lumMod val="75000"/>
                  </a:schemeClr>
                </a:solidFill>
              </a:ln>
              <a:effectLst/>
            </c:spPr>
          </c:marker>
          <c:cat>
            <c:strRef>
              <c:f>Sheet1!$K$2:$K$7</c:f>
              <c:strCache>
                <c:ptCount val="6"/>
                <c:pt idx="0">
                  <c:v>Sandy Bridge (2010)</c:v>
                </c:pt>
                <c:pt idx="1">
                  <c:v>Haswell (2014)</c:v>
                </c:pt>
                <c:pt idx="2">
                  <c:v>Skylake (2015)</c:v>
                </c:pt>
                <c:pt idx="3">
                  <c:v>Sunny Cove (2019)</c:v>
                </c:pt>
                <c:pt idx="4">
                  <c:v>Golden Cove (2021)</c:v>
                </c:pt>
                <c:pt idx="5">
                  <c:v>Lion Cove (2024)</c:v>
                </c:pt>
              </c:strCache>
            </c:strRef>
          </c:cat>
          <c:val>
            <c:numRef>
              <c:f>Sheet1!$M$2:$M$7</c:f>
              <c:numCache>
                <c:formatCode>General</c:formatCode>
                <c:ptCount val="6"/>
                <c:pt idx="0">
                  <c:v>1</c:v>
                </c:pt>
                <c:pt idx="1">
                  <c:v>1.3333333333333333</c:v>
                </c:pt>
                <c:pt idx="2">
                  <c:v>1.3333333333333333</c:v>
                </c:pt>
                <c:pt idx="3">
                  <c:v>1.6666666666666667</c:v>
                </c:pt>
                <c:pt idx="4">
                  <c:v>2</c:v>
                </c:pt>
                <c:pt idx="5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FB6-D14F-9D90-3E0B626FBE55}"/>
            </c:ext>
          </c:extLst>
        </c:ser>
        <c:ser>
          <c:idx val="2"/>
          <c:order val="2"/>
          <c:tx>
            <c:strRef>
              <c:f>Sheet1!$N$1</c:f>
              <c:strCache>
                <c:ptCount val="1"/>
                <c:pt idx="0">
                  <c:v>Load execution ports</c:v>
                </c:pt>
              </c:strCache>
            </c:strRef>
          </c:tx>
          <c:spPr>
            <a:ln w="57150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14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cat>
            <c:strRef>
              <c:f>Sheet1!$K$2:$K$7</c:f>
              <c:strCache>
                <c:ptCount val="6"/>
                <c:pt idx="0">
                  <c:v>Sandy Bridge (2010)</c:v>
                </c:pt>
                <c:pt idx="1">
                  <c:v>Haswell (2014)</c:v>
                </c:pt>
                <c:pt idx="2">
                  <c:v>Skylake (2015)</c:v>
                </c:pt>
                <c:pt idx="3">
                  <c:v>Sunny Cove (2019)</c:v>
                </c:pt>
                <c:pt idx="4">
                  <c:v>Golden Cove (2021)</c:v>
                </c:pt>
                <c:pt idx="5">
                  <c:v>Lion Cove (2024)</c:v>
                </c:pt>
              </c:strCache>
            </c:strRef>
          </c:cat>
          <c:val>
            <c:numRef>
              <c:f>Sheet1!$N$2:$N$7</c:f>
              <c:numCache>
                <c:formatCode>General</c:formatCode>
                <c:ptCount val="6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1.5</c:v>
                </c:pt>
                <c:pt idx="5">
                  <c:v>1.5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FB6-D14F-9D90-3E0B626FBE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69097008"/>
        <c:axId val="1169086400"/>
      </c:lineChart>
      <c:catAx>
        <c:axId val="11690970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Candara" panose="020E0502030303020204" pitchFamily="34" charset="0"/>
                <a:ea typeface="+mn-ea"/>
                <a:cs typeface="+mn-cs"/>
              </a:defRPr>
            </a:pPr>
            <a:endParaRPr lang="en-US"/>
          </a:p>
        </c:txPr>
        <c:crossAx val="1169086400"/>
        <c:crosses val="autoZero"/>
        <c:auto val="1"/>
        <c:lblAlgn val="ctr"/>
        <c:lblOffset val="100"/>
        <c:noMultiLvlLbl val="0"/>
      </c:catAx>
      <c:valAx>
        <c:axId val="11690864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Candara" panose="020E0502030303020204" pitchFamily="34" charset="0"/>
                    <a:ea typeface="+mn-ea"/>
                    <a:cs typeface="+mn-cs"/>
                  </a:defRPr>
                </a:pPr>
                <a:r>
                  <a:rPr lang="en-US"/>
                  <a:t>Parameter scaling</a:t>
                </a:r>
              </a:p>
            </c:rich>
          </c:tx>
          <c:layout>
            <c:manualLayout>
              <c:xMode val="edge"/>
              <c:yMode val="edge"/>
              <c:x val="5.722661781535905E-3"/>
              <c:y val="0.2024676528790667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/>
                  </a:solidFill>
                  <a:latin typeface="Candara" panose="020E0502030303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Candara" panose="020E0502030303020204" pitchFamily="34" charset="0"/>
                <a:ea typeface="+mn-ea"/>
                <a:cs typeface="+mn-cs"/>
              </a:defRPr>
            </a:pPr>
            <a:endParaRPr lang="en-US"/>
          </a:p>
        </c:txPr>
        <c:crossAx val="1169097008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17273015504581968"/>
          <c:y val="7.7727469132402319E-2"/>
          <c:w val="0.40903427442203882"/>
          <c:h val="0.24651166287996618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/>
              </a:solidFill>
              <a:latin typeface="Candara" panose="020E0502030303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>
          <a:solidFill>
            <a:schemeClr val="tx1"/>
          </a:solidFill>
          <a:latin typeface="Candara" panose="020E0502030303020204" pitchFamily="34" charset="0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161524033861272"/>
          <c:y val="4.6129920309771512E-2"/>
          <c:w val="0.84657927366923658"/>
          <c:h val="0.691211204066442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perf_new!$C$15</c:f>
              <c:strCache>
                <c:ptCount val="1"/>
                <c:pt idx="0">
                  <c:v>EVES </c:v>
                </c:pt>
              </c:strCache>
            </c:strRef>
          </c:tx>
          <c:spPr>
            <a:solidFill>
              <a:srgbClr val="ED7D31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perf_new!$A$16:$A$21</c:f>
              <c:strCache>
                <c:ptCount val="6"/>
                <c:pt idx="0">
                  <c:v>Client</c:v>
                </c:pt>
                <c:pt idx="1">
                  <c:v>Enterprise</c:v>
                </c:pt>
                <c:pt idx="2">
                  <c:v>FSPEC17</c:v>
                </c:pt>
                <c:pt idx="3">
                  <c:v>ISPEC17</c:v>
                </c:pt>
                <c:pt idx="4">
                  <c:v>Server</c:v>
                </c:pt>
                <c:pt idx="5">
                  <c:v>GEOMEAN</c:v>
                </c:pt>
              </c:strCache>
            </c:strRef>
          </c:cat>
          <c:val>
            <c:numRef>
              <c:f>perf_new!$C$16:$C$21</c:f>
              <c:numCache>
                <c:formatCode>General</c:formatCode>
                <c:ptCount val="6"/>
                <c:pt idx="0">
                  <c:v>1.1037999999999999</c:v>
                </c:pt>
                <c:pt idx="1">
                  <c:v>1.0884</c:v>
                </c:pt>
                <c:pt idx="2">
                  <c:v>1.0089999999999999</c:v>
                </c:pt>
                <c:pt idx="3">
                  <c:v>1.0215000000000001</c:v>
                </c:pt>
                <c:pt idx="4">
                  <c:v>1.0304</c:v>
                </c:pt>
                <c:pt idx="5">
                  <c:v>1.0474000000000001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C77-4F46-9268-1C164BDE5BCA}"/>
            </c:ext>
          </c:extLst>
        </c:ser>
        <c:ser>
          <c:idx val="1"/>
          <c:order val="1"/>
          <c:tx>
            <c:strRef>
              <c:f>perf_new!$D$15</c:f>
              <c:strCache>
                <c:ptCount val="1"/>
                <c:pt idx="0">
                  <c:v>Constable</c:v>
                </c:pt>
              </c:strCache>
            </c:strRef>
          </c:tx>
          <c:spPr>
            <a:solidFill>
              <a:srgbClr val="70AD47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perf_new!$A$16:$A$21</c:f>
              <c:strCache>
                <c:ptCount val="6"/>
                <c:pt idx="0">
                  <c:v>Client</c:v>
                </c:pt>
                <c:pt idx="1">
                  <c:v>Enterprise</c:v>
                </c:pt>
                <c:pt idx="2">
                  <c:v>FSPEC17</c:v>
                </c:pt>
                <c:pt idx="3">
                  <c:v>ISPEC17</c:v>
                </c:pt>
                <c:pt idx="4">
                  <c:v>Server</c:v>
                </c:pt>
                <c:pt idx="5">
                  <c:v>GEOMEAN</c:v>
                </c:pt>
              </c:strCache>
            </c:strRef>
          </c:cat>
          <c:val>
            <c:numRef>
              <c:f>perf_new!$D$16:$D$21</c:f>
              <c:numCache>
                <c:formatCode>General</c:formatCode>
                <c:ptCount val="6"/>
                <c:pt idx="0">
                  <c:v>1.0385743307104818</c:v>
                </c:pt>
                <c:pt idx="1">
                  <c:v>1.0858040267952291</c:v>
                </c:pt>
                <c:pt idx="2">
                  <c:v>1.0544630624255318</c:v>
                </c:pt>
                <c:pt idx="3">
                  <c:v>1.0147794818353935</c:v>
                </c:pt>
                <c:pt idx="4">
                  <c:v>1.0606721987182366</c:v>
                </c:pt>
                <c:pt idx="5">
                  <c:v>1.0513775232194693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C77-4F46-9268-1C164BDE5BCA}"/>
            </c:ext>
          </c:extLst>
        </c:ser>
        <c:ser>
          <c:idx val="2"/>
          <c:order val="2"/>
          <c:tx>
            <c:strRef>
              <c:f>perf_new!$E$15</c:f>
              <c:strCache>
                <c:ptCount val="1"/>
                <c:pt idx="0">
                  <c:v>EVES+Constable</c:v>
                </c:pt>
              </c:strCache>
            </c:strRef>
          </c:tx>
          <c:spPr>
            <a:solidFill>
              <a:srgbClr val="4472C4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perf_new!$A$16:$A$21</c:f>
              <c:strCache>
                <c:ptCount val="6"/>
                <c:pt idx="0">
                  <c:v>Client</c:v>
                </c:pt>
                <c:pt idx="1">
                  <c:v>Enterprise</c:v>
                </c:pt>
                <c:pt idx="2">
                  <c:v>FSPEC17</c:v>
                </c:pt>
                <c:pt idx="3">
                  <c:v>ISPEC17</c:v>
                </c:pt>
                <c:pt idx="4">
                  <c:v>Server</c:v>
                </c:pt>
                <c:pt idx="5">
                  <c:v>GEOMEAN</c:v>
                </c:pt>
              </c:strCache>
            </c:strRef>
          </c:cat>
          <c:val>
            <c:numRef>
              <c:f>perf_new!$E$16:$E$21</c:f>
              <c:numCache>
                <c:formatCode>General</c:formatCode>
                <c:ptCount val="6"/>
                <c:pt idx="0">
                  <c:v>1.1289</c:v>
                </c:pt>
                <c:pt idx="1">
                  <c:v>1.1223000000000001</c:v>
                </c:pt>
                <c:pt idx="2">
                  <c:v>1.0518000000000001</c:v>
                </c:pt>
                <c:pt idx="3">
                  <c:v>1.0288999999999999</c:v>
                </c:pt>
                <c:pt idx="4">
                  <c:v>1.0947</c:v>
                </c:pt>
                <c:pt idx="5">
                  <c:v>1.0853999999999999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C77-4F46-9268-1C164BDE5B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7"/>
        <c:axId val="693075599"/>
        <c:axId val="693079759"/>
      </c:barChart>
      <c:catAx>
        <c:axId val="69307559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/>
                </a:solidFill>
                <a:latin typeface="Candara" panose="020E0502030303020204" pitchFamily="34" charset="0"/>
                <a:ea typeface="NanumMyeongjo" panose="02020603020101020101" pitchFamily="18" charset="-127"/>
                <a:cs typeface="+mn-cs"/>
              </a:defRPr>
            </a:pPr>
            <a:endParaRPr lang="en-US"/>
          </a:p>
        </c:txPr>
        <c:crossAx val="693079759"/>
        <c:crosses val="autoZero"/>
        <c:auto val="1"/>
        <c:lblAlgn val="ctr"/>
        <c:lblOffset val="100"/>
        <c:noMultiLvlLbl val="0"/>
      </c:catAx>
      <c:valAx>
        <c:axId val="693079759"/>
        <c:scaling>
          <c:orientation val="minMax"/>
          <c:min val="1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200" b="0" i="0" u="none" strike="noStrike" kern="1200" baseline="0">
                    <a:solidFill>
                      <a:schemeClr val="tx1"/>
                    </a:solidFill>
                    <a:latin typeface="Candara" panose="020E0502030303020204" pitchFamily="34" charset="0"/>
                    <a:ea typeface="NanumMyeongjo" panose="02020603020101020101" pitchFamily="18" charset="-127"/>
                    <a:cs typeface="+mn-cs"/>
                  </a:defRPr>
                </a:pPr>
                <a:r>
                  <a:rPr lang="en-GB" dirty="0"/>
                  <a:t>Geomean speedup over the baseline</a:t>
                </a:r>
              </a:p>
            </c:rich>
          </c:tx>
          <c:layout>
            <c:manualLayout>
              <c:xMode val="edge"/>
              <c:yMode val="edge"/>
              <c:x val="2.8556129039076141E-3"/>
              <c:y val="2.9115703274514727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200" b="0" i="0" u="none" strike="noStrike" kern="1200" baseline="0">
                  <a:solidFill>
                    <a:schemeClr val="tx1"/>
                  </a:solidFill>
                  <a:latin typeface="Candara" panose="020E0502030303020204" pitchFamily="34" charset="0"/>
                  <a:ea typeface="NanumMyeongjo" panose="02020603020101020101" pitchFamily="18" charset="-127"/>
                  <a:cs typeface="+mn-cs"/>
                </a:defRPr>
              </a:pPr>
              <a:endParaRPr lang="en-US"/>
            </a:p>
          </c:txPr>
        </c:title>
        <c:numFmt formatCode="#,##0.00" sourceLinked="0"/>
        <c:majorTickMark val="out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/>
                </a:solidFill>
                <a:latin typeface="Candara" panose="020E0502030303020204" pitchFamily="34" charset="0"/>
                <a:ea typeface="NanumMyeongjo" panose="02020603020101020101" pitchFamily="18" charset="-127"/>
                <a:cs typeface="+mn-cs"/>
              </a:defRPr>
            </a:pPr>
            <a:endParaRPr lang="en-US"/>
          </a:p>
        </c:txPr>
        <c:crossAx val="693075599"/>
        <c:crosses val="autoZero"/>
        <c:crossBetween val="between"/>
      </c:valAx>
      <c:spPr>
        <a:noFill/>
        <a:ln>
          <a:solidFill>
            <a:sysClr val="windowText" lastClr="000000"/>
          </a:solidFill>
        </a:ln>
        <a:effectLst/>
      </c:spPr>
    </c:plotArea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 sz="2200" b="0">
          <a:solidFill>
            <a:schemeClr val="tx1"/>
          </a:solidFill>
          <a:latin typeface="Candara" panose="020E0502030303020204" pitchFamily="34" charset="0"/>
          <a:ea typeface="NanumMyeongjo" panose="02020603020101020101" pitchFamily="18" charset="-127"/>
        </a:defRPr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275681094594653"/>
          <c:y val="4.4925921236349857E-2"/>
          <c:w val="0.84525602312281967"/>
          <c:h val="0.7121181211188520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perf_new!$B$52</c:f>
              <c:strCache>
                <c:ptCount val="1"/>
                <c:pt idx="0">
                  <c:v>EVES</c:v>
                </c:pt>
              </c:strCache>
            </c:strRef>
          </c:tx>
          <c:spPr>
            <a:solidFill>
              <a:srgbClr val="ED7D31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perf_new!$A$53:$A$58</c:f>
              <c:strCache>
                <c:ptCount val="6"/>
                <c:pt idx="0">
                  <c:v>Client</c:v>
                </c:pt>
                <c:pt idx="1">
                  <c:v>Enterprise</c:v>
                </c:pt>
                <c:pt idx="2">
                  <c:v>FSPEC17</c:v>
                </c:pt>
                <c:pt idx="3">
                  <c:v>ISPEC17</c:v>
                </c:pt>
                <c:pt idx="4">
                  <c:v>Server</c:v>
                </c:pt>
                <c:pt idx="5">
                  <c:v>GEOMEAN</c:v>
                </c:pt>
              </c:strCache>
            </c:strRef>
          </c:cat>
          <c:val>
            <c:numRef>
              <c:f>perf_new!$B$53:$B$58</c:f>
              <c:numCache>
                <c:formatCode>General</c:formatCode>
                <c:ptCount val="6"/>
                <c:pt idx="0">
                  <c:v>1.0793999999999999</c:v>
                </c:pt>
                <c:pt idx="1">
                  <c:v>1.0762</c:v>
                </c:pt>
                <c:pt idx="2">
                  <c:v>1</c:v>
                </c:pt>
                <c:pt idx="3">
                  <c:v>1.0047999999999999</c:v>
                </c:pt>
                <c:pt idx="4">
                  <c:v>1.0157</c:v>
                </c:pt>
                <c:pt idx="5">
                  <c:v>1.0355000000000001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D00-CB49-A449-A79481532531}"/>
            </c:ext>
          </c:extLst>
        </c:ser>
        <c:ser>
          <c:idx val="1"/>
          <c:order val="1"/>
          <c:tx>
            <c:strRef>
              <c:f>perf_new!$C$52</c:f>
              <c:strCache>
                <c:ptCount val="1"/>
                <c:pt idx="0">
                  <c:v>Constable</c:v>
                </c:pt>
              </c:strCache>
            </c:strRef>
          </c:tx>
          <c:spPr>
            <a:solidFill>
              <a:srgbClr val="70AD47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perf_new!$A$53:$A$58</c:f>
              <c:strCache>
                <c:ptCount val="6"/>
                <c:pt idx="0">
                  <c:v>Client</c:v>
                </c:pt>
                <c:pt idx="1">
                  <c:v>Enterprise</c:v>
                </c:pt>
                <c:pt idx="2">
                  <c:v>FSPEC17</c:v>
                </c:pt>
                <c:pt idx="3">
                  <c:v>ISPEC17</c:v>
                </c:pt>
                <c:pt idx="4">
                  <c:v>Server</c:v>
                </c:pt>
                <c:pt idx="5">
                  <c:v>GEOMEAN</c:v>
                </c:pt>
              </c:strCache>
            </c:strRef>
          </c:cat>
          <c:val>
            <c:numRef>
              <c:f>perf_new!$C$53:$C$58</c:f>
              <c:numCache>
                <c:formatCode>General</c:formatCode>
                <c:ptCount val="6"/>
                <c:pt idx="0">
                  <c:v>1.0624</c:v>
                </c:pt>
                <c:pt idx="1">
                  <c:v>1.0968</c:v>
                </c:pt>
                <c:pt idx="2">
                  <c:v>1.1166</c:v>
                </c:pt>
                <c:pt idx="3">
                  <c:v>1.0058</c:v>
                </c:pt>
                <c:pt idx="4">
                  <c:v>1.1174999999999999</c:v>
                </c:pt>
                <c:pt idx="5">
                  <c:v>1.0880000000000001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D00-CB49-A449-A79481532531}"/>
            </c:ext>
          </c:extLst>
        </c:ser>
        <c:ser>
          <c:idx val="2"/>
          <c:order val="2"/>
          <c:tx>
            <c:strRef>
              <c:f>perf_new!$D$52</c:f>
              <c:strCache>
                <c:ptCount val="1"/>
                <c:pt idx="0">
                  <c:v>EVES+Constable</c:v>
                </c:pt>
              </c:strCache>
            </c:strRef>
          </c:tx>
          <c:spPr>
            <a:solidFill>
              <a:srgbClr val="4472C4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perf_new!$A$53:$A$58</c:f>
              <c:strCache>
                <c:ptCount val="6"/>
                <c:pt idx="0">
                  <c:v>Client</c:v>
                </c:pt>
                <c:pt idx="1">
                  <c:v>Enterprise</c:v>
                </c:pt>
                <c:pt idx="2">
                  <c:v>FSPEC17</c:v>
                </c:pt>
                <c:pt idx="3">
                  <c:v>ISPEC17</c:v>
                </c:pt>
                <c:pt idx="4">
                  <c:v>Server</c:v>
                </c:pt>
                <c:pt idx="5">
                  <c:v>GEOMEAN</c:v>
                </c:pt>
              </c:strCache>
            </c:strRef>
          </c:cat>
          <c:val>
            <c:numRef>
              <c:f>perf_new!$D$53:$D$58</c:f>
              <c:numCache>
                <c:formatCode>General</c:formatCode>
                <c:ptCount val="6"/>
                <c:pt idx="0">
                  <c:v>1.1315999999999999</c:v>
                </c:pt>
                <c:pt idx="1">
                  <c:v>1.1332</c:v>
                </c:pt>
                <c:pt idx="2">
                  <c:v>1.1124000000000001</c:v>
                </c:pt>
                <c:pt idx="3">
                  <c:v>1.0116000000000001</c:v>
                </c:pt>
                <c:pt idx="4">
                  <c:v>1.1294</c:v>
                </c:pt>
                <c:pt idx="5">
                  <c:v>1.1133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D00-CB49-A449-A794815325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7"/>
        <c:axId val="693075599"/>
        <c:axId val="693079759"/>
      </c:barChart>
      <c:catAx>
        <c:axId val="69307559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/>
                </a:solidFill>
                <a:latin typeface="Candara" panose="020E0502030303020204" pitchFamily="34" charset="0"/>
                <a:ea typeface="NanumMyeongjo" panose="02020603020101020101" pitchFamily="18" charset="-127"/>
                <a:cs typeface="+mn-cs"/>
              </a:defRPr>
            </a:pPr>
            <a:endParaRPr lang="en-US"/>
          </a:p>
        </c:txPr>
        <c:crossAx val="693079759"/>
        <c:crosses val="autoZero"/>
        <c:auto val="1"/>
        <c:lblAlgn val="ctr"/>
        <c:lblOffset val="100"/>
        <c:noMultiLvlLbl val="0"/>
      </c:catAx>
      <c:valAx>
        <c:axId val="693079759"/>
        <c:scaling>
          <c:orientation val="minMax"/>
          <c:max val="1.2"/>
          <c:min val="1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200" b="0" i="0" u="none" strike="noStrike" kern="1200" baseline="0">
                    <a:solidFill>
                      <a:schemeClr val="tx1"/>
                    </a:solidFill>
                    <a:latin typeface="Candara" panose="020E0502030303020204" pitchFamily="34" charset="0"/>
                    <a:ea typeface="NanumMyeongjo" panose="02020603020101020101" pitchFamily="18" charset="-127"/>
                    <a:cs typeface="+mn-cs"/>
                  </a:defRPr>
                </a:pPr>
                <a:r>
                  <a:rPr lang="en-GB" dirty="0"/>
                  <a:t>Geomean speedup over the baseline</a:t>
                </a:r>
              </a:p>
            </c:rich>
          </c:tx>
          <c:layout>
            <c:manualLayout>
              <c:xMode val="edge"/>
              <c:yMode val="edge"/>
              <c:x val="0"/>
              <c:y val="5.2557409767870017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200" b="0" i="0" u="none" strike="noStrike" kern="1200" baseline="0">
                  <a:solidFill>
                    <a:schemeClr val="tx1"/>
                  </a:solidFill>
                  <a:latin typeface="Candara" panose="020E0502030303020204" pitchFamily="34" charset="0"/>
                  <a:ea typeface="NanumMyeongjo" panose="02020603020101020101" pitchFamily="18" charset="-127"/>
                  <a:cs typeface="+mn-cs"/>
                </a:defRPr>
              </a:pPr>
              <a:endParaRPr lang="en-US"/>
            </a:p>
          </c:txPr>
        </c:title>
        <c:numFmt formatCode="#,##0.00" sourceLinked="0"/>
        <c:majorTickMark val="out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/>
                </a:solidFill>
                <a:latin typeface="Candara" panose="020E0502030303020204" pitchFamily="34" charset="0"/>
                <a:ea typeface="NanumMyeongjo" panose="02020603020101020101" pitchFamily="18" charset="-127"/>
                <a:cs typeface="+mn-cs"/>
              </a:defRPr>
            </a:pPr>
            <a:endParaRPr lang="en-US"/>
          </a:p>
        </c:txPr>
        <c:crossAx val="693075599"/>
        <c:crosses val="autoZero"/>
        <c:crossBetween val="between"/>
        <c:majorUnit val="0.05"/>
      </c:valAx>
      <c:spPr>
        <a:noFill/>
        <a:ln>
          <a:solidFill>
            <a:sysClr val="windowText" lastClr="000000"/>
          </a:solidFill>
        </a:ln>
        <a:effectLst/>
      </c:spPr>
    </c:plotArea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 sz="2200" b="0">
          <a:solidFill>
            <a:schemeClr val="tx1"/>
          </a:solidFill>
          <a:latin typeface="Candara" panose="020E0502030303020204" pitchFamily="34" charset="0"/>
          <a:ea typeface="NanumMyeongjo" panose="02020603020101020101" pitchFamily="18" charset="-127"/>
        </a:defRPr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275681094594653"/>
          <c:y val="4.4925921236349857E-2"/>
          <c:w val="0.84525602312281967"/>
          <c:h val="0.7121181211188520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perf_new!$B$52</c:f>
              <c:strCache>
                <c:ptCount val="1"/>
                <c:pt idx="0">
                  <c:v>EVES</c:v>
                </c:pt>
              </c:strCache>
            </c:strRef>
          </c:tx>
          <c:spPr>
            <a:solidFill>
              <a:srgbClr val="ED7D31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perf_new!$A$53:$A$58</c:f>
              <c:strCache>
                <c:ptCount val="6"/>
                <c:pt idx="0">
                  <c:v>Client</c:v>
                </c:pt>
                <c:pt idx="1">
                  <c:v>Enterprise</c:v>
                </c:pt>
                <c:pt idx="2">
                  <c:v>FSPEC17</c:v>
                </c:pt>
                <c:pt idx="3">
                  <c:v>ISPEC17</c:v>
                </c:pt>
                <c:pt idx="4">
                  <c:v>Server</c:v>
                </c:pt>
                <c:pt idx="5">
                  <c:v>GEOMEAN</c:v>
                </c:pt>
              </c:strCache>
            </c:strRef>
          </c:cat>
          <c:val>
            <c:numRef>
              <c:f>perf_new!$B$53:$B$58</c:f>
              <c:numCache>
                <c:formatCode>General</c:formatCode>
                <c:ptCount val="6"/>
                <c:pt idx="0">
                  <c:v>1.0793999999999999</c:v>
                </c:pt>
                <c:pt idx="1">
                  <c:v>1.0762</c:v>
                </c:pt>
                <c:pt idx="2">
                  <c:v>1</c:v>
                </c:pt>
                <c:pt idx="3">
                  <c:v>1.0047999999999999</c:v>
                </c:pt>
                <c:pt idx="4">
                  <c:v>1.0157</c:v>
                </c:pt>
                <c:pt idx="5">
                  <c:v>1.0355000000000001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D00-CB49-A449-A79481532531}"/>
            </c:ext>
          </c:extLst>
        </c:ser>
        <c:ser>
          <c:idx val="1"/>
          <c:order val="1"/>
          <c:tx>
            <c:strRef>
              <c:f>perf_new!$C$52</c:f>
              <c:strCache>
                <c:ptCount val="1"/>
                <c:pt idx="0">
                  <c:v>Constable</c:v>
                </c:pt>
              </c:strCache>
            </c:strRef>
          </c:tx>
          <c:spPr>
            <a:solidFill>
              <a:srgbClr val="70AD47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perf_new!$A$53:$A$58</c:f>
              <c:strCache>
                <c:ptCount val="6"/>
                <c:pt idx="0">
                  <c:v>Client</c:v>
                </c:pt>
                <c:pt idx="1">
                  <c:v>Enterprise</c:v>
                </c:pt>
                <c:pt idx="2">
                  <c:v>FSPEC17</c:v>
                </c:pt>
                <c:pt idx="3">
                  <c:v>ISPEC17</c:v>
                </c:pt>
                <c:pt idx="4">
                  <c:v>Server</c:v>
                </c:pt>
                <c:pt idx="5">
                  <c:v>GEOMEAN</c:v>
                </c:pt>
              </c:strCache>
            </c:strRef>
          </c:cat>
          <c:val>
            <c:numRef>
              <c:f>perf_new!$C$53:$C$58</c:f>
              <c:numCache>
                <c:formatCode>General</c:formatCode>
                <c:ptCount val="6"/>
                <c:pt idx="0">
                  <c:v>1.0624</c:v>
                </c:pt>
                <c:pt idx="1">
                  <c:v>1.0968</c:v>
                </c:pt>
                <c:pt idx="2">
                  <c:v>1.1166</c:v>
                </c:pt>
                <c:pt idx="3">
                  <c:v>1.0058</c:v>
                </c:pt>
                <c:pt idx="4">
                  <c:v>1.1174999999999999</c:v>
                </c:pt>
                <c:pt idx="5">
                  <c:v>1.0880000000000001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D00-CB49-A449-A79481532531}"/>
            </c:ext>
          </c:extLst>
        </c:ser>
        <c:ser>
          <c:idx val="2"/>
          <c:order val="2"/>
          <c:tx>
            <c:strRef>
              <c:f>perf_new!$D$52</c:f>
              <c:strCache>
                <c:ptCount val="1"/>
                <c:pt idx="0">
                  <c:v>EVES+Constable</c:v>
                </c:pt>
              </c:strCache>
            </c:strRef>
          </c:tx>
          <c:spPr>
            <a:solidFill>
              <a:srgbClr val="4472C4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perf_new!$A$53:$A$58</c:f>
              <c:strCache>
                <c:ptCount val="6"/>
                <c:pt idx="0">
                  <c:v>Client</c:v>
                </c:pt>
                <c:pt idx="1">
                  <c:v>Enterprise</c:v>
                </c:pt>
                <c:pt idx="2">
                  <c:v>FSPEC17</c:v>
                </c:pt>
                <c:pt idx="3">
                  <c:v>ISPEC17</c:v>
                </c:pt>
                <c:pt idx="4">
                  <c:v>Server</c:v>
                </c:pt>
                <c:pt idx="5">
                  <c:v>GEOMEAN</c:v>
                </c:pt>
              </c:strCache>
            </c:strRef>
          </c:cat>
          <c:val>
            <c:numRef>
              <c:f>perf_new!$D$53:$D$58</c:f>
              <c:numCache>
                <c:formatCode>General</c:formatCode>
                <c:ptCount val="6"/>
                <c:pt idx="0">
                  <c:v>1.1315999999999999</c:v>
                </c:pt>
                <c:pt idx="1">
                  <c:v>1.1332</c:v>
                </c:pt>
                <c:pt idx="2">
                  <c:v>1.1124000000000001</c:v>
                </c:pt>
                <c:pt idx="3">
                  <c:v>1.0116000000000001</c:v>
                </c:pt>
                <c:pt idx="4">
                  <c:v>1.1294</c:v>
                </c:pt>
                <c:pt idx="5">
                  <c:v>1.1133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D00-CB49-A449-A794815325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7"/>
        <c:axId val="693075599"/>
        <c:axId val="693079759"/>
      </c:barChart>
      <c:catAx>
        <c:axId val="69307559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/>
                </a:solidFill>
                <a:latin typeface="Candara" panose="020E0502030303020204" pitchFamily="34" charset="0"/>
                <a:ea typeface="NanumMyeongjo" panose="02020603020101020101" pitchFamily="18" charset="-127"/>
                <a:cs typeface="+mn-cs"/>
              </a:defRPr>
            </a:pPr>
            <a:endParaRPr lang="en-US"/>
          </a:p>
        </c:txPr>
        <c:crossAx val="693079759"/>
        <c:crosses val="autoZero"/>
        <c:auto val="1"/>
        <c:lblAlgn val="ctr"/>
        <c:lblOffset val="100"/>
        <c:noMultiLvlLbl val="0"/>
      </c:catAx>
      <c:valAx>
        <c:axId val="693079759"/>
        <c:scaling>
          <c:orientation val="minMax"/>
          <c:max val="1.2"/>
          <c:min val="1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200" b="0" i="0" u="none" strike="noStrike" kern="1200" baseline="0">
                    <a:solidFill>
                      <a:schemeClr val="tx1"/>
                    </a:solidFill>
                    <a:latin typeface="Candara" panose="020E0502030303020204" pitchFamily="34" charset="0"/>
                    <a:ea typeface="NanumMyeongjo" panose="02020603020101020101" pitchFamily="18" charset="-127"/>
                    <a:cs typeface="+mn-cs"/>
                  </a:defRPr>
                </a:pPr>
                <a:r>
                  <a:rPr lang="en-GB" dirty="0"/>
                  <a:t>Geomean speedup over the baseline</a:t>
                </a:r>
              </a:p>
            </c:rich>
          </c:tx>
          <c:layout>
            <c:manualLayout>
              <c:xMode val="edge"/>
              <c:yMode val="edge"/>
              <c:x val="0"/>
              <c:y val="5.2557409767870017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200" b="0" i="0" u="none" strike="noStrike" kern="1200" baseline="0">
                  <a:solidFill>
                    <a:schemeClr val="tx1"/>
                  </a:solidFill>
                  <a:latin typeface="Candara" panose="020E0502030303020204" pitchFamily="34" charset="0"/>
                  <a:ea typeface="NanumMyeongjo" panose="02020603020101020101" pitchFamily="18" charset="-127"/>
                  <a:cs typeface="+mn-cs"/>
                </a:defRPr>
              </a:pPr>
              <a:endParaRPr lang="en-US"/>
            </a:p>
          </c:txPr>
        </c:title>
        <c:numFmt formatCode="#,##0.00" sourceLinked="0"/>
        <c:majorTickMark val="out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/>
                </a:solidFill>
                <a:latin typeface="Candara" panose="020E0502030303020204" pitchFamily="34" charset="0"/>
                <a:ea typeface="NanumMyeongjo" panose="02020603020101020101" pitchFamily="18" charset="-127"/>
                <a:cs typeface="+mn-cs"/>
              </a:defRPr>
            </a:pPr>
            <a:endParaRPr lang="en-US"/>
          </a:p>
        </c:txPr>
        <c:crossAx val="693075599"/>
        <c:crosses val="autoZero"/>
        <c:crossBetween val="between"/>
        <c:majorUnit val="0.05"/>
      </c:valAx>
      <c:spPr>
        <a:noFill/>
        <a:ln>
          <a:solidFill>
            <a:sysClr val="windowText" lastClr="000000"/>
          </a:solidFill>
        </a:ln>
        <a:effectLst/>
      </c:spPr>
    </c:plotArea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 sz="2200" b="0">
          <a:solidFill>
            <a:schemeClr val="tx1"/>
          </a:solidFill>
          <a:latin typeface="Candara" panose="020E0502030303020204" pitchFamily="34" charset="0"/>
          <a:ea typeface="NanumMyeongjo" panose="02020603020101020101" pitchFamily="18" charset="-127"/>
        </a:defRPr>
      </a:pPr>
      <a:endParaRPr lang="en-US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108343017588326"/>
          <c:y val="9.3048236188005951E-2"/>
          <c:w val="0.70834853165104827"/>
          <c:h val="0.5961895258760582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power!$U$26</c:f>
              <c:strCache>
                <c:ptCount val="1"/>
                <c:pt idx="0">
                  <c:v>RS</c:v>
                </c:pt>
              </c:strCache>
            </c:strRef>
          </c:tx>
          <c:spPr>
            <a:solidFill>
              <a:schemeClr val="accent4">
                <a:shade val="58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power!$V$25:$Y$25</c:f>
              <c:strCache>
                <c:ptCount val="4"/>
                <c:pt idx="0">
                  <c:v>Baseline</c:v>
                </c:pt>
                <c:pt idx="1">
                  <c:v>EVES</c:v>
                </c:pt>
                <c:pt idx="2">
                  <c:v>Constable</c:v>
                </c:pt>
                <c:pt idx="3">
                  <c:v>EVES + Constable</c:v>
                </c:pt>
              </c:strCache>
            </c:strRef>
          </c:cat>
          <c:val>
            <c:numRef>
              <c:f>power!$V$26:$Y$26</c:f>
              <c:numCache>
                <c:formatCode>0.0%</c:formatCode>
                <c:ptCount val="4"/>
                <c:pt idx="0">
                  <c:v>0.46536796536796537</c:v>
                </c:pt>
                <c:pt idx="1">
                  <c:v>0.46103896103896103</c:v>
                </c:pt>
                <c:pt idx="2">
                  <c:v>0.44155844155844154</c:v>
                </c:pt>
                <c:pt idx="3">
                  <c:v>0.43939393939393939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3B-5141-96BB-65614076469D}"/>
            </c:ext>
          </c:extLst>
        </c:ser>
        <c:ser>
          <c:idx val="1"/>
          <c:order val="1"/>
          <c:tx>
            <c:strRef>
              <c:f>power!$U$27</c:f>
              <c:strCache>
                <c:ptCount val="1"/>
                <c:pt idx="0">
                  <c:v>RAT</c:v>
                </c:pt>
              </c:strCache>
            </c:strRef>
          </c:tx>
          <c:spPr>
            <a:solidFill>
              <a:schemeClr val="accent4">
                <a:shade val="86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power!$V$25:$Y$25</c:f>
              <c:strCache>
                <c:ptCount val="4"/>
                <c:pt idx="0">
                  <c:v>Baseline</c:v>
                </c:pt>
                <c:pt idx="1">
                  <c:v>EVES</c:v>
                </c:pt>
                <c:pt idx="2">
                  <c:v>Constable</c:v>
                </c:pt>
                <c:pt idx="3">
                  <c:v>EVES + Constable</c:v>
                </c:pt>
              </c:strCache>
            </c:strRef>
          </c:cat>
          <c:val>
            <c:numRef>
              <c:f>power!$V$27:$Y$27</c:f>
              <c:numCache>
                <c:formatCode>0.0%</c:formatCode>
                <c:ptCount val="4"/>
                <c:pt idx="0">
                  <c:v>0.31818181818181818</c:v>
                </c:pt>
                <c:pt idx="1">
                  <c:v>0.31601731601731603</c:v>
                </c:pt>
                <c:pt idx="2">
                  <c:v>0.30735930735930733</c:v>
                </c:pt>
                <c:pt idx="3">
                  <c:v>0.30735930735930733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3B-5141-96BB-65614076469D}"/>
            </c:ext>
          </c:extLst>
        </c:ser>
        <c:ser>
          <c:idx val="2"/>
          <c:order val="2"/>
          <c:tx>
            <c:strRef>
              <c:f>power!$U$28</c:f>
              <c:strCache>
                <c:ptCount val="1"/>
                <c:pt idx="0">
                  <c:v>ROB</c:v>
                </c:pt>
              </c:strCache>
            </c:strRef>
          </c:tx>
          <c:spPr>
            <a:solidFill>
              <a:schemeClr val="accent4">
                <a:tint val="86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power!$V$25:$Y$25</c:f>
              <c:strCache>
                <c:ptCount val="4"/>
                <c:pt idx="0">
                  <c:v>Baseline</c:v>
                </c:pt>
                <c:pt idx="1">
                  <c:v>EVES</c:v>
                </c:pt>
                <c:pt idx="2">
                  <c:v>Constable</c:v>
                </c:pt>
                <c:pt idx="3">
                  <c:v>EVES + Constable</c:v>
                </c:pt>
              </c:strCache>
            </c:strRef>
          </c:cat>
          <c:val>
            <c:numRef>
              <c:f>power!$V$28:$Y$28</c:f>
              <c:numCache>
                <c:formatCode>0.0%</c:formatCode>
                <c:ptCount val="4"/>
                <c:pt idx="0">
                  <c:v>0.11688311688311688</c:v>
                </c:pt>
                <c:pt idx="1">
                  <c:v>0.11471861471861472</c:v>
                </c:pt>
                <c:pt idx="2">
                  <c:v>0.11255411255411256</c:v>
                </c:pt>
                <c:pt idx="3">
                  <c:v>0.11038961038961038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03B-5141-96BB-65614076469D}"/>
            </c:ext>
          </c:extLst>
        </c:ser>
        <c:ser>
          <c:idx val="3"/>
          <c:order val="3"/>
          <c:tx>
            <c:strRef>
              <c:f>power!$U$29</c:f>
              <c:strCache>
                <c:ptCount val="1"/>
                <c:pt idx="0">
                  <c:v>Others</c:v>
                </c:pt>
              </c:strCache>
            </c:strRef>
          </c:tx>
          <c:spPr>
            <a:solidFill>
              <a:schemeClr val="accent4">
                <a:tint val="58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power!$V$25:$Y$25</c:f>
              <c:strCache>
                <c:ptCount val="4"/>
                <c:pt idx="0">
                  <c:v>Baseline</c:v>
                </c:pt>
                <c:pt idx="1">
                  <c:v>EVES</c:v>
                </c:pt>
                <c:pt idx="2">
                  <c:v>Constable</c:v>
                </c:pt>
                <c:pt idx="3">
                  <c:v>EVES + Constable</c:v>
                </c:pt>
              </c:strCache>
            </c:strRef>
          </c:cat>
          <c:val>
            <c:numRef>
              <c:f>power!$V$29:$Y$29</c:f>
              <c:numCache>
                <c:formatCode>0.0%</c:formatCode>
                <c:ptCount val="4"/>
                <c:pt idx="0">
                  <c:v>9.9567099567099568E-2</c:v>
                </c:pt>
                <c:pt idx="1">
                  <c:v>9.7402597402597407E-2</c:v>
                </c:pt>
                <c:pt idx="2">
                  <c:v>9.3073593073593072E-2</c:v>
                </c:pt>
                <c:pt idx="3">
                  <c:v>9.3073593073593072E-2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03B-5141-96BB-6561407646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85727167"/>
        <c:axId val="2032910271"/>
      </c:barChart>
      <c:catAx>
        <c:axId val="198572716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Candara" panose="020E0502030303020204" pitchFamily="34" charset="0"/>
                <a:ea typeface="NanumMyeongjo" panose="02020603020101020101" pitchFamily="18" charset="-127"/>
                <a:cs typeface="+mn-cs"/>
              </a:defRPr>
            </a:pPr>
            <a:endParaRPr lang="en-US"/>
          </a:p>
        </c:txPr>
        <c:crossAx val="2032910271"/>
        <c:crosses val="autoZero"/>
        <c:auto val="1"/>
        <c:lblAlgn val="ctr"/>
        <c:lblOffset val="100"/>
        <c:noMultiLvlLbl val="0"/>
      </c:catAx>
      <c:valAx>
        <c:axId val="2032910271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Candara" panose="020E0502030303020204" pitchFamily="34" charset="0"/>
                    <a:ea typeface="NanumMyeongjo" panose="02020603020101020101" pitchFamily="18" charset="-127"/>
                    <a:cs typeface="+mn-cs"/>
                  </a:defRPr>
                </a:pPr>
                <a:r>
                  <a:rPr lang="en-US"/>
                  <a:t>Fraction of total OOO power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Candara" panose="020E0502030303020204" pitchFamily="34" charset="0"/>
                  <a:ea typeface="NanumMyeongjo" panose="02020603020101020101" pitchFamily="18" charset="-127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Candara" panose="020E0502030303020204" pitchFamily="34" charset="0"/>
                <a:ea typeface="NanumMyeongjo" panose="02020603020101020101" pitchFamily="18" charset="-127"/>
                <a:cs typeface="+mn-cs"/>
              </a:defRPr>
            </a:pPr>
            <a:endParaRPr lang="en-US"/>
          </a:p>
        </c:txPr>
        <c:crossAx val="1985727167"/>
        <c:crosses val="autoZero"/>
        <c:crossBetween val="between"/>
        <c:majorUnit val="0.2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19734707395745338"/>
          <c:y val="0"/>
          <c:w val="0.78495483257814302"/>
          <c:h val="6.06672828670788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Candara" panose="020E0502030303020204" pitchFamily="34" charset="0"/>
              <a:ea typeface="NanumMyeongjo" panose="02020603020101020101" pitchFamily="18" charset="-127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800" b="0">
          <a:solidFill>
            <a:schemeClr val="tx1"/>
          </a:solidFill>
          <a:latin typeface="Candara" panose="020E0502030303020204" pitchFamily="34" charset="0"/>
          <a:ea typeface="NanumMyeongjo" panose="02020603020101020101" pitchFamily="18" charset="-127"/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108343017588326"/>
          <c:y val="9.3048236188005951E-2"/>
          <c:w val="0.70834853165104827"/>
          <c:h val="0.5961895258760582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power!$O$34</c:f>
              <c:strCache>
                <c:ptCount val="1"/>
                <c:pt idx="0">
                  <c:v>L1-D</c:v>
                </c:pt>
              </c:strCache>
            </c:strRef>
          </c:tx>
          <c:spPr>
            <a:solidFill>
              <a:schemeClr val="accent5">
                <a:shade val="65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power!$P$33:$S$33</c:f>
              <c:strCache>
                <c:ptCount val="4"/>
                <c:pt idx="0">
                  <c:v>Baseline</c:v>
                </c:pt>
                <c:pt idx="1">
                  <c:v>EVES</c:v>
                </c:pt>
                <c:pt idx="2">
                  <c:v>Constable</c:v>
                </c:pt>
                <c:pt idx="3">
                  <c:v>EVES + Constable</c:v>
                </c:pt>
              </c:strCache>
            </c:strRef>
          </c:cat>
          <c:val>
            <c:numRef>
              <c:f>power!$P$34:$S$34</c:f>
              <c:numCache>
                <c:formatCode>0.0%</c:formatCode>
                <c:ptCount val="4"/>
                <c:pt idx="0">
                  <c:v>0.45895522388059701</c:v>
                </c:pt>
                <c:pt idx="1">
                  <c:v>0.45895522388059701</c:v>
                </c:pt>
                <c:pt idx="2">
                  <c:v>0.41791044776119401</c:v>
                </c:pt>
                <c:pt idx="3">
                  <c:v>0.41791044776119401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CD-2444-96D2-108163B08EFD}"/>
            </c:ext>
          </c:extLst>
        </c:ser>
        <c:ser>
          <c:idx val="1"/>
          <c:order val="1"/>
          <c:tx>
            <c:strRef>
              <c:f>power!$O$35</c:f>
              <c:strCache>
                <c:ptCount val="1"/>
                <c:pt idx="0">
                  <c:v>DTLB</c:v>
                </c:pt>
              </c:strCache>
            </c:strRef>
          </c:tx>
          <c:spPr>
            <a:solidFill>
              <a:schemeClr val="accent5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power!$P$33:$S$33</c:f>
              <c:strCache>
                <c:ptCount val="4"/>
                <c:pt idx="0">
                  <c:v>Baseline</c:v>
                </c:pt>
                <c:pt idx="1">
                  <c:v>EVES</c:v>
                </c:pt>
                <c:pt idx="2">
                  <c:v>Constable</c:v>
                </c:pt>
                <c:pt idx="3">
                  <c:v>EVES + Constable</c:v>
                </c:pt>
              </c:strCache>
            </c:strRef>
          </c:cat>
          <c:val>
            <c:numRef>
              <c:f>power!$P$35:$S$35</c:f>
              <c:numCache>
                <c:formatCode>0.0%</c:formatCode>
                <c:ptCount val="4"/>
                <c:pt idx="0">
                  <c:v>0.17164179104477612</c:v>
                </c:pt>
                <c:pt idx="1">
                  <c:v>0.17164179104477612</c:v>
                </c:pt>
                <c:pt idx="2">
                  <c:v>0.16417910447761194</c:v>
                </c:pt>
                <c:pt idx="3">
                  <c:v>0.16417910447761194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2CD-2444-96D2-108163B08EFD}"/>
            </c:ext>
          </c:extLst>
        </c:ser>
        <c:ser>
          <c:idx val="2"/>
          <c:order val="2"/>
          <c:tx>
            <c:strRef>
              <c:f>power!$O$36</c:f>
              <c:strCache>
                <c:ptCount val="1"/>
                <c:pt idx="0">
                  <c:v>Others</c:v>
                </c:pt>
              </c:strCache>
            </c:strRef>
          </c:tx>
          <c:spPr>
            <a:solidFill>
              <a:schemeClr val="accent5">
                <a:tint val="65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power!$P$33:$S$33</c:f>
              <c:strCache>
                <c:ptCount val="4"/>
                <c:pt idx="0">
                  <c:v>Baseline</c:v>
                </c:pt>
                <c:pt idx="1">
                  <c:v>EVES</c:v>
                </c:pt>
                <c:pt idx="2">
                  <c:v>Constable</c:v>
                </c:pt>
                <c:pt idx="3">
                  <c:v>EVES + Constable</c:v>
                </c:pt>
              </c:strCache>
            </c:strRef>
          </c:cat>
          <c:val>
            <c:numRef>
              <c:f>power!$P$36:$S$36</c:f>
              <c:numCache>
                <c:formatCode>0.0%</c:formatCode>
                <c:ptCount val="4"/>
                <c:pt idx="0">
                  <c:v>0.36940298507462688</c:v>
                </c:pt>
                <c:pt idx="1">
                  <c:v>0.36940298507462688</c:v>
                </c:pt>
                <c:pt idx="2">
                  <c:v>0.34328358208955223</c:v>
                </c:pt>
                <c:pt idx="3">
                  <c:v>0.34328358208955223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2CD-2444-96D2-108163B08E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85727167"/>
        <c:axId val="2032910271"/>
      </c:barChart>
      <c:catAx>
        <c:axId val="198572716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Candara" panose="020E0502030303020204" pitchFamily="34" charset="0"/>
                <a:ea typeface="NanumMyeongjo" panose="02020603020101020101" pitchFamily="18" charset="-127"/>
                <a:cs typeface="+mn-cs"/>
              </a:defRPr>
            </a:pPr>
            <a:endParaRPr lang="en-US"/>
          </a:p>
        </c:txPr>
        <c:crossAx val="2032910271"/>
        <c:crosses val="autoZero"/>
        <c:auto val="1"/>
        <c:lblAlgn val="ctr"/>
        <c:lblOffset val="100"/>
        <c:noMultiLvlLbl val="0"/>
      </c:catAx>
      <c:valAx>
        <c:axId val="2032910271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Candara" panose="020E0502030303020204" pitchFamily="34" charset="0"/>
                    <a:ea typeface="NanumMyeongjo" panose="02020603020101020101" pitchFamily="18" charset="-127"/>
                    <a:cs typeface="+mn-cs"/>
                  </a:defRPr>
                </a:pPr>
                <a:r>
                  <a:rPr lang="en-US"/>
                  <a:t>Fraction of total MEU power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Candara" panose="020E0502030303020204" pitchFamily="34" charset="0"/>
                  <a:ea typeface="NanumMyeongjo" panose="02020603020101020101" pitchFamily="18" charset="-127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Candara" panose="020E0502030303020204" pitchFamily="34" charset="0"/>
                <a:ea typeface="NanumMyeongjo" panose="02020603020101020101" pitchFamily="18" charset="-127"/>
                <a:cs typeface="+mn-cs"/>
              </a:defRPr>
            </a:pPr>
            <a:endParaRPr lang="en-US"/>
          </a:p>
        </c:txPr>
        <c:crossAx val="1985727167"/>
        <c:crosses val="autoZero"/>
        <c:crossBetween val="between"/>
        <c:majorUnit val="0.2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24611444973504343"/>
          <c:y val="0"/>
          <c:w val="0.70875580792565851"/>
          <c:h val="6.06672828670788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Candara" panose="020E0502030303020204" pitchFamily="34" charset="0"/>
              <a:ea typeface="NanumMyeongjo" panose="02020603020101020101" pitchFamily="18" charset="-127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800" b="0">
          <a:solidFill>
            <a:schemeClr val="tx1"/>
          </a:solidFill>
          <a:latin typeface="Candara" panose="020E0502030303020204" pitchFamily="34" charset="0"/>
          <a:ea typeface="NanumMyeongjo" panose="02020603020101020101" pitchFamily="18" charset="-127"/>
        </a:defRPr>
      </a:pPr>
      <a:endParaRPr lang="en-US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resource_reduction!$G$4:$G$93</cx:f>
        <cx:lvl ptCount="90">
          <cx:pt idx="0">Client</cx:pt>
          <cx:pt idx="1">Client</cx:pt>
          <cx:pt idx="2">Client</cx:pt>
          <cx:pt idx="3">Client</cx:pt>
          <cx:pt idx="4">Client</cx:pt>
          <cx:pt idx="5">Client</cx:pt>
          <cx:pt idx="6">Client</cx:pt>
          <cx:pt idx="7">Client</cx:pt>
          <cx:pt idx="8">Client</cx:pt>
          <cx:pt idx="9">Client</cx:pt>
          <cx:pt idx="10">Client</cx:pt>
          <cx:pt idx="11">Client</cx:pt>
          <cx:pt idx="12">Client</cx:pt>
          <cx:pt idx="13">Client</cx:pt>
          <cx:pt idx="14">Client</cx:pt>
          <cx:pt idx="15">Client</cx:pt>
          <cx:pt idx="16">Client</cx:pt>
          <cx:pt idx="17">Client</cx:pt>
          <cx:pt idx="18">Client</cx:pt>
          <cx:pt idx="19">Client</cx:pt>
          <cx:pt idx="20">Client</cx:pt>
          <cx:pt idx="21">Client</cx:pt>
          <cx:pt idx="22">Enterprise</cx:pt>
          <cx:pt idx="23">Enterprise</cx:pt>
          <cx:pt idx="24">Enterprise</cx:pt>
          <cx:pt idx="25">Enterprise</cx:pt>
          <cx:pt idx="26">Enterprise</cx:pt>
          <cx:pt idx="27">Enterprise</cx:pt>
          <cx:pt idx="28">Enterprise</cx:pt>
          <cx:pt idx="29">Enterprise</cx:pt>
          <cx:pt idx="30">Enterprise</cx:pt>
          <cx:pt idx="31">Enterprise</cx:pt>
          <cx:pt idx="32">Enterprise</cx:pt>
          <cx:pt idx="33">Enterprise</cx:pt>
          <cx:pt idx="34">Enterprise</cx:pt>
          <cx:pt idx="35">Enterprise</cx:pt>
          <cx:pt idx="36">FSPEC17</cx:pt>
          <cx:pt idx="37">FSPEC17</cx:pt>
          <cx:pt idx="38">FSPEC17</cx:pt>
          <cx:pt idx="39">FSPEC17</cx:pt>
          <cx:pt idx="40">FSPEC17</cx:pt>
          <cx:pt idx="41">FSPEC17</cx:pt>
          <cx:pt idx="42">FSPEC17</cx:pt>
          <cx:pt idx="43">FSPEC17</cx:pt>
          <cx:pt idx="44">FSPEC17</cx:pt>
          <cx:pt idx="45">FSPEC17</cx:pt>
          <cx:pt idx="46">FSPEC17</cx:pt>
          <cx:pt idx="47">FSPEC17</cx:pt>
          <cx:pt idx="48">FSPEC17</cx:pt>
          <cx:pt idx="49">FSPEC17</cx:pt>
          <cx:pt idx="50">FSPEC17</cx:pt>
          <cx:pt idx="51">FSPEC17</cx:pt>
          <cx:pt idx="52">FSPEC17</cx:pt>
          <cx:pt idx="53">FSPEC17</cx:pt>
          <cx:pt idx="54">FSPEC17</cx:pt>
          <cx:pt idx="55">FSPEC17</cx:pt>
          <cx:pt idx="56">FSPEC17</cx:pt>
          <cx:pt idx="57">FSPEC17</cx:pt>
          <cx:pt idx="58">FSPEC17</cx:pt>
          <cx:pt idx="59">FSPEC17</cx:pt>
          <cx:pt idx="60">FSPEC17</cx:pt>
          <cx:pt idx="61">FSPEC17</cx:pt>
          <cx:pt idx="62">FSPEC17</cx:pt>
          <cx:pt idx="63">FSPEC17</cx:pt>
          <cx:pt idx="64">FSPEC17</cx:pt>
          <cx:pt idx="65">ISPEC17</cx:pt>
          <cx:pt idx="66">ISPEC17</cx:pt>
          <cx:pt idx="67">ISPEC17</cx:pt>
          <cx:pt idx="68">ISPEC17</cx:pt>
          <cx:pt idx="69">ISPEC17</cx:pt>
          <cx:pt idx="70">ISPEC17</cx:pt>
          <cx:pt idx="71">ISPEC17</cx:pt>
          <cx:pt idx="72">ISPEC17</cx:pt>
          <cx:pt idx="73">ISPEC17</cx:pt>
          <cx:pt idx="74">ISPEC17</cx:pt>
          <cx:pt idx="75">ISPEC17</cx:pt>
          <cx:pt idx="76">Server</cx:pt>
          <cx:pt idx="77">Server</cx:pt>
          <cx:pt idx="78">Server</cx:pt>
          <cx:pt idx="79">Server</cx:pt>
          <cx:pt idx="80">Server</cx:pt>
          <cx:pt idx="81">Server</cx:pt>
          <cx:pt idx="82">Server</cx:pt>
          <cx:pt idx="83">Server</cx:pt>
          <cx:pt idx="84">Server</cx:pt>
          <cx:pt idx="85">Server</cx:pt>
          <cx:pt idx="86">Server</cx:pt>
          <cx:pt idx="87">Server</cx:pt>
          <cx:pt idx="88">Server</cx:pt>
          <cx:pt idx="89">Server</cx:pt>
        </cx:lvl>
      </cx:strDim>
      <cx:numDim type="val">
        <cx:f>resource_reduction!$H$4:$H$93</cx:f>
        <cx:lvl ptCount="90" formatCode="0.00%">
          <cx:pt idx="0">-0.011900000000000001</cx:pt>
          <cx:pt idx="1">-0.0123</cx:pt>
          <cx:pt idx="2">0.1366</cx:pt>
          <cx:pt idx="3">0.12970000000000001</cx:pt>
          <cx:pt idx="4">0.024199999999999999</cx:pt>
          <cx:pt idx="5">0.094899999999999998</cx:pt>
          <cx:pt idx="6">0.26300000000000001</cx:pt>
          <cx:pt idx="7">0.2697</cx:pt>
          <cx:pt idx="8">0.2296</cx:pt>
          <cx:pt idx="9">0.058099999999999999</cx:pt>
          <cx:pt idx="10">0.060600000000000001</cx:pt>
          <cx:pt idx="11">0.030499999999999999</cx:pt>
          <cx:pt idx="12">0.028500000000000001</cx:pt>
          <cx:pt idx="13">0.0287</cx:pt>
          <cx:pt idx="14">0.040800000000000003</cx:pt>
          <cx:pt idx="15">0.10489999999999999</cx:pt>
          <cx:pt idx="16">0.00040000000000000002</cx:pt>
          <cx:pt idx="17">0.1303</cx:pt>
          <cx:pt idx="18">0.012699999999999999</cx:pt>
          <cx:pt idx="19">0.080799999999999997</cx:pt>
          <cx:pt idx="20">0.066699999999999995</cx:pt>
          <cx:pt idx="21">0.1673</cx:pt>
          <cx:pt idx="22">0.20380000000000001</cx:pt>
          <cx:pt idx="23">0.12189999999999999</cx:pt>
          <cx:pt idx="24">0.18509999999999999</cx:pt>
          <cx:pt idx="25">0.18509999999999999</cx:pt>
          <cx:pt idx="26">0.1004</cx:pt>
          <cx:pt idx="27">0.021399999999999999</cx:pt>
          <cx:pt idx="28">0.035999999999999997</cx:pt>
          <cx:pt idx="29">0.2273</cx:pt>
          <cx:pt idx="30">0.053900000000000003</cx:pt>
          <cx:pt idx="31">0.054899999999999997</cx:pt>
          <cx:pt idx="32">0.018100000000000002</cx:pt>
          <cx:pt idx="33">0.068099999999999994</cx:pt>
          <cx:pt idx="34">0.043299999999999998</cx:pt>
          <cx:pt idx="35">0.1648</cx:pt>
          <cx:pt idx="36">0.00029999999999999997</cx:pt>
          <cx:pt idx="37">0.021000000000000001</cx:pt>
          <cx:pt idx="38">0.021000000000000001</cx:pt>
          <cx:pt idx="39">0.021100000000000001</cx:pt>
          <cx:pt idx="40">0.017000000000000001</cx:pt>
          <cx:pt idx="41">0.0166</cx:pt>
          <cx:pt idx="42">0.12509999999999999</cx:pt>
          <cx:pt idx="43">0.0241</cx:pt>
          <cx:pt idx="44">0.0041000000000000003</cx:pt>
          <cx:pt idx="45">0.00050000000000000001</cx:pt>
          <cx:pt idx="46">0.0315</cx:pt>
          <cx:pt idx="47">0.0030000000000000001</cx:pt>
          <cx:pt idx="48">0.12709999999999999</cx:pt>
          <cx:pt idx="49">0.040800000000000003</cx:pt>
          <cx:pt idx="50">0.045999999999999999</cx:pt>
          <cx:pt idx="51">0.084099999999999994</cx:pt>
          <cx:pt idx="52">0.11260000000000001</cx:pt>
          <cx:pt idx="53">0.29999999999999999</cx:pt>
          <cx:pt idx="54">0.1129</cx:pt>
          <cx:pt idx="55">0.1128</cx:pt>
          <cx:pt idx="56">0.1129</cx:pt>
          <cx:pt idx="57">0.113</cx:pt>
          <cx:pt idx="58">0.29999999999999999</cx:pt>
          <cx:pt idx="59">0.1128</cx:pt>
          <cx:pt idx="60">0.14949999999999999</cx:pt>
          <cx:pt idx="61">0.16239999999999999</cx:pt>
          <cx:pt idx="62">0.0751</cx:pt>
          <cx:pt idx="63">0.18140000000000001</cx:pt>
          <cx:pt idx="64">0.1479</cx:pt>
          <cx:pt idx="65">0.0223</cx:pt>
          <cx:pt idx="66">0.019</cx:pt>
          <cx:pt idx="67">0.0080999999999999996</cx:pt>
          <cx:pt idx="68">0.017299999999999999</cx:pt>
          <cx:pt idx="69">0.031600000000000003</cx:pt>
          <cx:pt idx="70">0.035299999999999998</cx:pt>
          <cx:pt idx="71">-0.0025999999999999999</cx:pt>
          <cx:pt idx="72">0.0101</cx:pt>
          <cx:pt idx="73">0.0043</cx:pt>
          <cx:pt idx="74">0.0028999999999999998</cx:pt>
          <cx:pt idx="75">-0.0064999999999999997</cx:pt>
          <cx:pt idx="76">-0.086300000000000002</cx:pt>
          <cx:pt idx="77">0.22770000000000001</cx:pt>
          <cx:pt idx="78">0.13880000000000001</cx:pt>
          <cx:pt idx="79">0.031899999999999998</cx:pt>
          <cx:pt idx="80">0.093799999999999994</cx:pt>
          <cx:pt idx="81">0.22339999999999999</cx:pt>
          <cx:pt idx="82">0.27000000000000002</cx:pt>
          <cx:pt idx="83">0.14510000000000001</cx:pt>
          <cx:pt idx="84">0.058599999999999999</cx:pt>
          <cx:pt idx="85">0.1173</cx:pt>
          <cx:pt idx="86">0.053199999999999997</cx:pt>
          <cx:pt idx="87">0.023300000000000001</cx:pt>
          <cx:pt idx="88">0.13819999999999999</cx:pt>
          <cx:pt idx="89">0.35139999999999999</cx:pt>
        </cx:lvl>
      </cx:numDim>
    </cx:data>
  </cx:chartData>
  <cx:chart>
    <cx:plotArea>
      <cx:plotAreaRegion>
        <cx:plotSurface>
          <cx:spPr>
            <a:solidFill>
              <a:schemeClr val="bg1"/>
            </a:solidFill>
            <a:ln w="38100">
              <a:solidFill>
                <a:schemeClr val="tx1"/>
              </a:solidFill>
            </a:ln>
          </cx:spPr>
        </cx:plotSurface>
        <cx:series layoutId="boxWhisker" uniqueId="{BC2A8E8E-4EFD-5A4C-B4A7-626BB3172157}">
          <cx:tx>
            <cx:txData>
              <cx:f>resource_reduction!$H$3</cx:f>
              <cx:v>RS Alloc reduction</cx:v>
            </cx:txData>
          </cx:tx>
          <cx:spPr>
            <a:solidFill>
              <a:schemeClr val="accent4">
                <a:lumMod val="20000"/>
                <a:lumOff val="80000"/>
              </a:schemeClr>
            </a:solidFill>
            <a:ln w="6350">
              <a:solidFill>
                <a:schemeClr val="tx1"/>
              </a:solidFill>
            </a:ln>
          </cx:spPr>
          <cx:dataId val="0"/>
          <cx:layoutPr>
            <cx:visibility meanLine="0" meanMarker="1" nonoutliers="0" outliers="0"/>
            <cx:statistics quartileMethod="exclusive"/>
          </cx:layoutPr>
        </cx:series>
      </cx:plotAreaRegion>
      <cx:axis id="0">
        <cx:catScaling gapWidth="1"/>
        <cx:majorGridlines>
          <cx:spPr>
            <a:ln>
              <a:solidFill>
                <a:schemeClr val="bg1">
                  <a:lumMod val="85000"/>
                </a:schemeClr>
              </a:solidFill>
              <a:prstDash val="dash"/>
            </a:ln>
          </cx:spPr>
        </cx:majorGridlines>
        <cx:tickLabels/>
        <cx:spPr>
          <a:ln>
            <a:noFill/>
          </a:ln>
        </cx:spPr>
        <cx:txPr>
          <a:bodyPr vertOverflow="overflow" horzOverflow="overflow" wrap="square" lIns="0" tIns="0" rIns="0" bIns="0"/>
          <a:lstStyle/>
          <a:p>
            <a:pPr algn="ctr" rtl="0">
              <a:defRPr sz="2000" b="0" i="0">
                <a:solidFill>
                  <a:schemeClr val="tx1"/>
                </a:solidFill>
                <a:latin typeface="Candara" panose="020E0502030303020204" pitchFamily="34" charset="0"/>
                <a:ea typeface="Candara" panose="020E0502030303020204" pitchFamily="34" charset="0"/>
                <a:cs typeface="Candara" panose="020E0502030303020204" pitchFamily="34" charset="0"/>
              </a:defRPr>
            </a:pPr>
            <a:endParaRPr lang="en-US" sz="2000" b="0">
              <a:solidFill>
                <a:schemeClr val="tx1"/>
              </a:solidFill>
              <a:latin typeface="Candara" panose="020E0502030303020204" pitchFamily="34" charset="0"/>
              <a:ea typeface="NanumMyeongjo" panose="02020603020101020101" pitchFamily="18" charset="-127"/>
            </a:endParaRPr>
          </a:p>
        </cx:txPr>
      </cx:axis>
      <cx:axis id="1">
        <cx:valScaling/>
        <cx:title>
          <cx:tx>
            <cx:txData>
              <cx:v>% reduction in RS allocations</cx:v>
            </cx:txData>
          </cx:tx>
          <cx:txPr>
            <a:bodyPr spcFirstLastPara="1" vertOverflow="ellipsis" horzOverflow="overflow" wrap="square" lIns="0" tIns="0" rIns="0" bIns="0" anchor="ctr" anchorCtr="1"/>
            <a:lstStyle/>
            <a:p>
              <a:pPr algn="ctr" rtl="0">
                <a:defRPr sz="2000" b="0">
                  <a:solidFill>
                    <a:schemeClr val="tx1"/>
                  </a:solidFill>
                  <a:latin typeface="Candara" panose="020E0502030303020204" pitchFamily="34" charset="0"/>
                  <a:ea typeface="Candara" panose="020E0502030303020204" pitchFamily="34" charset="0"/>
                  <a:cs typeface="Candara" panose="020E0502030303020204" pitchFamily="34" charset="0"/>
                </a:defRPr>
              </a:pPr>
              <a:r>
                <a:rPr lang="en-GB" sz="2000" b="0" i="0" u="none" strike="noStrike" baseline="0" dirty="0">
                  <a:solidFill>
                    <a:schemeClr val="tx1"/>
                  </a:solidFill>
                  <a:latin typeface="Candara" panose="020E0502030303020204" pitchFamily="34" charset="0"/>
                  <a:ea typeface="NanumMyeongjo" panose="02020603020101020101" pitchFamily="18" charset="-127"/>
                </a:rPr>
                <a:t>% reduction in RS allocations</a:t>
              </a:r>
            </a:p>
          </cx:txPr>
        </cx:title>
        <cx:majorGridlines>
          <cx:spPr>
            <a:ln>
              <a:solidFill>
                <a:schemeClr val="bg1">
                  <a:lumMod val="85000"/>
                </a:schemeClr>
              </a:solidFill>
              <a:prstDash val="dash"/>
            </a:ln>
          </cx:spPr>
        </cx:majorGridlines>
        <cx:tickLabels/>
        <cx:numFmt formatCode="0%" sourceLinked="0"/>
        <cx:spPr>
          <a:ln>
            <a:noFill/>
          </a:ln>
        </cx:spPr>
        <cx:txPr>
          <a:bodyPr vertOverflow="overflow" horzOverflow="overflow" wrap="square" lIns="0" tIns="0" rIns="0" bIns="0"/>
          <a:lstStyle/>
          <a:p>
            <a:pPr algn="ctr" rtl="0">
              <a:defRPr sz="2000" b="0" i="0">
                <a:solidFill>
                  <a:schemeClr val="tx1"/>
                </a:solidFill>
                <a:latin typeface="Candara" panose="020E0502030303020204" pitchFamily="34" charset="0"/>
                <a:ea typeface="Candara" panose="020E0502030303020204" pitchFamily="34" charset="0"/>
                <a:cs typeface="Candara" panose="020E0502030303020204" pitchFamily="34" charset="0"/>
              </a:defRPr>
            </a:pPr>
            <a:endParaRPr lang="en-US" sz="2000" b="0">
              <a:solidFill>
                <a:schemeClr val="tx1"/>
              </a:solidFill>
              <a:latin typeface="Candara" panose="020E0502030303020204" pitchFamily="34" charset="0"/>
              <a:ea typeface="NanumMyeongjo" panose="02020603020101020101" pitchFamily="18" charset="-127"/>
            </a:endParaRPr>
          </a:p>
        </cx:txPr>
      </cx:axis>
    </cx:plotArea>
  </cx:chart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resource_reduction!$Y$4:$Y$93</cx:f>
        <cx:lvl ptCount="90">
          <cx:pt idx="0">Client</cx:pt>
          <cx:pt idx="1">Client</cx:pt>
          <cx:pt idx="2">Client</cx:pt>
          <cx:pt idx="3">Client</cx:pt>
          <cx:pt idx="4">Client</cx:pt>
          <cx:pt idx="5">Client</cx:pt>
          <cx:pt idx="6">Client</cx:pt>
          <cx:pt idx="7">Client</cx:pt>
          <cx:pt idx="8">Client</cx:pt>
          <cx:pt idx="9">Client</cx:pt>
          <cx:pt idx="10">Client</cx:pt>
          <cx:pt idx="11">Client</cx:pt>
          <cx:pt idx="12">Client</cx:pt>
          <cx:pt idx="13">Client</cx:pt>
          <cx:pt idx="14">Client</cx:pt>
          <cx:pt idx="15">Client</cx:pt>
          <cx:pt idx="16">Client</cx:pt>
          <cx:pt idx="17">Client</cx:pt>
          <cx:pt idx="18">Client</cx:pt>
          <cx:pt idx="19">Client</cx:pt>
          <cx:pt idx="20">Client</cx:pt>
          <cx:pt idx="21">Client</cx:pt>
          <cx:pt idx="22">Enterprise</cx:pt>
          <cx:pt idx="23">Enterprise</cx:pt>
          <cx:pt idx="24">Enterprise</cx:pt>
          <cx:pt idx="25">Enterprise</cx:pt>
          <cx:pt idx="26">Enterprise</cx:pt>
          <cx:pt idx="27">Enterprise</cx:pt>
          <cx:pt idx="28">Enterprise</cx:pt>
          <cx:pt idx="29">Enterprise</cx:pt>
          <cx:pt idx="30">Enterprise</cx:pt>
          <cx:pt idx="31">Enterprise</cx:pt>
          <cx:pt idx="32">Enterprise</cx:pt>
          <cx:pt idx="33">Enterprise</cx:pt>
          <cx:pt idx="34">Enterprise</cx:pt>
          <cx:pt idx="35">Enterprise</cx:pt>
          <cx:pt idx="36">FSPEC17</cx:pt>
          <cx:pt idx="37">FSPEC17</cx:pt>
          <cx:pt idx="38">FSPEC17</cx:pt>
          <cx:pt idx="39">FSPEC17</cx:pt>
          <cx:pt idx="40">FSPEC17</cx:pt>
          <cx:pt idx="41">FSPEC17</cx:pt>
          <cx:pt idx="42">FSPEC17</cx:pt>
          <cx:pt idx="43">FSPEC17</cx:pt>
          <cx:pt idx="44">FSPEC17</cx:pt>
          <cx:pt idx="45">FSPEC17</cx:pt>
          <cx:pt idx="46">FSPEC17</cx:pt>
          <cx:pt idx="47">FSPEC17</cx:pt>
          <cx:pt idx="48">FSPEC17</cx:pt>
          <cx:pt idx="49">FSPEC17</cx:pt>
          <cx:pt idx="50">FSPEC17</cx:pt>
          <cx:pt idx="51">FSPEC17</cx:pt>
          <cx:pt idx="52">FSPEC17</cx:pt>
          <cx:pt idx="53">FSPEC17</cx:pt>
          <cx:pt idx="54">FSPEC17</cx:pt>
          <cx:pt idx="55">FSPEC17</cx:pt>
          <cx:pt idx="56">FSPEC17</cx:pt>
          <cx:pt idx="57">FSPEC17</cx:pt>
          <cx:pt idx="58">FSPEC17</cx:pt>
          <cx:pt idx="59">FSPEC17</cx:pt>
          <cx:pt idx="60">FSPEC17</cx:pt>
          <cx:pt idx="61">FSPEC17</cx:pt>
          <cx:pt idx="62">FSPEC17</cx:pt>
          <cx:pt idx="63">FSPEC17</cx:pt>
          <cx:pt idx="64">FSPEC17</cx:pt>
          <cx:pt idx="65">ISPEC17</cx:pt>
          <cx:pt idx="66">ISPEC17</cx:pt>
          <cx:pt idx="67">ISPEC17</cx:pt>
          <cx:pt idx="68">ISPEC17</cx:pt>
          <cx:pt idx="69">ISPEC17</cx:pt>
          <cx:pt idx="70">ISPEC17</cx:pt>
          <cx:pt idx="71">ISPEC17</cx:pt>
          <cx:pt idx="72">ISPEC17</cx:pt>
          <cx:pt idx="73">ISPEC17</cx:pt>
          <cx:pt idx="74">ISPEC17</cx:pt>
          <cx:pt idx="75">ISPEC17</cx:pt>
          <cx:pt idx="76">Server</cx:pt>
          <cx:pt idx="77">Server</cx:pt>
          <cx:pt idx="78">Server</cx:pt>
          <cx:pt idx="79">Server</cx:pt>
          <cx:pt idx="80">Server</cx:pt>
          <cx:pt idx="81">Server</cx:pt>
          <cx:pt idx="82">Server</cx:pt>
          <cx:pt idx="83">Server</cx:pt>
          <cx:pt idx="84">Server</cx:pt>
          <cx:pt idx="85">Server</cx:pt>
          <cx:pt idx="86">Server</cx:pt>
          <cx:pt idx="87">Server</cx:pt>
          <cx:pt idx="88">Server</cx:pt>
          <cx:pt idx="89">Server</cx:pt>
        </cx:lvl>
      </cx:strDim>
      <cx:numDim type="val">
        <cx:f>resource_reduction!$Z$4:$Z$93</cx:f>
        <cx:lvl ptCount="90" formatCode="0.00%">
          <cx:pt idx="0">0.0025999999999999999</cx:pt>
          <cx:pt idx="1">-0.0019</cx:pt>
          <cx:pt idx="2">0.499</cx:pt>
          <cx:pt idx="3">0.51249999999999996</cx:pt>
          <cx:pt idx="4">0.086599999999999996</cx:pt>
          <cx:pt idx="5">0.48120000000000002</cx:pt>
          <cx:pt idx="6">0.45150000000000001</cx:pt>
          <cx:pt idx="7">0.54720000000000002</cx:pt>
          <cx:pt idx="8">0.60370000000000001</cx:pt>
          <cx:pt idx="9">0.1923</cx:pt>
          <cx:pt idx="10">0.1966</cx:pt>
          <cx:pt idx="11">0.077899999999999997</cx:pt>
          <cx:pt idx="12">0.089700000000000002</cx:pt>
          <cx:pt idx="13">0.094899999999999998</cx:pt>
          <cx:pt idx="14">0.14799999999999999</cx:pt>
          <cx:pt idx="15">0.38729999999999998</cx:pt>
          <cx:pt idx="16">0.00029999999999999997</cx:pt>
          <cx:pt idx="17">0.5141</cx:pt>
          <cx:pt idx="18">0.0178</cx:pt>
          <cx:pt idx="19">0.54510000000000003</cx:pt>
          <cx:pt idx="20">0.33329999999999999</cx:pt>
          <cx:pt idx="21">0.62250000000000005</cx:pt>
          <cx:pt idx="22">0.66239999999999999</cx:pt>
          <cx:pt idx="23">0.19400000000000001</cx:pt>
          <cx:pt idx="24">0.25929999999999997</cx:pt>
          <cx:pt idx="25">0.25929999999999997</cx:pt>
          <cx:pt idx="26">0.11600000000000001</cx:pt>
          <cx:pt idx="27">0.1832</cx:pt>
          <cx:pt idx="28">0.28660000000000002</cx:pt>
          <cx:pt idx="29">0.50049999999999994</cx:pt>
          <cx:pt idx="30">0.16489999999999999</cx:pt>
          <cx:pt idx="31">0.17480000000000001</cx:pt>
          <cx:pt idx="32">0.055300000000000002</cx:pt>
          <cx:pt idx="33">0.25240000000000001</cx:pt>
          <cx:pt idx="34">0.1535</cx:pt>
          <cx:pt idx="35">0.39789999999999998</cx:pt>
          <cx:pt idx="36">0.0018</cx:pt>
          <cx:pt idx="37">0.063799999999999996</cx:pt>
          <cx:pt idx="38">0.063799999999999996</cx:pt>
          <cx:pt idx="39">0.064600000000000005</cx:pt>
          <cx:pt idx="40">0.0596</cx:pt>
          <cx:pt idx="41">0.030800000000000001</cx:pt>
          <cx:pt idx="42">0.35370000000000001</cx:pt>
          <cx:pt idx="43">0.081500000000000003</cx:pt>
          <cx:pt idx="44">0.019300000000000001</cx:pt>
          <cx:pt idx="45">0.0022000000000000001</cx:pt>
          <cx:pt idx="46">0.088400000000000006</cx:pt>
          <cx:pt idx="47">0.0344</cx:pt>
          <cx:pt idx="48">0.43940000000000001</cx:pt>
          <cx:pt idx="49">0.1406</cx:pt>
          <cx:pt idx="50">0.17630000000000001</cx:pt>
          <cx:pt idx="51">0.30740000000000001</cx:pt>
          <cx:pt idx="52">0.2571</cx:pt>
          <cx:pt idx="53">0.99990000000000001</cx:pt>
          <cx:pt idx="54">0.25750000000000001</cx:pt>
          <cx:pt idx="55">0.25729999999999997</cx:pt>
          <cx:pt idx="56">0.25740000000000002</cx:pt>
          <cx:pt idx="57">0.2576</cx:pt>
          <cx:pt idx="58">0.99990000000000001</cx:pt>
          <cx:pt idx="59">0.25729999999999997</cx:pt>
          <cx:pt idx="60">0.43740000000000001</cx:pt>
          <cx:pt idx="61">0.43580000000000002</cx:pt>
          <cx:pt idx="62">0.16869999999999999</cx:pt>
          <cx:pt idx="63">0.42899999999999999</cx:pt>
          <cx:pt idx="64">0.44109999999999999</cx:pt>
          <cx:pt idx="65">0.1137</cx:pt>
          <cx:pt idx="66">0.068699999999999997</cx:pt>
          <cx:pt idx="67">0.032199999999999999</cx:pt>
          <cx:pt idx="68">0.073599999999999999</cx:pt>
          <cx:pt idx="69">0.0089999999999999993</cx:pt>
          <cx:pt idx="70">0.012500000000000001</cx:pt>
          <cx:pt idx="71">0.00050000000000000001</cx:pt>
          <cx:pt idx="72">0.047699999999999999</cx:pt>
          <cx:pt idx="73">0.0137</cx:pt>
          <cx:pt idx="74">0.016899999999999998</cx:pt>
          <cx:pt idx="75">0.039100000000000003</cx:pt>
          <cx:pt idx="76">-0.0028</cx:pt>
          <cx:pt idx="77">0.45879999999999999</cx:pt>
          <cx:pt idx="78">0.5786</cx:pt>
          <cx:pt idx="79">0.2092</cx:pt>
          <cx:pt idx="80">0.36630000000000001</cx:pt>
          <cx:pt idx="81">0.59360000000000002</cx:pt>
          <cx:pt idx="82">0.751</cx:pt>
          <cx:pt idx="83">0.25929999999999997</cx:pt>
          <cx:pt idx="84">0.48949999999999999</cx:pt>
          <cx:pt idx="85">0.38990000000000002</cx:pt>
          <cx:pt idx="86">0.15260000000000001</cx:pt>
          <cx:pt idx="87">0.090399999999999994</cx:pt>
          <cx:pt idx="88">0.35549999999999998</cx:pt>
          <cx:pt idx="89">0.86260000000000003</cx:pt>
        </cx:lvl>
      </cx:numDim>
    </cx:data>
  </cx:chartData>
  <cx:chart>
    <cx:plotArea>
      <cx:plotAreaRegion>
        <cx:plotSurface>
          <cx:spPr>
            <a:solidFill>
              <a:schemeClr val="bg1"/>
            </a:solidFill>
            <a:ln w="38100">
              <a:solidFill>
                <a:schemeClr val="tx1"/>
              </a:solidFill>
            </a:ln>
          </cx:spPr>
        </cx:plotSurface>
        <cx:series layoutId="boxWhisker" uniqueId="{49F248F5-B358-CE47-BC0B-D3DA952FF42A}">
          <cx:tx>
            <cx:txData>
              <cx:f>resource_reduction!$Z$3</cx:f>
              <cx:v>L1-D Lookup Reduction</cx:v>
            </cx:txData>
          </cx:tx>
          <cx:spPr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tx1"/>
              </a:solidFill>
            </a:ln>
          </cx:spPr>
          <cx:dataId val="0"/>
          <cx:layoutPr>
            <cx:visibility meanLine="0" nonoutliers="0" outliers="0"/>
            <cx:statistics quartileMethod="exclusive"/>
          </cx:layoutPr>
        </cx:series>
      </cx:plotAreaRegion>
      <cx:axis id="0">
        <cx:catScaling gapWidth="1"/>
        <cx:majorGridlines>
          <cx:spPr>
            <a:ln>
              <a:solidFill>
                <a:schemeClr val="bg1">
                  <a:lumMod val="85000"/>
                </a:schemeClr>
              </a:solidFill>
              <a:prstDash val="dash"/>
            </a:ln>
          </cx:spPr>
        </cx:majorGridlines>
        <cx:tickLabels/>
        <cx:spPr>
          <a:ln>
            <a:noFill/>
          </a:ln>
        </cx:spPr>
        <cx:txPr>
          <a:bodyPr vertOverflow="overflow" horzOverflow="overflow" wrap="square" lIns="0" tIns="0" rIns="0" bIns="0"/>
          <a:lstStyle/>
          <a:p>
            <a:pPr algn="ctr" rtl="0">
              <a:defRPr sz="2000" b="0" i="0">
                <a:solidFill>
                  <a:schemeClr val="tx1"/>
                </a:solidFill>
                <a:latin typeface="Candara" panose="020E0502030303020204" pitchFamily="34" charset="0"/>
                <a:ea typeface="Candara" panose="020E0502030303020204" pitchFamily="34" charset="0"/>
                <a:cs typeface="Candara" panose="020E0502030303020204" pitchFamily="34" charset="0"/>
              </a:defRPr>
            </a:pPr>
            <a:endParaRPr lang="en-US" sz="2000" b="0">
              <a:solidFill>
                <a:schemeClr val="tx1"/>
              </a:solidFill>
              <a:latin typeface="Candara" panose="020E0502030303020204" pitchFamily="34" charset="0"/>
              <a:ea typeface="NanumMyeongjo" panose="02020603020101020101" pitchFamily="18" charset="-127"/>
            </a:endParaRPr>
          </a:p>
        </cx:txPr>
      </cx:axis>
      <cx:axis id="1">
        <cx:valScaling max="1"/>
        <cx:title>
          <cx:tx>
            <cx:txData>
              <cx:v>% reduction in L1-D accesses</cx:v>
            </cx:txData>
          </cx:tx>
          <cx:txPr>
            <a:bodyPr vertOverflow="overflow" horzOverflow="overflow" wrap="square" lIns="0" tIns="0" rIns="0" bIns="0"/>
            <a:lstStyle/>
            <a:p>
              <a:pPr algn="ctr" rtl="0">
                <a:defRPr sz="2000" b="0" i="0">
                  <a:solidFill>
                    <a:schemeClr val="tx1"/>
                  </a:solidFill>
                  <a:latin typeface="Candara" panose="020E0502030303020204" pitchFamily="34" charset="0"/>
                  <a:ea typeface="Candara" panose="020E0502030303020204" pitchFamily="34" charset="0"/>
                  <a:cs typeface="Candara" panose="020E0502030303020204" pitchFamily="34" charset="0"/>
                </a:defRPr>
              </a:pPr>
              <a:r>
                <a:rPr lang="en-US" sz="2000" b="0" dirty="0">
                  <a:solidFill>
                    <a:schemeClr val="tx1"/>
                  </a:solidFill>
                  <a:latin typeface="Candara" panose="020E0502030303020204" pitchFamily="34" charset="0"/>
                  <a:ea typeface="NanumMyeongjo" panose="02020603020101020101" pitchFamily="18" charset="-127"/>
                </a:rPr>
                <a:t>% reduction in L1-D accesses</a:t>
              </a:r>
            </a:p>
          </cx:txPr>
        </cx:title>
        <cx:majorGridlines>
          <cx:spPr>
            <a:ln>
              <a:solidFill>
                <a:schemeClr val="bg1">
                  <a:lumMod val="85000"/>
                </a:schemeClr>
              </a:solidFill>
              <a:prstDash val="dash"/>
            </a:ln>
          </cx:spPr>
        </cx:majorGridlines>
        <cx:tickLabels/>
        <cx:numFmt formatCode="0%" sourceLinked="0"/>
        <cx:spPr>
          <a:ln>
            <a:noFill/>
          </a:ln>
        </cx:spPr>
        <cx:txPr>
          <a:bodyPr vertOverflow="overflow" horzOverflow="overflow" wrap="square" lIns="0" tIns="0" rIns="0" bIns="0"/>
          <a:lstStyle/>
          <a:p>
            <a:pPr algn="ctr" rtl="0">
              <a:defRPr sz="2000" b="0" i="0">
                <a:solidFill>
                  <a:schemeClr val="tx1"/>
                </a:solidFill>
                <a:latin typeface="Candara" panose="020E0502030303020204" pitchFamily="34" charset="0"/>
                <a:ea typeface="Candara" panose="020E0502030303020204" pitchFamily="34" charset="0"/>
                <a:cs typeface="Candara" panose="020E0502030303020204" pitchFamily="34" charset="0"/>
              </a:defRPr>
            </a:pPr>
            <a:endParaRPr lang="en-US" sz="2000" b="0">
              <a:solidFill>
                <a:schemeClr val="tx1"/>
              </a:solidFill>
              <a:latin typeface="Candara" panose="020E0502030303020204" pitchFamily="34" charset="0"/>
              <a:ea typeface="NanumMyeongjo" panose="02020603020101020101" pitchFamily="18" charset="-127"/>
            </a:endParaRPr>
          </a:p>
        </cx:txPr>
      </cx:axis>
    </cx:plotArea>
  </cx:chart>
</cx:chartSpace>
</file>

<file path=ppt/charts/chartEx3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resource_reduction!$G$4:$G$93</cx:f>
        <cx:lvl ptCount="90">
          <cx:pt idx="0">Client</cx:pt>
          <cx:pt idx="1">Client</cx:pt>
          <cx:pt idx="2">Client</cx:pt>
          <cx:pt idx="3">Client</cx:pt>
          <cx:pt idx="4">Client</cx:pt>
          <cx:pt idx="5">Client</cx:pt>
          <cx:pt idx="6">Client</cx:pt>
          <cx:pt idx="7">Client</cx:pt>
          <cx:pt idx="8">Client</cx:pt>
          <cx:pt idx="9">Client</cx:pt>
          <cx:pt idx="10">Client</cx:pt>
          <cx:pt idx="11">Client</cx:pt>
          <cx:pt idx="12">Client</cx:pt>
          <cx:pt idx="13">Client</cx:pt>
          <cx:pt idx="14">Client</cx:pt>
          <cx:pt idx="15">Client</cx:pt>
          <cx:pt idx="16">Client</cx:pt>
          <cx:pt idx="17">Client</cx:pt>
          <cx:pt idx="18">Client</cx:pt>
          <cx:pt idx="19">Client</cx:pt>
          <cx:pt idx="20">Client</cx:pt>
          <cx:pt idx="21">Client</cx:pt>
          <cx:pt idx="22">Enterprise</cx:pt>
          <cx:pt idx="23">Enterprise</cx:pt>
          <cx:pt idx="24">Enterprise</cx:pt>
          <cx:pt idx="25">Enterprise</cx:pt>
          <cx:pt idx="26">Enterprise</cx:pt>
          <cx:pt idx="27">Enterprise</cx:pt>
          <cx:pt idx="28">Enterprise</cx:pt>
          <cx:pt idx="29">Enterprise</cx:pt>
          <cx:pt idx="30">Enterprise</cx:pt>
          <cx:pt idx="31">Enterprise</cx:pt>
          <cx:pt idx="32">Enterprise</cx:pt>
          <cx:pt idx="33">Enterprise</cx:pt>
          <cx:pt idx="34">Enterprise</cx:pt>
          <cx:pt idx="35">Enterprise</cx:pt>
          <cx:pt idx="36">FSPEC17</cx:pt>
          <cx:pt idx="37">FSPEC17</cx:pt>
          <cx:pt idx="38">FSPEC17</cx:pt>
          <cx:pt idx="39">FSPEC17</cx:pt>
          <cx:pt idx="40">FSPEC17</cx:pt>
          <cx:pt idx="41">FSPEC17</cx:pt>
          <cx:pt idx="42">FSPEC17</cx:pt>
          <cx:pt idx="43">FSPEC17</cx:pt>
          <cx:pt idx="44">FSPEC17</cx:pt>
          <cx:pt idx="45">FSPEC17</cx:pt>
          <cx:pt idx="46">FSPEC17</cx:pt>
          <cx:pt idx="47">FSPEC17</cx:pt>
          <cx:pt idx="48">FSPEC17</cx:pt>
          <cx:pt idx="49">FSPEC17</cx:pt>
          <cx:pt idx="50">FSPEC17</cx:pt>
          <cx:pt idx="51">FSPEC17</cx:pt>
          <cx:pt idx="52">FSPEC17</cx:pt>
          <cx:pt idx="53">FSPEC17</cx:pt>
          <cx:pt idx="54">FSPEC17</cx:pt>
          <cx:pt idx="55">FSPEC17</cx:pt>
          <cx:pt idx="56">FSPEC17</cx:pt>
          <cx:pt idx="57">FSPEC17</cx:pt>
          <cx:pt idx="58">FSPEC17</cx:pt>
          <cx:pt idx="59">FSPEC17</cx:pt>
          <cx:pt idx="60">FSPEC17</cx:pt>
          <cx:pt idx="61">FSPEC17</cx:pt>
          <cx:pt idx="62">FSPEC17</cx:pt>
          <cx:pt idx="63">FSPEC17</cx:pt>
          <cx:pt idx="64">FSPEC17</cx:pt>
          <cx:pt idx="65">ISPEC17</cx:pt>
          <cx:pt idx="66">ISPEC17</cx:pt>
          <cx:pt idx="67">ISPEC17</cx:pt>
          <cx:pt idx="68">ISPEC17</cx:pt>
          <cx:pt idx="69">ISPEC17</cx:pt>
          <cx:pt idx="70">ISPEC17</cx:pt>
          <cx:pt idx="71">ISPEC17</cx:pt>
          <cx:pt idx="72">ISPEC17</cx:pt>
          <cx:pt idx="73">ISPEC17</cx:pt>
          <cx:pt idx="74">ISPEC17</cx:pt>
          <cx:pt idx="75">ISPEC17</cx:pt>
          <cx:pt idx="76">Server</cx:pt>
          <cx:pt idx="77">Server</cx:pt>
          <cx:pt idx="78">Server</cx:pt>
          <cx:pt idx="79">Server</cx:pt>
          <cx:pt idx="80">Server</cx:pt>
          <cx:pt idx="81">Server</cx:pt>
          <cx:pt idx="82">Server</cx:pt>
          <cx:pt idx="83">Server</cx:pt>
          <cx:pt idx="84">Server</cx:pt>
          <cx:pt idx="85">Server</cx:pt>
          <cx:pt idx="86">Server</cx:pt>
          <cx:pt idx="87">Server</cx:pt>
          <cx:pt idx="88">Server</cx:pt>
          <cx:pt idx="89">Server</cx:pt>
        </cx:lvl>
      </cx:strDim>
      <cx:numDim type="val">
        <cx:f>resource_reduction!$H$4:$H$93</cx:f>
        <cx:lvl ptCount="90" formatCode="0.00%">
          <cx:pt idx="0">-0.011900000000000001</cx:pt>
          <cx:pt idx="1">-0.0123</cx:pt>
          <cx:pt idx="2">0.1366</cx:pt>
          <cx:pt idx="3">0.12970000000000001</cx:pt>
          <cx:pt idx="4">0.024199999999999999</cx:pt>
          <cx:pt idx="5">0.094899999999999998</cx:pt>
          <cx:pt idx="6">0.26300000000000001</cx:pt>
          <cx:pt idx="7">0.2697</cx:pt>
          <cx:pt idx="8">0.2296</cx:pt>
          <cx:pt idx="9">0.058099999999999999</cx:pt>
          <cx:pt idx="10">0.060600000000000001</cx:pt>
          <cx:pt idx="11">0.030499999999999999</cx:pt>
          <cx:pt idx="12">0.028500000000000001</cx:pt>
          <cx:pt idx="13">0.0287</cx:pt>
          <cx:pt idx="14">0.040800000000000003</cx:pt>
          <cx:pt idx="15">0.10489999999999999</cx:pt>
          <cx:pt idx="16">0.00040000000000000002</cx:pt>
          <cx:pt idx="17">0.1303</cx:pt>
          <cx:pt idx="18">0.012699999999999999</cx:pt>
          <cx:pt idx="19">0.080799999999999997</cx:pt>
          <cx:pt idx="20">0.066699999999999995</cx:pt>
          <cx:pt idx="21">0.1673</cx:pt>
          <cx:pt idx="22">0.20380000000000001</cx:pt>
          <cx:pt idx="23">0.12189999999999999</cx:pt>
          <cx:pt idx="24">0.18509999999999999</cx:pt>
          <cx:pt idx="25">0.18509999999999999</cx:pt>
          <cx:pt idx="26">0.1004</cx:pt>
          <cx:pt idx="27">0.021399999999999999</cx:pt>
          <cx:pt idx="28">0.035999999999999997</cx:pt>
          <cx:pt idx="29">0.2273</cx:pt>
          <cx:pt idx="30">0.053900000000000003</cx:pt>
          <cx:pt idx="31">0.054899999999999997</cx:pt>
          <cx:pt idx="32">0.018100000000000002</cx:pt>
          <cx:pt idx="33">0.068099999999999994</cx:pt>
          <cx:pt idx="34">0.043299999999999998</cx:pt>
          <cx:pt idx="35">0.1648</cx:pt>
          <cx:pt idx="36">0.00029999999999999997</cx:pt>
          <cx:pt idx="37">0.021000000000000001</cx:pt>
          <cx:pt idx="38">0.021000000000000001</cx:pt>
          <cx:pt idx="39">0.021100000000000001</cx:pt>
          <cx:pt idx="40">0.017000000000000001</cx:pt>
          <cx:pt idx="41">0.0166</cx:pt>
          <cx:pt idx="42">0.12509999999999999</cx:pt>
          <cx:pt idx="43">0.0241</cx:pt>
          <cx:pt idx="44">0.0041000000000000003</cx:pt>
          <cx:pt idx="45">0.00050000000000000001</cx:pt>
          <cx:pt idx="46">0.0315</cx:pt>
          <cx:pt idx="47">0.0030000000000000001</cx:pt>
          <cx:pt idx="48">0.12709999999999999</cx:pt>
          <cx:pt idx="49">0.040800000000000003</cx:pt>
          <cx:pt idx="50">0.045999999999999999</cx:pt>
          <cx:pt idx="51">0.084099999999999994</cx:pt>
          <cx:pt idx="52">0.11260000000000001</cx:pt>
          <cx:pt idx="53">0.29999999999999999</cx:pt>
          <cx:pt idx="54">0.1129</cx:pt>
          <cx:pt idx="55">0.1128</cx:pt>
          <cx:pt idx="56">0.1129</cx:pt>
          <cx:pt idx="57">0.113</cx:pt>
          <cx:pt idx="58">0.29999999999999999</cx:pt>
          <cx:pt idx="59">0.1128</cx:pt>
          <cx:pt idx="60">0.14949999999999999</cx:pt>
          <cx:pt idx="61">0.16239999999999999</cx:pt>
          <cx:pt idx="62">0.0751</cx:pt>
          <cx:pt idx="63">0.18140000000000001</cx:pt>
          <cx:pt idx="64">0.1479</cx:pt>
          <cx:pt idx="65">0.0223</cx:pt>
          <cx:pt idx="66">0.019</cx:pt>
          <cx:pt idx="67">0.0080999999999999996</cx:pt>
          <cx:pt idx="68">0.017299999999999999</cx:pt>
          <cx:pt idx="69">0.031600000000000003</cx:pt>
          <cx:pt idx="70">0.035299999999999998</cx:pt>
          <cx:pt idx="71">-0.0025999999999999999</cx:pt>
          <cx:pt idx="72">0.0101</cx:pt>
          <cx:pt idx="73">0.0043</cx:pt>
          <cx:pt idx="74">0.0028999999999999998</cx:pt>
          <cx:pt idx="75">-0.0064999999999999997</cx:pt>
          <cx:pt idx="76">-0.086300000000000002</cx:pt>
          <cx:pt idx="77">0.22770000000000001</cx:pt>
          <cx:pt idx="78">0.13880000000000001</cx:pt>
          <cx:pt idx="79">0.031899999999999998</cx:pt>
          <cx:pt idx="80">0.093799999999999994</cx:pt>
          <cx:pt idx="81">0.22339999999999999</cx:pt>
          <cx:pt idx="82">0.27000000000000002</cx:pt>
          <cx:pt idx="83">0.14510000000000001</cx:pt>
          <cx:pt idx="84">0.058599999999999999</cx:pt>
          <cx:pt idx="85">0.1173</cx:pt>
          <cx:pt idx="86">0.053199999999999997</cx:pt>
          <cx:pt idx="87">0.023300000000000001</cx:pt>
          <cx:pt idx="88">0.13819999999999999</cx:pt>
          <cx:pt idx="89">0.35139999999999999</cx:pt>
        </cx:lvl>
      </cx:numDim>
    </cx:data>
  </cx:chartData>
  <cx:chart>
    <cx:plotArea>
      <cx:plotAreaRegion>
        <cx:plotSurface>
          <cx:spPr>
            <a:solidFill>
              <a:schemeClr val="bg1"/>
            </a:solidFill>
            <a:ln w="38100">
              <a:solidFill>
                <a:schemeClr val="tx1"/>
              </a:solidFill>
            </a:ln>
          </cx:spPr>
        </cx:plotSurface>
        <cx:series layoutId="boxWhisker" uniqueId="{BC2A8E8E-4EFD-5A4C-B4A7-626BB3172157}">
          <cx:tx>
            <cx:txData>
              <cx:f>resource_reduction!$H$3</cx:f>
              <cx:v>RS Alloc reduction</cx:v>
            </cx:txData>
          </cx:tx>
          <cx:spPr>
            <a:solidFill>
              <a:schemeClr val="accent4">
                <a:lumMod val="20000"/>
                <a:lumOff val="80000"/>
              </a:schemeClr>
            </a:solidFill>
            <a:ln w="6350">
              <a:solidFill>
                <a:schemeClr val="tx1"/>
              </a:solidFill>
            </a:ln>
          </cx:spPr>
          <cx:dataId val="0"/>
          <cx:layoutPr>
            <cx:visibility meanLine="0" meanMarker="1" nonoutliers="0" outliers="0"/>
            <cx:statistics quartileMethod="exclusive"/>
          </cx:layoutPr>
        </cx:series>
      </cx:plotAreaRegion>
      <cx:axis id="0">
        <cx:catScaling gapWidth="1"/>
        <cx:majorGridlines>
          <cx:spPr>
            <a:ln>
              <a:solidFill>
                <a:schemeClr val="bg1">
                  <a:lumMod val="85000"/>
                </a:schemeClr>
              </a:solidFill>
              <a:prstDash val="dash"/>
            </a:ln>
          </cx:spPr>
        </cx:majorGridlines>
        <cx:tickLabels/>
        <cx:spPr>
          <a:ln>
            <a:noFill/>
          </a:ln>
        </cx:spPr>
        <cx:txPr>
          <a:bodyPr vertOverflow="overflow" horzOverflow="overflow" wrap="square" lIns="0" tIns="0" rIns="0" bIns="0"/>
          <a:lstStyle/>
          <a:p>
            <a:pPr algn="ctr" rtl="0">
              <a:defRPr sz="2000" b="0" i="0">
                <a:solidFill>
                  <a:schemeClr val="tx1"/>
                </a:solidFill>
                <a:latin typeface="Candara" panose="020E0502030303020204" pitchFamily="34" charset="0"/>
                <a:ea typeface="Candara" panose="020E0502030303020204" pitchFamily="34" charset="0"/>
                <a:cs typeface="Candara" panose="020E0502030303020204" pitchFamily="34" charset="0"/>
              </a:defRPr>
            </a:pPr>
            <a:endParaRPr lang="en-US" sz="2000" b="0">
              <a:solidFill>
                <a:schemeClr val="tx1"/>
              </a:solidFill>
              <a:latin typeface="Candara" panose="020E0502030303020204" pitchFamily="34" charset="0"/>
              <a:ea typeface="NanumMyeongjo" panose="02020603020101020101" pitchFamily="18" charset="-127"/>
            </a:endParaRPr>
          </a:p>
        </cx:txPr>
      </cx:axis>
      <cx:axis id="1">
        <cx:valScaling/>
        <cx:title>
          <cx:tx>
            <cx:txData>
              <cx:v>% reduction in RS allocations</cx:v>
            </cx:txData>
          </cx:tx>
          <cx:txPr>
            <a:bodyPr spcFirstLastPara="1" vertOverflow="ellipsis" horzOverflow="overflow" wrap="square" lIns="0" tIns="0" rIns="0" bIns="0" anchor="ctr" anchorCtr="1"/>
            <a:lstStyle/>
            <a:p>
              <a:pPr algn="ctr" rtl="0">
                <a:defRPr sz="2000" b="0">
                  <a:solidFill>
                    <a:schemeClr val="tx1"/>
                  </a:solidFill>
                  <a:latin typeface="Candara" panose="020E0502030303020204" pitchFamily="34" charset="0"/>
                  <a:ea typeface="Candara" panose="020E0502030303020204" pitchFamily="34" charset="0"/>
                  <a:cs typeface="Candara" panose="020E0502030303020204" pitchFamily="34" charset="0"/>
                </a:defRPr>
              </a:pPr>
              <a:r>
                <a:rPr lang="en-GB" sz="2000" b="0" i="0" u="none" strike="noStrike" baseline="0" dirty="0">
                  <a:solidFill>
                    <a:schemeClr val="tx1"/>
                  </a:solidFill>
                  <a:latin typeface="Candara" panose="020E0502030303020204" pitchFamily="34" charset="0"/>
                  <a:ea typeface="NanumMyeongjo" panose="02020603020101020101" pitchFamily="18" charset="-127"/>
                </a:rPr>
                <a:t>% reduction in RS allocations</a:t>
              </a:r>
            </a:p>
          </cx:txPr>
        </cx:title>
        <cx:majorGridlines>
          <cx:spPr>
            <a:ln>
              <a:solidFill>
                <a:schemeClr val="bg1">
                  <a:lumMod val="85000"/>
                </a:schemeClr>
              </a:solidFill>
              <a:prstDash val="dash"/>
            </a:ln>
          </cx:spPr>
        </cx:majorGridlines>
        <cx:tickLabels/>
        <cx:numFmt formatCode="0%" sourceLinked="0"/>
        <cx:spPr>
          <a:ln>
            <a:noFill/>
          </a:ln>
        </cx:spPr>
        <cx:txPr>
          <a:bodyPr vertOverflow="overflow" horzOverflow="overflow" wrap="square" lIns="0" tIns="0" rIns="0" bIns="0"/>
          <a:lstStyle/>
          <a:p>
            <a:pPr algn="ctr" rtl="0">
              <a:defRPr sz="2000" b="0" i="0">
                <a:solidFill>
                  <a:schemeClr val="tx1"/>
                </a:solidFill>
                <a:latin typeface="Candara" panose="020E0502030303020204" pitchFamily="34" charset="0"/>
                <a:ea typeface="Candara" panose="020E0502030303020204" pitchFamily="34" charset="0"/>
                <a:cs typeface="Candara" panose="020E0502030303020204" pitchFamily="34" charset="0"/>
              </a:defRPr>
            </a:pPr>
            <a:endParaRPr lang="en-US" sz="2000" b="0">
              <a:solidFill>
                <a:schemeClr val="tx1"/>
              </a:solidFill>
              <a:latin typeface="Candara" panose="020E0502030303020204" pitchFamily="34" charset="0"/>
              <a:ea typeface="NanumMyeongjo" panose="02020603020101020101" pitchFamily="18" charset="-127"/>
            </a:endParaRPr>
          </a:p>
        </cx:txPr>
      </cx:axis>
    </cx:plotArea>
  </cx:chart>
</cx:chartSpace>
</file>

<file path=ppt/charts/chartEx4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resource_reduction!$Y$4:$Y$93</cx:f>
        <cx:lvl ptCount="90">
          <cx:pt idx="0">Client</cx:pt>
          <cx:pt idx="1">Client</cx:pt>
          <cx:pt idx="2">Client</cx:pt>
          <cx:pt idx="3">Client</cx:pt>
          <cx:pt idx="4">Client</cx:pt>
          <cx:pt idx="5">Client</cx:pt>
          <cx:pt idx="6">Client</cx:pt>
          <cx:pt idx="7">Client</cx:pt>
          <cx:pt idx="8">Client</cx:pt>
          <cx:pt idx="9">Client</cx:pt>
          <cx:pt idx="10">Client</cx:pt>
          <cx:pt idx="11">Client</cx:pt>
          <cx:pt idx="12">Client</cx:pt>
          <cx:pt idx="13">Client</cx:pt>
          <cx:pt idx="14">Client</cx:pt>
          <cx:pt idx="15">Client</cx:pt>
          <cx:pt idx="16">Client</cx:pt>
          <cx:pt idx="17">Client</cx:pt>
          <cx:pt idx="18">Client</cx:pt>
          <cx:pt idx="19">Client</cx:pt>
          <cx:pt idx="20">Client</cx:pt>
          <cx:pt idx="21">Client</cx:pt>
          <cx:pt idx="22">Enterprise</cx:pt>
          <cx:pt idx="23">Enterprise</cx:pt>
          <cx:pt idx="24">Enterprise</cx:pt>
          <cx:pt idx="25">Enterprise</cx:pt>
          <cx:pt idx="26">Enterprise</cx:pt>
          <cx:pt idx="27">Enterprise</cx:pt>
          <cx:pt idx="28">Enterprise</cx:pt>
          <cx:pt idx="29">Enterprise</cx:pt>
          <cx:pt idx="30">Enterprise</cx:pt>
          <cx:pt idx="31">Enterprise</cx:pt>
          <cx:pt idx="32">Enterprise</cx:pt>
          <cx:pt idx="33">Enterprise</cx:pt>
          <cx:pt idx="34">Enterprise</cx:pt>
          <cx:pt idx="35">Enterprise</cx:pt>
          <cx:pt idx="36">FSPEC17</cx:pt>
          <cx:pt idx="37">FSPEC17</cx:pt>
          <cx:pt idx="38">FSPEC17</cx:pt>
          <cx:pt idx="39">FSPEC17</cx:pt>
          <cx:pt idx="40">FSPEC17</cx:pt>
          <cx:pt idx="41">FSPEC17</cx:pt>
          <cx:pt idx="42">FSPEC17</cx:pt>
          <cx:pt idx="43">FSPEC17</cx:pt>
          <cx:pt idx="44">FSPEC17</cx:pt>
          <cx:pt idx="45">FSPEC17</cx:pt>
          <cx:pt idx="46">FSPEC17</cx:pt>
          <cx:pt idx="47">FSPEC17</cx:pt>
          <cx:pt idx="48">FSPEC17</cx:pt>
          <cx:pt idx="49">FSPEC17</cx:pt>
          <cx:pt idx="50">FSPEC17</cx:pt>
          <cx:pt idx="51">FSPEC17</cx:pt>
          <cx:pt idx="52">FSPEC17</cx:pt>
          <cx:pt idx="53">FSPEC17</cx:pt>
          <cx:pt idx="54">FSPEC17</cx:pt>
          <cx:pt idx="55">FSPEC17</cx:pt>
          <cx:pt idx="56">FSPEC17</cx:pt>
          <cx:pt idx="57">FSPEC17</cx:pt>
          <cx:pt idx="58">FSPEC17</cx:pt>
          <cx:pt idx="59">FSPEC17</cx:pt>
          <cx:pt idx="60">FSPEC17</cx:pt>
          <cx:pt idx="61">FSPEC17</cx:pt>
          <cx:pt idx="62">FSPEC17</cx:pt>
          <cx:pt idx="63">FSPEC17</cx:pt>
          <cx:pt idx="64">FSPEC17</cx:pt>
          <cx:pt idx="65">ISPEC17</cx:pt>
          <cx:pt idx="66">ISPEC17</cx:pt>
          <cx:pt idx="67">ISPEC17</cx:pt>
          <cx:pt idx="68">ISPEC17</cx:pt>
          <cx:pt idx="69">ISPEC17</cx:pt>
          <cx:pt idx="70">ISPEC17</cx:pt>
          <cx:pt idx="71">ISPEC17</cx:pt>
          <cx:pt idx="72">ISPEC17</cx:pt>
          <cx:pt idx="73">ISPEC17</cx:pt>
          <cx:pt idx="74">ISPEC17</cx:pt>
          <cx:pt idx="75">ISPEC17</cx:pt>
          <cx:pt idx="76">Server</cx:pt>
          <cx:pt idx="77">Server</cx:pt>
          <cx:pt idx="78">Server</cx:pt>
          <cx:pt idx="79">Server</cx:pt>
          <cx:pt idx="80">Server</cx:pt>
          <cx:pt idx="81">Server</cx:pt>
          <cx:pt idx="82">Server</cx:pt>
          <cx:pt idx="83">Server</cx:pt>
          <cx:pt idx="84">Server</cx:pt>
          <cx:pt idx="85">Server</cx:pt>
          <cx:pt idx="86">Server</cx:pt>
          <cx:pt idx="87">Server</cx:pt>
          <cx:pt idx="88">Server</cx:pt>
          <cx:pt idx="89">Server</cx:pt>
        </cx:lvl>
      </cx:strDim>
      <cx:numDim type="val">
        <cx:f>resource_reduction!$Z$4:$Z$93</cx:f>
        <cx:lvl ptCount="90" formatCode="0.00%">
          <cx:pt idx="0">0.0025999999999999999</cx:pt>
          <cx:pt idx="1">-0.0019</cx:pt>
          <cx:pt idx="2">0.499</cx:pt>
          <cx:pt idx="3">0.51249999999999996</cx:pt>
          <cx:pt idx="4">0.086599999999999996</cx:pt>
          <cx:pt idx="5">0.48120000000000002</cx:pt>
          <cx:pt idx="6">0.45150000000000001</cx:pt>
          <cx:pt idx="7">0.54720000000000002</cx:pt>
          <cx:pt idx="8">0.60370000000000001</cx:pt>
          <cx:pt idx="9">0.1923</cx:pt>
          <cx:pt idx="10">0.1966</cx:pt>
          <cx:pt idx="11">0.077899999999999997</cx:pt>
          <cx:pt idx="12">0.089700000000000002</cx:pt>
          <cx:pt idx="13">0.094899999999999998</cx:pt>
          <cx:pt idx="14">0.14799999999999999</cx:pt>
          <cx:pt idx="15">0.38729999999999998</cx:pt>
          <cx:pt idx="16">0.00029999999999999997</cx:pt>
          <cx:pt idx="17">0.5141</cx:pt>
          <cx:pt idx="18">0.0178</cx:pt>
          <cx:pt idx="19">0.54510000000000003</cx:pt>
          <cx:pt idx="20">0.33329999999999999</cx:pt>
          <cx:pt idx="21">0.62250000000000005</cx:pt>
          <cx:pt idx="22">0.66239999999999999</cx:pt>
          <cx:pt idx="23">0.19400000000000001</cx:pt>
          <cx:pt idx="24">0.25929999999999997</cx:pt>
          <cx:pt idx="25">0.25929999999999997</cx:pt>
          <cx:pt idx="26">0.11600000000000001</cx:pt>
          <cx:pt idx="27">0.1832</cx:pt>
          <cx:pt idx="28">0.28660000000000002</cx:pt>
          <cx:pt idx="29">0.50049999999999994</cx:pt>
          <cx:pt idx="30">0.16489999999999999</cx:pt>
          <cx:pt idx="31">0.17480000000000001</cx:pt>
          <cx:pt idx="32">0.055300000000000002</cx:pt>
          <cx:pt idx="33">0.25240000000000001</cx:pt>
          <cx:pt idx="34">0.1535</cx:pt>
          <cx:pt idx="35">0.39789999999999998</cx:pt>
          <cx:pt idx="36">0.0018</cx:pt>
          <cx:pt idx="37">0.063799999999999996</cx:pt>
          <cx:pt idx="38">0.063799999999999996</cx:pt>
          <cx:pt idx="39">0.064600000000000005</cx:pt>
          <cx:pt idx="40">0.0596</cx:pt>
          <cx:pt idx="41">0.030800000000000001</cx:pt>
          <cx:pt idx="42">0.35370000000000001</cx:pt>
          <cx:pt idx="43">0.081500000000000003</cx:pt>
          <cx:pt idx="44">0.019300000000000001</cx:pt>
          <cx:pt idx="45">0.0022000000000000001</cx:pt>
          <cx:pt idx="46">0.088400000000000006</cx:pt>
          <cx:pt idx="47">0.0344</cx:pt>
          <cx:pt idx="48">0.43940000000000001</cx:pt>
          <cx:pt idx="49">0.1406</cx:pt>
          <cx:pt idx="50">0.17630000000000001</cx:pt>
          <cx:pt idx="51">0.30740000000000001</cx:pt>
          <cx:pt idx="52">0.2571</cx:pt>
          <cx:pt idx="53">0.99990000000000001</cx:pt>
          <cx:pt idx="54">0.25750000000000001</cx:pt>
          <cx:pt idx="55">0.25729999999999997</cx:pt>
          <cx:pt idx="56">0.25740000000000002</cx:pt>
          <cx:pt idx="57">0.2576</cx:pt>
          <cx:pt idx="58">0.99990000000000001</cx:pt>
          <cx:pt idx="59">0.25729999999999997</cx:pt>
          <cx:pt idx="60">0.43740000000000001</cx:pt>
          <cx:pt idx="61">0.43580000000000002</cx:pt>
          <cx:pt idx="62">0.16869999999999999</cx:pt>
          <cx:pt idx="63">0.42899999999999999</cx:pt>
          <cx:pt idx="64">0.44109999999999999</cx:pt>
          <cx:pt idx="65">0.1137</cx:pt>
          <cx:pt idx="66">0.068699999999999997</cx:pt>
          <cx:pt idx="67">0.032199999999999999</cx:pt>
          <cx:pt idx="68">0.073599999999999999</cx:pt>
          <cx:pt idx="69">0.0089999999999999993</cx:pt>
          <cx:pt idx="70">0.012500000000000001</cx:pt>
          <cx:pt idx="71">0.00050000000000000001</cx:pt>
          <cx:pt idx="72">0.047699999999999999</cx:pt>
          <cx:pt idx="73">0.0137</cx:pt>
          <cx:pt idx="74">0.016899999999999998</cx:pt>
          <cx:pt idx="75">0.039100000000000003</cx:pt>
          <cx:pt idx="76">-0.0028</cx:pt>
          <cx:pt idx="77">0.45879999999999999</cx:pt>
          <cx:pt idx="78">0.5786</cx:pt>
          <cx:pt idx="79">0.2092</cx:pt>
          <cx:pt idx="80">0.36630000000000001</cx:pt>
          <cx:pt idx="81">0.59360000000000002</cx:pt>
          <cx:pt idx="82">0.751</cx:pt>
          <cx:pt idx="83">0.25929999999999997</cx:pt>
          <cx:pt idx="84">0.48949999999999999</cx:pt>
          <cx:pt idx="85">0.38990000000000002</cx:pt>
          <cx:pt idx="86">0.15260000000000001</cx:pt>
          <cx:pt idx="87">0.090399999999999994</cx:pt>
          <cx:pt idx="88">0.35549999999999998</cx:pt>
          <cx:pt idx="89">0.86260000000000003</cx:pt>
        </cx:lvl>
      </cx:numDim>
    </cx:data>
  </cx:chartData>
  <cx:chart>
    <cx:plotArea>
      <cx:plotAreaRegion>
        <cx:plotSurface>
          <cx:spPr>
            <a:solidFill>
              <a:schemeClr val="bg1"/>
            </a:solidFill>
            <a:ln w="38100">
              <a:solidFill>
                <a:schemeClr val="tx1"/>
              </a:solidFill>
            </a:ln>
          </cx:spPr>
        </cx:plotSurface>
        <cx:series layoutId="boxWhisker" uniqueId="{49F248F5-B358-CE47-BC0B-D3DA952FF42A}">
          <cx:tx>
            <cx:txData>
              <cx:f>resource_reduction!$Z$3</cx:f>
              <cx:v>L1-D Lookup Reduction</cx:v>
            </cx:txData>
          </cx:tx>
          <cx:spPr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tx1"/>
              </a:solidFill>
            </a:ln>
          </cx:spPr>
          <cx:dataId val="0"/>
          <cx:layoutPr>
            <cx:visibility meanLine="0" nonoutliers="0" outliers="0"/>
            <cx:statistics quartileMethod="exclusive"/>
          </cx:layoutPr>
        </cx:series>
      </cx:plotAreaRegion>
      <cx:axis id="0">
        <cx:catScaling gapWidth="1"/>
        <cx:majorGridlines>
          <cx:spPr>
            <a:ln>
              <a:solidFill>
                <a:schemeClr val="bg1">
                  <a:lumMod val="85000"/>
                </a:schemeClr>
              </a:solidFill>
              <a:prstDash val="dash"/>
            </a:ln>
          </cx:spPr>
        </cx:majorGridlines>
        <cx:tickLabels/>
        <cx:spPr>
          <a:ln>
            <a:noFill/>
          </a:ln>
        </cx:spPr>
        <cx:txPr>
          <a:bodyPr vertOverflow="overflow" horzOverflow="overflow" wrap="square" lIns="0" tIns="0" rIns="0" bIns="0"/>
          <a:lstStyle/>
          <a:p>
            <a:pPr algn="ctr" rtl="0">
              <a:defRPr sz="2000" b="0" i="0">
                <a:solidFill>
                  <a:schemeClr val="tx1"/>
                </a:solidFill>
                <a:latin typeface="Candara" panose="020E0502030303020204" pitchFamily="34" charset="0"/>
                <a:ea typeface="Candara" panose="020E0502030303020204" pitchFamily="34" charset="0"/>
                <a:cs typeface="Candara" panose="020E0502030303020204" pitchFamily="34" charset="0"/>
              </a:defRPr>
            </a:pPr>
            <a:endParaRPr lang="en-US" sz="2000" b="0">
              <a:solidFill>
                <a:schemeClr val="tx1"/>
              </a:solidFill>
              <a:latin typeface="Candara" panose="020E0502030303020204" pitchFamily="34" charset="0"/>
              <a:ea typeface="NanumMyeongjo" panose="02020603020101020101" pitchFamily="18" charset="-127"/>
            </a:endParaRPr>
          </a:p>
        </cx:txPr>
      </cx:axis>
      <cx:axis id="1">
        <cx:valScaling max="1"/>
        <cx:title>
          <cx:tx>
            <cx:txData>
              <cx:v>% reduction in L1-D accesses</cx:v>
            </cx:txData>
          </cx:tx>
          <cx:txPr>
            <a:bodyPr vertOverflow="overflow" horzOverflow="overflow" wrap="square" lIns="0" tIns="0" rIns="0" bIns="0"/>
            <a:lstStyle/>
            <a:p>
              <a:pPr algn="ctr" rtl="0">
                <a:defRPr sz="2000" b="0" i="0">
                  <a:solidFill>
                    <a:schemeClr val="tx1"/>
                  </a:solidFill>
                  <a:latin typeface="Candara" panose="020E0502030303020204" pitchFamily="34" charset="0"/>
                  <a:ea typeface="Candara" panose="020E0502030303020204" pitchFamily="34" charset="0"/>
                  <a:cs typeface="Candara" panose="020E0502030303020204" pitchFamily="34" charset="0"/>
                </a:defRPr>
              </a:pPr>
              <a:r>
                <a:rPr lang="en-US" sz="2000" b="0" dirty="0">
                  <a:solidFill>
                    <a:schemeClr val="tx1"/>
                  </a:solidFill>
                  <a:latin typeface="Candara" panose="020E0502030303020204" pitchFamily="34" charset="0"/>
                  <a:ea typeface="NanumMyeongjo" panose="02020603020101020101" pitchFamily="18" charset="-127"/>
                </a:rPr>
                <a:t>% reduction in L1-D accesses</a:t>
              </a:r>
            </a:p>
          </cx:txPr>
        </cx:title>
        <cx:majorGridlines>
          <cx:spPr>
            <a:ln>
              <a:solidFill>
                <a:schemeClr val="bg1">
                  <a:lumMod val="85000"/>
                </a:schemeClr>
              </a:solidFill>
              <a:prstDash val="dash"/>
            </a:ln>
          </cx:spPr>
        </cx:majorGridlines>
        <cx:tickLabels/>
        <cx:numFmt formatCode="0%" sourceLinked="0"/>
        <cx:spPr>
          <a:ln>
            <a:noFill/>
          </a:ln>
        </cx:spPr>
        <cx:txPr>
          <a:bodyPr vertOverflow="overflow" horzOverflow="overflow" wrap="square" lIns="0" tIns="0" rIns="0" bIns="0"/>
          <a:lstStyle/>
          <a:p>
            <a:pPr algn="ctr" rtl="0">
              <a:defRPr sz="2000" b="0" i="0">
                <a:solidFill>
                  <a:schemeClr val="tx1"/>
                </a:solidFill>
                <a:latin typeface="Candara" panose="020E0502030303020204" pitchFamily="34" charset="0"/>
                <a:ea typeface="Candara" panose="020E0502030303020204" pitchFamily="34" charset="0"/>
                <a:cs typeface="Candara" panose="020E0502030303020204" pitchFamily="34" charset="0"/>
              </a:defRPr>
            </a:pPr>
            <a:endParaRPr lang="en-US" sz="2000" b="0">
              <a:solidFill>
                <a:schemeClr val="tx1"/>
              </a:solidFill>
              <a:latin typeface="Candara" panose="020E0502030303020204" pitchFamily="34" charset="0"/>
              <a:ea typeface="NanumMyeongjo" panose="02020603020101020101" pitchFamily="18" charset="-127"/>
            </a:endParaRPr>
          </a:p>
        </cx:txPr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13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14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15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4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4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4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4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DA43C-4C76-4DC1-B557-1933397398DF}" type="datetimeFigureOut">
              <a:rPr lang="en-CH" smtClean="0"/>
              <a:t>11/19/24</a:t>
            </a:fld>
            <a:endParaRPr lang="en-C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44AB11-ED51-4041-ABF3-98774B656127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438846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dirty="0">
                <a:solidFill>
                  <a:schemeClr val="accent1">
                    <a:lumMod val="50000"/>
                  </a:schemeClr>
                </a:solidFill>
                <a:latin typeface="Palatino Linotype" panose="02040502050505030304" pitchFamily="18" charset="0"/>
              </a:rPr>
              <a:t>Hi everyone, I am Rahul. Today I am going to discuss our work Constable...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dirty="0">
              <a:solidFill>
                <a:schemeClr val="accent1">
                  <a:lumMod val="50000"/>
                </a:schemeClr>
              </a:solidFill>
              <a:latin typeface="Palatino Linotype" panose="02040502050505030304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dirty="0">
                <a:solidFill>
                  <a:schemeClr val="accent1">
                    <a:lumMod val="50000"/>
                  </a:schemeClr>
                </a:solidFill>
                <a:latin typeface="Palatino Linotype" panose="02040502050505030304" pitchFamily="18" charset="0"/>
              </a:rPr>
              <a:t>[CLICK]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D793F4-8E1E-4CDB-AE5F-DC093960CF4B}" type="slidenum">
              <a:rPr lang="en-CH" smtClean="0"/>
              <a:t>1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2244079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believe that mitigating load resource dependence would have even higher performance potential</a:t>
            </a:r>
          </a:p>
          <a:p>
            <a:r>
              <a:rPr lang="en-US" dirty="0"/>
              <a:t>in future generation processors.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15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2409347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Thus our goal is 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16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5879208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Towards this, we propose Constable, a purely-microarchitectural technique 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17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2087587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Constable is based on a simple key insight that if there are two successive dynamic instances </a:t>
            </a:r>
          </a:p>
          <a:p>
            <a:r>
              <a:rPr lang="en-US" dirty="0"/>
              <a:t>X1 and X2 of a load instruction,</a:t>
            </a:r>
          </a:p>
          <a:p>
            <a:endParaRPr lang="en-US" dirty="0"/>
          </a:p>
          <a:p>
            <a:r>
              <a:rPr lang="en-US" dirty="0"/>
              <a:t>[CLICK] then X2 will fetch... if:</a:t>
            </a:r>
          </a:p>
          <a:p>
            <a:endParaRPr lang="en-US" dirty="0"/>
          </a:p>
          <a:p>
            <a:r>
              <a:rPr lang="en-US" dirty="0"/>
              <a:t>[CLICK] None of the ...</a:t>
            </a:r>
          </a:p>
          <a:p>
            <a:endParaRPr lang="en-US" dirty="0"/>
          </a:p>
          <a:p>
            <a:r>
              <a:rPr lang="en-US" dirty="0"/>
              <a:t>[CLICK] No store or snoop 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18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6812439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Constable is based on a simple key insight that if there are two successive dynamic instances </a:t>
            </a:r>
          </a:p>
          <a:p>
            <a:r>
              <a:rPr lang="en-US" dirty="0"/>
              <a:t>X1 and X2 of a load instruction,</a:t>
            </a:r>
          </a:p>
          <a:p>
            <a:endParaRPr lang="en-US" dirty="0"/>
          </a:p>
          <a:p>
            <a:r>
              <a:rPr lang="en-US" dirty="0"/>
              <a:t>[CLICK] then X2 will fetch... if:</a:t>
            </a:r>
          </a:p>
          <a:p>
            <a:endParaRPr lang="en-US" dirty="0"/>
          </a:p>
          <a:p>
            <a:r>
              <a:rPr lang="en-US" dirty="0"/>
              <a:t>[CLICK] None of the ...</a:t>
            </a:r>
          </a:p>
          <a:p>
            <a:endParaRPr lang="en-US" dirty="0"/>
          </a:p>
          <a:p>
            <a:r>
              <a:rPr lang="en-US" dirty="0"/>
              <a:t>[CLICK] No store or snoop 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19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1392497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Based on this insight, Constable works on three key steps:</a:t>
            </a:r>
          </a:p>
          <a:p>
            <a:endParaRPr lang="en-US" dirty="0"/>
          </a:p>
          <a:p>
            <a:r>
              <a:rPr lang="en-US" dirty="0"/>
              <a:t>[CLICK] First, Constable dynamically identifies ...</a:t>
            </a:r>
          </a:p>
          <a:p>
            <a:endParaRPr lang="en-US" dirty="0"/>
          </a:p>
          <a:p>
            <a:r>
              <a:rPr lang="en-US" dirty="0"/>
              <a:t>[CLICK] For every likely-stable load, Constable tracks modifications ...</a:t>
            </a:r>
          </a:p>
          <a:p>
            <a:endParaRPr lang="en-US" dirty="0"/>
          </a:p>
          <a:p>
            <a:r>
              <a:rPr lang="en-US" dirty="0"/>
              <a:t>[CLICK] and eliminates their execution until there is a write 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20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5976556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Unlike prior works that aim to </a:t>
            </a:r>
            <a:r>
              <a:rPr lang="en-US" dirty="0" err="1"/>
              <a:t>memoize</a:t>
            </a:r>
            <a:r>
              <a:rPr lang="en-US" dirty="0"/>
              <a:t> multiple dynamic instances of every possible instructions,</a:t>
            </a:r>
          </a:p>
          <a:p>
            <a:r>
              <a:rPr lang="en-US" dirty="0"/>
              <a:t>Constable focuses on loads and only those loads that indeed found to be likely-stable.</a:t>
            </a:r>
          </a:p>
          <a:p>
            <a:endParaRPr lang="en-US" dirty="0"/>
          </a:p>
          <a:p>
            <a:r>
              <a:rPr lang="en-US" dirty="0"/>
              <a:t>This significantly reduces Constable’s storage overhead as well as design complexity.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21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93777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Unlike prior works that aim to </a:t>
            </a:r>
            <a:r>
              <a:rPr lang="en-US" dirty="0" err="1"/>
              <a:t>memoize</a:t>
            </a:r>
            <a:r>
              <a:rPr lang="en-US" dirty="0"/>
              <a:t> multiple dynamic instances of every possible instructions,</a:t>
            </a:r>
          </a:p>
          <a:p>
            <a:r>
              <a:rPr lang="en-US" dirty="0"/>
              <a:t>Constable focuses on loads and only those loads that indeed found to be likely-stable.</a:t>
            </a:r>
          </a:p>
          <a:p>
            <a:endParaRPr lang="en-US" dirty="0"/>
          </a:p>
          <a:p>
            <a:r>
              <a:rPr lang="en-US" dirty="0"/>
              <a:t>This significantly reduces Constable’s storage overhead as well as design complexity.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22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4838399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Second, unlike many prior works that waits for the source registers of an instruction to be available before elimination,</a:t>
            </a:r>
          </a:p>
          <a:p>
            <a:r>
              <a:rPr lang="en-US" dirty="0"/>
              <a:t>Constable eliminates a load way early in the pipeline at the rename stage by explicitly monitoring changes to its source registers.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23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8768074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And third, unlike prior works, Constable ensure correctness in today’s high-performance processors</a:t>
            </a:r>
          </a:p>
          <a:p>
            <a:r>
              <a:rPr lang="en-US" dirty="0"/>
              <a:t>with techniques like out-of-order load issue and multi-core execution.</a:t>
            </a:r>
          </a:p>
          <a:p>
            <a:endParaRPr lang="en-US" dirty="0"/>
          </a:p>
          <a:p>
            <a:r>
              <a:rPr lang="en-US" dirty="0"/>
              <a:t>In fact, we have extensively verified Constable’s correctness over a wide range of workloads and system configurations</a:t>
            </a:r>
          </a:p>
          <a:p>
            <a:r>
              <a:rPr lang="en-US" dirty="0"/>
              <a:t>as shown in the paper.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24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8393097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 the name suggests, this work targets load instructions </a:t>
            </a:r>
          </a:p>
          <a:p>
            <a:r>
              <a:rPr lang="en-US" dirty="0"/>
              <a:t>which are the key limiters of instruction-level parallelism due to two reasons:</a:t>
            </a:r>
          </a:p>
          <a:p>
            <a:endParaRPr lang="en-US" dirty="0"/>
          </a:p>
          <a:p>
            <a:r>
              <a:rPr lang="en-US" dirty="0"/>
              <a:t>[CLICK] data dependence, meaning stalling data-dependent instructions due to ...</a:t>
            </a:r>
          </a:p>
          <a:p>
            <a:endParaRPr lang="en-US" dirty="0"/>
          </a:p>
          <a:p>
            <a:r>
              <a:rPr lang="en-US" dirty="0"/>
              <a:t>[CLICK] and resource dependence, meaning stalling of 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2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25317012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Now let me give you a very brief overview of Constable’s design.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25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9277098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 I said, Constable first identify likely-stable loads</a:t>
            </a:r>
          </a:p>
          <a:p>
            <a:r>
              <a:rPr lang="en-US" dirty="0"/>
              <a:t>and then eliminate them.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26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2756313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Let’s first see how Constable identifies likely-stable loads.</a:t>
            </a:r>
          </a:p>
          <a:p>
            <a:endParaRPr lang="en-US" dirty="0"/>
          </a:p>
          <a:p>
            <a:r>
              <a:rPr lang="en-US" dirty="0"/>
              <a:t>[CLICK] Constable uses a stability confidence counter per load instruction</a:t>
            </a:r>
          </a:p>
          <a:p>
            <a:r>
              <a:rPr lang="en-US" dirty="0"/>
              <a:t>to measure how frequently a load has fetched the same data from the same address.</a:t>
            </a:r>
          </a:p>
          <a:p>
            <a:endParaRPr lang="en-US" dirty="0"/>
          </a:p>
          <a:p>
            <a:r>
              <a:rPr lang="en-US" dirty="0"/>
              <a:t>[CLICK] Once a load completes its execution, if it has found to fetch the same data from the same load address</a:t>
            </a:r>
          </a:p>
          <a:p>
            <a:r>
              <a:rPr lang="en-US" dirty="0"/>
              <a:t>as the last dynamic instance, its stability confidence counter gets incremented.</a:t>
            </a:r>
          </a:p>
          <a:p>
            <a:endParaRPr lang="en-US" dirty="0"/>
          </a:p>
          <a:p>
            <a:r>
              <a:rPr lang="en-US" dirty="0"/>
              <a:t>[CLICK] Otherwise, the counter gets halved.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27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9404779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[CLICK] Once the counter reaches a confidence threshold,</a:t>
            </a:r>
          </a:p>
          <a:p>
            <a:endParaRPr lang="en-US" dirty="0"/>
          </a:p>
          <a:p>
            <a:r>
              <a:rPr lang="en-US" dirty="0"/>
              <a:t>[CLICK] Constable starts tracking the source registers and the last executed load address</a:t>
            </a:r>
          </a:p>
          <a:p>
            <a:r>
              <a:rPr lang="en-US" dirty="0"/>
              <a:t>of this instruction in two separate structures.</a:t>
            </a:r>
          </a:p>
          <a:p>
            <a:endParaRPr lang="en-US" dirty="0"/>
          </a:p>
          <a:p>
            <a:r>
              <a:rPr lang="en-US" dirty="0"/>
              <a:t>[CLICK] saves the last executed load value, and sets an eliminate flag, which signifies that </a:t>
            </a:r>
          </a:p>
          <a:p>
            <a:r>
              <a:rPr lang="en-US" dirty="0"/>
              <a:t>any subsequent instances of this instruction can be eliminated from now on.</a:t>
            </a:r>
          </a:p>
          <a:p>
            <a:endParaRPr lang="en-US" dirty="0"/>
          </a:p>
          <a:p>
            <a:r>
              <a:rPr lang="en-US" dirty="0"/>
              <a:t>[CLICK] Once a new instance of this instructions arrives, Constable eliminates its execution,</a:t>
            </a:r>
          </a:p>
          <a:p>
            <a:r>
              <a:rPr lang="en-US" dirty="0"/>
              <a:t>meaning no reservation station, address generation unit, and load port will be assigned for this instruction</a:t>
            </a:r>
          </a:p>
          <a:p>
            <a:r>
              <a:rPr lang="en-US" dirty="0"/>
              <a:t>and its data-dependency would be broken using the last executed value.</a:t>
            </a:r>
          </a:p>
          <a:p>
            <a:endParaRPr lang="en-US" dirty="0"/>
          </a:p>
          <a:p>
            <a:r>
              <a:rPr lang="en-US" dirty="0"/>
              <a:t>[CLICK] However, an eliminated load would still take a reorder buffer and a load buffer entry</a:t>
            </a:r>
          </a:p>
          <a:p>
            <a:r>
              <a:rPr lang="en-US" dirty="0"/>
              <a:t>to rectify any rare incorrectly-eliminated in-flight loads, as we describe in the paper.</a:t>
            </a:r>
          </a:p>
          <a:p>
            <a:endParaRPr lang="en-US" dirty="0"/>
          </a:p>
          <a:p>
            <a:r>
              <a:rPr lang="en-US" dirty="0"/>
              <a:t>[CLICK] Constable keeps on eliminating any subsequent instances of this instruction till the eliminate flag stays 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28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48960391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[CLICK] Now once an instruction arrives that modifies either any tracked registers or addresses,</a:t>
            </a:r>
          </a:p>
          <a:p>
            <a:endParaRPr lang="en-US" dirty="0"/>
          </a:p>
          <a:p>
            <a:r>
              <a:rPr lang="en-US" dirty="0"/>
              <a:t>[CLICK] Constable looks up the corresponding monitor table, and</a:t>
            </a:r>
          </a:p>
          <a:p>
            <a:endParaRPr lang="en-US" dirty="0"/>
          </a:p>
          <a:p>
            <a:r>
              <a:rPr lang="en-US" dirty="0"/>
              <a:t>[CLICK] resets the eliminate flag of the respective load instruction.</a:t>
            </a:r>
          </a:p>
          <a:p>
            <a:endParaRPr lang="en-US" dirty="0"/>
          </a:p>
          <a:p>
            <a:r>
              <a:rPr lang="en-US" dirty="0"/>
              <a:t>[CLICK] Resetting the flag essentially means that a future instance of this instruction needs to be executed.</a:t>
            </a:r>
          </a:p>
          <a:p>
            <a:endParaRPr lang="en-US" dirty="0"/>
          </a:p>
          <a:p>
            <a:r>
              <a:rPr lang="en-US" dirty="0"/>
              <a:t>[CLICK] After the execution completes, the stability confidence gets updated, which needs to be regained</a:t>
            </a:r>
          </a:p>
          <a:p>
            <a:r>
              <a:rPr lang="en-US" dirty="0"/>
              <a:t>before this instruction can be eligible for elimination.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29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07414158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the paper, we have many more details in Constable’s design, for example,</a:t>
            </a:r>
          </a:p>
          <a:p>
            <a:endParaRPr lang="en-US" dirty="0"/>
          </a:p>
          <a:p>
            <a:r>
              <a:rPr lang="en-US" dirty="0"/>
              <a:t>[CLICK] How Constable ensures correct elimination in presence of out-of-order load issue, multi-core execution, ...</a:t>
            </a:r>
          </a:p>
          <a:p>
            <a:endParaRPr lang="en-US" dirty="0"/>
          </a:p>
          <a:p>
            <a:r>
              <a:rPr lang="en-US" dirty="0"/>
              <a:t>[CLICK] Microarchitecture for ...</a:t>
            </a:r>
          </a:p>
          <a:p>
            <a:endParaRPr lang="en-US" dirty="0"/>
          </a:p>
          <a:p>
            <a:r>
              <a:rPr lang="en-US" dirty="0"/>
              <a:t>[CLICK] Microarchitecture of Constable’s own structures ...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30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62689946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the paper, we have many more details in Constable’s design, for example,</a:t>
            </a:r>
          </a:p>
          <a:p>
            <a:endParaRPr lang="en-US" dirty="0"/>
          </a:p>
          <a:p>
            <a:r>
              <a:rPr lang="en-US" dirty="0"/>
              <a:t>[CLICK] How Constable ensures correct elimination in presence of out-of-order load issue, multi-core execution, ...</a:t>
            </a:r>
          </a:p>
          <a:p>
            <a:endParaRPr lang="en-US" dirty="0"/>
          </a:p>
          <a:p>
            <a:r>
              <a:rPr lang="en-US" dirty="0"/>
              <a:t>[CLICK] Microarchitecture for ...</a:t>
            </a:r>
          </a:p>
          <a:p>
            <a:endParaRPr lang="en-US" dirty="0"/>
          </a:p>
          <a:p>
            <a:r>
              <a:rPr lang="en-US" dirty="0"/>
              <a:t>[CLICK] Microarchitecture of Constable’s own structures ...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31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4613220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Now let’s evaluate Constable.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32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39262915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evaluate Constable using the in-house, industry-grade simulator modeling a fairly aggressive out-of-order processor</a:t>
            </a:r>
          </a:p>
          <a:p>
            <a:r>
              <a:rPr lang="en-US" dirty="0"/>
              <a:t>that already has memory renaming and multiple dynamic non-memory instruction elimination techniques implemented.</a:t>
            </a:r>
          </a:p>
          <a:p>
            <a:endParaRPr lang="en-US" dirty="0"/>
          </a:p>
          <a:p>
            <a:r>
              <a:rPr lang="en-US" dirty="0"/>
              <a:t>[CLICK] We use 90 workloads from wide variety of SPEC CPU, Client, Enterprise, and Server applications.</a:t>
            </a:r>
          </a:p>
          <a:p>
            <a:endParaRPr lang="en-US" dirty="0"/>
          </a:p>
          <a:p>
            <a:r>
              <a:rPr lang="en-US" dirty="0"/>
              <a:t>[CLICK] We compare Constable against the state-of-the-art load value predictor EVES, and two other related techniques,</a:t>
            </a:r>
          </a:p>
          <a:p>
            <a:endParaRPr lang="en-US" dirty="0"/>
          </a:p>
          <a:p>
            <a:r>
              <a:rPr lang="en-US" dirty="0"/>
              <a:t>[CLICK] in both no SMT and 2-way SMT configurations.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33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05334119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Let’s first analyze the performance improvement in </a:t>
            </a:r>
            <a:r>
              <a:rPr lang="en-US" dirty="0" err="1"/>
              <a:t>noSMT</a:t>
            </a:r>
            <a:r>
              <a:rPr lang="en-US" dirty="0"/>
              <a:t> configuration.</a:t>
            </a:r>
          </a:p>
          <a:p>
            <a:endParaRPr lang="en-US" dirty="0"/>
          </a:p>
          <a:p>
            <a:r>
              <a:rPr lang="en-US" dirty="0"/>
              <a:t>[CLICK] This is how Constable and EVES improves performance on top of the baseline system.</a:t>
            </a:r>
          </a:p>
          <a:p>
            <a:endParaRPr lang="en-US" dirty="0"/>
          </a:p>
          <a:p>
            <a:r>
              <a:rPr lang="en-US" dirty="0"/>
              <a:t>[CLICK] The first takeaway is that Constable alone provides the same performance benefit as the state-of-the-art load value predictor EVES</a:t>
            </a:r>
          </a:p>
          <a:p>
            <a:r>
              <a:rPr lang="en-US" dirty="0"/>
              <a:t>while consuming only half of its storage overhead.</a:t>
            </a:r>
          </a:p>
          <a:p>
            <a:endParaRPr lang="en-US" dirty="0"/>
          </a:p>
          <a:p>
            <a:r>
              <a:rPr lang="en-US" dirty="0"/>
              <a:t>[CLICK] Now, if we combine Constable and EVES together, it provides 3.4% more performance benefit on top of EVES.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34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6807108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Researchers have proposed multiple techniques to tolerate long load execution latency.</a:t>
            </a:r>
          </a:p>
          <a:p>
            <a:endParaRPr lang="en-US" dirty="0"/>
          </a:p>
          <a:p>
            <a:r>
              <a:rPr lang="en-US" dirty="0"/>
              <a:t>[CLICK] Load Value Prediction and Memory Renaming are two such key techniques.</a:t>
            </a:r>
          </a:p>
          <a:p>
            <a:endParaRPr lang="en-US" dirty="0"/>
          </a:p>
          <a:p>
            <a:r>
              <a:rPr lang="en-US" dirty="0"/>
              <a:t>[CLICK] These techniques successfully mitigates data dependence by speculatively ...</a:t>
            </a:r>
          </a:p>
          <a:p>
            <a:endParaRPr lang="en-US" dirty="0"/>
          </a:p>
          <a:p>
            <a:r>
              <a:rPr lang="en-US" dirty="0"/>
              <a:t>[CLICK] However, they fail to mitigate resource dependence as the predicted loads 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3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02461681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2-way SMT configuration where resource contention is more severe, </a:t>
            </a:r>
          </a:p>
          <a:p>
            <a:r>
              <a:rPr lang="en-US" dirty="0"/>
              <a:t>Constable’s performance benefit increases even further.</a:t>
            </a:r>
          </a:p>
          <a:p>
            <a:endParaRPr lang="en-US" dirty="0"/>
          </a:p>
          <a:p>
            <a:r>
              <a:rPr lang="en-US" dirty="0"/>
              <a:t>[CLICK] While EVES improves performance by only 3.6% over the baseline,</a:t>
            </a:r>
          </a:p>
          <a:p>
            <a:r>
              <a:rPr lang="en-US" dirty="0"/>
              <a:t>Constable alone improves performance by 8.8%.</a:t>
            </a:r>
          </a:p>
          <a:p>
            <a:endParaRPr lang="en-US" dirty="0"/>
          </a:p>
          <a:p>
            <a:r>
              <a:rPr lang="en-US" dirty="0"/>
              <a:t>[CLICK] Combining Constable with EVES improves performance by 11.3%.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35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73628631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2-way SMT configuration where resource contention is more severe, </a:t>
            </a:r>
          </a:p>
          <a:p>
            <a:r>
              <a:rPr lang="en-US" dirty="0"/>
              <a:t>Constable’s performance benefit increases even further.</a:t>
            </a:r>
          </a:p>
          <a:p>
            <a:endParaRPr lang="en-US" dirty="0"/>
          </a:p>
          <a:p>
            <a:r>
              <a:rPr lang="en-US" dirty="0"/>
              <a:t>[CLICK] While EVES improves performance by only 3.6% over the baseline,</a:t>
            </a:r>
          </a:p>
          <a:p>
            <a:r>
              <a:rPr lang="en-US" dirty="0"/>
              <a:t>Constable alone improves performance by 8.8%.</a:t>
            </a:r>
          </a:p>
          <a:p>
            <a:endParaRPr lang="en-US" dirty="0"/>
          </a:p>
          <a:p>
            <a:r>
              <a:rPr lang="en-US" dirty="0"/>
              <a:t>[CLICK] Combining Constable with EVES improves performance by 11.3%.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36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18545710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Now let’s analyze the reduction in resource utilization by Constable.</a:t>
            </a:r>
          </a:p>
          <a:p>
            <a:endParaRPr lang="en-US" dirty="0"/>
          </a:p>
          <a:p>
            <a:r>
              <a:rPr lang="en-US" dirty="0"/>
              <a:t>[CLICK] Since the eliminated loads do not take the reservation station,</a:t>
            </a:r>
          </a:p>
          <a:p>
            <a:r>
              <a:rPr lang="en-US" dirty="0"/>
              <a:t>Constable reduces RS allocation, as shown here as a box and whisker plot.</a:t>
            </a:r>
          </a:p>
          <a:p>
            <a:endParaRPr lang="en-US" dirty="0"/>
          </a:p>
          <a:p>
            <a:r>
              <a:rPr lang="en-US" dirty="0"/>
              <a:t>[CLICK] We observe an average of 8.8% reduction in RS allocations by Constable.</a:t>
            </a:r>
          </a:p>
          <a:p>
            <a:endParaRPr lang="en-US" dirty="0"/>
          </a:p>
          <a:p>
            <a:r>
              <a:rPr lang="en-US" dirty="0"/>
              <a:t>[CLICK] Similar to RS allocations, Constable also reduces L1 data cache accesses.</a:t>
            </a:r>
          </a:p>
          <a:p>
            <a:r>
              <a:rPr lang="en-US" dirty="0"/>
              <a:t>[CLICK] We observe a 26% L1 data cache access reduction on average.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37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23333616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Now let’s analyze the reduction in resource utilization by Constable.</a:t>
            </a:r>
          </a:p>
          <a:p>
            <a:endParaRPr lang="en-US" dirty="0"/>
          </a:p>
          <a:p>
            <a:r>
              <a:rPr lang="en-US" dirty="0"/>
              <a:t>[CLICK] Since the eliminated loads do not take the reservation station,</a:t>
            </a:r>
          </a:p>
          <a:p>
            <a:r>
              <a:rPr lang="en-US" dirty="0"/>
              <a:t>Constable reduces RS allocation, as shown here as a box and whisker plot.</a:t>
            </a:r>
          </a:p>
          <a:p>
            <a:endParaRPr lang="en-US" dirty="0"/>
          </a:p>
          <a:p>
            <a:r>
              <a:rPr lang="en-US" dirty="0"/>
              <a:t>[CLICK] We observe an average of 8.8% reduction in RS allocations by Constable.</a:t>
            </a:r>
          </a:p>
          <a:p>
            <a:endParaRPr lang="en-US" dirty="0"/>
          </a:p>
          <a:p>
            <a:r>
              <a:rPr lang="en-US" dirty="0"/>
              <a:t>[CLICK] Similar to RS allocations, Constable also reduces L1 data cache accesses.</a:t>
            </a:r>
          </a:p>
          <a:p>
            <a:r>
              <a:rPr lang="en-US" dirty="0"/>
              <a:t>[CLICK] We observe a 26% L1 data cache access reduction on average.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38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67565436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reduction in resource utilization directly translates to power reduction.</a:t>
            </a:r>
          </a:p>
          <a:p>
            <a:endParaRPr lang="en-US" dirty="0"/>
          </a:p>
          <a:p>
            <a:r>
              <a:rPr lang="en-US" dirty="0"/>
              <a:t>[CLICK] Here’s the power consumption by the out-of-order unit, </a:t>
            </a:r>
          </a:p>
          <a:p>
            <a:r>
              <a:rPr lang="en-US" dirty="0"/>
              <a:t>broken down into key microarchitectural components like reservation station, register alias table, and reorder buffer,</a:t>
            </a:r>
          </a:p>
          <a:p>
            <a:r>
              <a:rPr lang="en-US" dirty="0"/>
              <a:t>for Baseline, EVES, Constable, and </a:t>
            </a:r>
            <a:r>
              <a:rPr lang="en-US" dirty="0" err="1"/>
              <a:t>EVES+Constable</a:t>
            </a:r>
            <a:r>
              <a:rPr lang="en-US" dirty="0"/>
              <a:t> configuration.</a:t>
            </a:r>
          </a:p>
          <a:p>
            <a:endParaRPr lang="en-US" dirty="0"/>
          </a:p>
          <a:p>
            <a:r>
              <a:rPr lang="en-US" dirty="0"/>
              <a:t>[CLICK] As we can see, unlike EVES, Constable provides a 5.1% reduction in power consumes by RS.</a:t>
            </a:r>
          </a:p>
          <a:p>
            <a:endParaRPr lang="en-US" dirty="0"/>
          </a:p>
          <a:p>
            <a:r>
              <a:rPr lang="en-US" dirty="0"/>
              <a:t>[CLICK] Here’s the power consumption by memory execution unit,</a:t>
            </a:r>
          </a:p>
          <a:p>
            <a:r>
              <a:rPr lang="en-US" dirty="0"/>
              <a:t>broken down into key microarchitectural components like L1 data cache, and data TLB.</a:t>
            </a:r>
          </a:p>
          <a:p>
            <a:endParaRPr lang="en-US" dirty="0"/>
          </a:p>
          <a:p>
            <a:r>
              <a:rPr lang="en-US" dirty="0"/>
              <a:t>[CLICK] As we can see, Constable also provides a 9.1% reduction in power consumed by L1 data cache.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39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48933122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reduction in resource utilization directly translates to power reduction.</a:t>
            </a:r>
          </a:p>
          <a:p>
            <a:endParaRPr lang="en-US" dirty="0"/>
          </a:p>
          <a:p>
            <a:r>
              <a:rPr lang="en-US" dirty="0"/>
              <a:t>[CLICK] Here’s the power consumption by the out-of-order unit, </a:t>
            </a:r>
          </a:p>
          <a:p>
            <a:r>
              <a:rPr lang="en-US" dirty="0"/>
              <a:t>broken down into key microarchitectural components like reservation station, register alias table, and reorder buffer,</a:t>
            </a:r>
          </a:p>
          <a:p>
            <a:r>
              <a:rPr lang="en-US" dirty="0"/>
              <a:t>for Baseline, EVES, Constable, and </a:t>
            </a:r>
            <a:r>
              <a:rPr lang="en-US" dirty="0" err="1"/>
              <a:t>EVES+Constable</a:t>
            </a:r>
            <a:r>
              <a:rPr lang="en-US" dirty="0"/>
              <a:t> configuration.</a:t>
            </a:r>
          </a:p>
          <a:p>
            <a:endParaRPr lang="en-US" dirty="0"/>
          </a:p>
          <a:p>
            <a:r>
              <a:rPr lang="en-US" dirty="0"/>
              <a:t>[CLICK] As we can see, unlike EVES, Constable provides a 5.1% reduction in power consumes by RS.</a:t>
            </a:r>
          </a:p>
          <a:p>
            <a:endParaRPr lang="en-US" dirty="0"/>
          </a:p>
          <a:p>
            <a:r>
              <a:rPr lang="en-US" dirty="0"/>
              <a:t>[CLICK] Here’s the power consumption by memory execution unit,</a:t>
            </a:r>
          </a:p>
          <a:p>
            <a:r>
              <a:rPr lang="en-US" dirty="0"/>
              <a:t>broken down into key microarchitectural components like L1 data cache, and data TLB.</a:t>
            </a:r>
          </a:p>
          <a:p>
            <a:endParaRPr lang="en-US" dirty="0"/>
          </a:p>
          <a:p>
            <a:r>
              <a:rPr lang="en-US" dirty="0"/>
              <a:t>[CLICK] As we can see, Constable also provides a 9.1% reduction in power consumed by L1 data cache.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40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96982176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There are many more results in the paper which I did not go through today.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42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79114181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There are many more results in the paper which I did not go through today.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43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76893627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Thus to summarize..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44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13067514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[CLICK] We show that ...</a:t>
            </a:r>
          </a:p>
          <a:p>
            <a:endParaRPr lang="en-US" dirty="0"/>
          </a:p>
          <a:p>
            <a:r>
              <a:rPr lang="en-US" dirty="0"/>
              <a:t>[CLICK] These global-stable ...</a:t>
            </a:r>
          </a:p>
          <a:p>
            <a:endParaRPr lang="en-US" dirty="0"/>
          </a:p>
          <a:p>
            <a:r>
              <a:rPr lang="en-US" dirty="0"/>
              <a:t>[CLICK] Eliminating these global-stable ...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45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3332853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we can safely mitigate load data dependency</a:t>
            </a:r>
          </a:p>
          <a:p>
            <a:r>
              <a:rPr lang="en-US" dirty="0"/>
              <a:t>without executing a load instruction,</a:t>
            </a:r>
          </a:p>
          <a:p>
            <a:r>
              <a:rPr lang="en-US" dirty="0"/>
              <a:t>it may provide higher performance benefits than prior techniques</a:t>
            </a:r>
          </a:p>
          <a:p>
            <a:endParaRPr lang="en-US" dirty="0"/>
          </a:p>
          <a:p>
            <a:r>
              <a:rPr lang="en-US" dirty="0"/>
              <a:t>But the question is [CLICK] how can we do it?</a:t>
            </a:r>
          </a:p>
          <a:p>
            <a:r>
              <a:rPr lang="en-US" dirty="0"/>
              <a:t>and [CLICK] how much performance benefit to even expect?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4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80185743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This motivated us to design Constable that identifies ...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[CLICK] Constable provides high performance benefit ...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[CLICK] while reducing resource utilization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[CLICK] and dynamic power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[CLICK] All these benefits comes at a modest storage overhead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46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11765675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47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99843577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dirty="0">
                <a:solidFill>
                  <a:schemeClr val="accent1">
                    <a:lumMod val="50000"/>
                  </a:schemeClr>
                </a:solidFill>
                <a:latin typeface="Palatino Linotype" panose="02040502050505030304" pitchFamily="18" charset="0"/>
              </a:rPr>
              <a:t>Hi everyone, I am Rahul. Today I am going to discuss our work Constable...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dirty="0">
              <a:solidFill>
                <a:schemeClr val="accent1">
                  <a:lumMod val="50000"/>
                </a:schemeClr>
              </a:solidFill>
              <a:latin typeface="Palatino Linotype" panose="02040502050505030304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dirty="0">
                <a:solidFill>
                  <a:schemeClr val="accent1">
                    <a:lumMod val="50000"/>
                  </a:schemeClr>
                </a:solidFill>
                <a:latin typeface="Palatino Linotype" panose="02040502050505030304" pitchFamily="18" charset="0"/>
              </a:rPr>
              <a:t>[CLICK]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D793F4-8E1E-4CDB-AE5F-DC093960CF4B}" type="slidenum">
              <a:rPr lang="en-CH" smtClean="0"/>
              <a:t>50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49430737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answer that, here is an example code from a SPEC CPU workload.</a:t>
            </a:r>
          </a:p>
          <a:p>
            <a:endParaRPr lang="en-US" dirty="0"/>
          </a:p>
          <a:p>
            <a:r>
              <a:rPr lang="en-US" dirty="0"/>
              <a:t>[CLICK] The code declares a global-scope variable and</a:t>
            </a:r>
          </a:p>
          <a:p>
            <a:r>
              <a:rPr lang="en-US" dirty="0"/>
              <a:t>[CLICK] its access function.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53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46049591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is the disassembly of the code compiled by latest GCC with full optimization.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54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3679132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we focus on the highlighted “if” instruction, it gets converted to a load instruction to read the global variable, followed by a branch.</a:t>
            </a:r>
          </a:p>
          <a:p>
            <a:endParaRPr lang="en-US" dirty="0"/>
          </a:p>
          <a:p>
            <a:r>
              <a:rPr lang="en-US" dirty="0"/>
              <a:t>[CLICK] Now, as the variable gets initialized only once and never gets changed,</a:t>
            </a:r>
          </a:p>
          <a:p>
            <a:endParaRPr lang="en-US" dirty="0"/>
          </a:p>
          <a:p>
            <a:r>
              <a:rPr lang="en-US" dirty="0"/>
              <a:t>[CLICK] the corresponding load instruction naturally becomes a global-stable load </a:t>
            </a:r>
          </a:p>
          <a:p>
            <a:r>
              <a:rPr lang="en-US" dirty="0"/>
              <a:t>that always fetches the same data from the same address.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55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0731551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answer these questions, we start by investigating load instructions </a:t>
            </a:r>
          </a:p>
          <a:p>
            <a:r>
              <a:rPr lang="en-US" dirty="0"/>
              <a:t>that repeatedly fetch the same data value from the same load address across the entire workload.</a:t>
            </a:r>
          </a:p>
          <a:p>
            <a:endParaRPr lang="en-US" dirty="0"/>
          </a:p>
          <a:p>
            <a:r>
              <a:rPr lang="en-US" dirty="0"/>
              <a:t>[CLICK] In other words, both the address generation and data fetch operations of these instructions</a:t>
            </a:r>
          </a:p>
          <a:p>
            <a:r>
              <a:rPr lang="en-US" dirty="0"/>
              <a:t>produce identical results.</a:t>
            </a:r>
          </a:p>
          <a:p>
            <a:r>
              <a:rPr lang="en-US" dirty="0"/>
              <a:t>[CLICK] Thus, they are the prime candidates for breaking ...</a:t>
            </a:r>
          </a:p>
          <a:p>
            <a:r>
              <a:rPr lang="en-US" dirty="0"/>
              <a:t>[CLICK] We call such loads global-stable.</a:t>
            </a:r>
          </a:p>
          <a:p>
            <a:endParaRPr lang="en-US" dirty="0"/>
          </a:p>
          <a:p>
            <a:r>
              <a:rPr lang="en-US" dirty="0"/>
              <a:t>[CLICK] We found out that, across a wide variety of workloads, a surprising [CLICK] 34.2% of all dynamic loads on average are global-stable!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5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0310056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[CLICK] In the paper we have shown why do these loads even exist in real-world well-optimized workloads using examples.</a:t>
            </a:r>
          </a:p>
          <a:p>
            <a:endParaRPr lang="en-US" dirty="0"/>
          </a:p>
          <a:p>
            <a:r>
              <a:rPr lang="en-US" dirty="0"/>
              <a:t>[CLICK] We have also shown that even doubling the architectural registers have very negligible impact on these loads at compile time.</a:t>
            </a:r>
          </a:p>
          <a:p>
            <a:endParaRPr lang="en-US" dirty="0"/>
          </a:p>
          <a:p>
            <a:r>
              <a:rPr lang="en-US" dirty="0"/>
              <a:t>[CLICK] And we have done a deeper characterization of these loads,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7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3043086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[CLICK] In the paper we have shown why do these loads even exist in real-world well-optimized workloads using examples.</a:t>
            </a:r>
          </a:p>
          <a:p>
            <a:endParaRPr lang="en-US" dirty="0"/>
          </a:p>
          <a:p>
            <a:r>
              <a:rPr lang="en-US" dirty="0"/>
              <a:t>[CLICK] We have also shown that even doubling the architectural registers have very negligible impact on these loads at compile time.</a:t>
            </a:r>
          </a:p>
          <a:p>
            <a:endParaRPr lang="en-US" dirty="0"/>
          </a:p>
          <a:p>
            <a:r>
              <a:rPr lang="en-US" dirty="0"/>
              <a:t>[CLICK] And we have done a deeper characterization of these loads,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8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4928241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 we saw that a significant fraction of loads are global-stable.</a:t>
            </a:r>
          </a:p>
          <a:p>
            <a:endParaRPr lang="en-US" dirty="0"/>
          </a:p>
          <a:p>
            <a:r>
              <a:rPr lang="en-US" dirty="0"/>
              <a:t>[CLICK] but do they limit ILP even in presence of ...?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9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665303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 scaling of load execution resources has traditionally lagged behind than</a:t>
            </a:r>
          </a:p>
          <a:p>
            <a:r>
              <a:rPr lang="en-US" dirty="0"/>
              <a:t>[CLICK] scaling of other pipeline resources over generations due to its area and power limitations,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14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819285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1" y="132334"/>
            <a:ext cx="8894602" cy="60608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200" b="1" i="0">
                <a:latin typeface="Candara" panose="020E0502030303020204" pitchFamily="34" charset="0"/>
                <a:cs typeface="Segoe UI" panose="020B050204020402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011" y="936172"/>
            <a:ext cx="8894602" cy="541954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Candara" panose="020E0502030303020204" pitchFamily="34" charset="0"/>
                <a:cs typeface="Segoe UI" panose="020B0502040204020203" pitchFamily="34" charset="0"/>
              </a:defRPr>
            </a:lvl1pPr>
            <a:lvl2pPr marL="685800" indent="-228600">
              <a:buFont typeface="Cambria" panose="02040503050406030204" pitchFamily="18" charset="0"/>
              <a:buChar char="-"/>
              <a:defRPr sz="2400">
                <a:latin typeface="Candara" panose="020E0502030303020204" pitchFamily="34" charset="0"/>
                <a:cs typeface="Segoe UI" panose="020B0502040204020203" pitchFamily="34" charset="0"/>
              </a:defRPr>
            </a:lvl2pPr>
            <a:lvl3pPr>
              <a:defRPr sz="2000">
                <a:latin typeface="Candara" panose="020E0502030303020204" pitchFamily="34" charset="0"/>
                <a:cs typeface="Segoe UI" panose="020B0502040204020203" pitchFamily="34" charset="0"/>
              </a:defRPr>
            </a:lvl3pPr>
            <a:lvl4pPr>
              <a:defRPr sz="2000">
                <a:latin typeface="Candara" panose="020E0502030303020204" pitchFamily="34" charset="0"/>
                <a:cs typeface="Segoe UI" panose="020B0502040204020203" pitchFamily="34" charset="0"/>
              </a:defRPr>
            </a:lvl4pPr>
            <a:lvl5pPr>
              <a:defRPr sz="2000">
                <a:latin typeface="Candara" panose="020E0502030303020204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7977054" y="6355715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2000" kern="1200">
                <a:solidFill>
                  <a:schemeClr val="tx1">
                    <a:tint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D2B188-1D62-4FCA-8363-938AD4629BBB}" type="slidenum">
              <a:rPr lang="en-US" sz="1400" smtClean="0">
                <a:latin typeface="Lato" panose="020F0502020204030203" pitchFamily="34" charset="77"/>
                <a:cs typeface="Segoe UI" panose="020B0502040204020203" pitchFamily="34" charset="0"/>
              </a:rPr>
              <a:pPr/>
              <a:t>‹#›</a:t>
            </a:fld>
            <a:endParaRPr lang="en-US" dirty="0">
              <a:latin typeface="Lato" panose="020F0502020204030203" pitchFamily="34" charset="77"/>
              <a:cs typeface="Segoe UI" panose="020B0502040204020203" pitchFamily="34" charset="0"/>
            </a:endParaRPr>
          </a:p>
        </p:txBody>
      </p:sp>
      <p:pic>
        <p:nvPicPr>
          <p:cNvPr id="9" name="Picture 8" descr="safari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9560" y="6413144"/>
            <a:ext cx="1080120" cy="312522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3D6C95C-F5A1-47A0-B338-935B91ACFEDF}"/>
              </a:ext>
            </a:extLst>
          </p:cNvPr>
          <p:cNvCxnSpPr>
            <a:cxnSpLocks/>
          </p:cNvCxnSpPr>
          <p:nvPr userDrawn="1"/>
        </p:nvCxnSpPr>
        <p:spPr>
          <a:xfrm>
            <a:off x="117021" y="831498"/>
            <a:ext cx="8894601" cy="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1069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>
                <a:latin typeface="Candara" panose="020E0502030303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71078-45FA-4BA5-9BE9-4C6ADE012FE3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58118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ndara" panose="020E0502030303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ndara" panose="020E0502030303020204" pitchFamily="34" charset="0"/>
              </a:defRPr>
            </a:lvl1pPr>
            <a:lvl2pPr>
              <a:defRPr>
                <a:latin typeface="Candara" panose="020E0502030303020204" pitchFamily="34" charset="0"/>
              </a:defRPr>
            </a:lvl2pPr>
            <a:lvl3pPr>
              <a:defRPr>
                <a:latin typeface="Candara" panose="020E0502030303020204" pitchFamily="34" charset="0"/>
              </a:defRPr>
            </a:lvl3pPr>
            <a:lvl4pPr>
              <a:defRPr>
                <a:latin typeface="Candara" panose="020E0502030303020204" pitchFamily="34" charset="0"/>
              </a:defRPr>
            </a:lvl4pPr>
            <a:lvl5pPr>
              <a:defRPr>
                <a:latin typeface="Candara" panose="020E0502030303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71078-45FA-4BA5-9BE9-4C6ADE012FE3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27764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DB0B41-4A47-6133-4A67-4B1F0945A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71078-45FA-4BA5-9BE9-4C6ADE012FE3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593017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899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253331"/>
            <a:ext cx="7886700" cy="5003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71078-45FA-4BA5-9BE9-4C6ADE012FE3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649340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62" r:id="rId2"/>
    <p:sldLayoutId id="2147483663" r:id="rId3"/>
    <p:sldLayoutId id="2147483674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Lato Black" panose="020F0502020204030203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tif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svg"/><Relationship Id="rId9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29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10" Type="http://schemas.openxmlformats.org/officeDocument/2006/relationships/image" Target="../media/image42.svg"/><Relationship Id="rId4" Type="http://schemas.openxmlformats.org/officeDocument/2006/relationships/image" Target="../media/image30.svg"/><Relationship Id="rId9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image" Target="../media/image2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openxmlformats.org/officeDocument/2006/relationships/image" Target="../media/image30.sv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4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svg"/><Relationship Id="rId5" Type="http://schemas.openxmlformats.org/officeDocument/2006/relationships/image" Target="../media/image47.png"/><Relationship Id="rId4" Type="http://schemas.openxmlformats.org/officeDocument/2006/relationships/image" Target="../media/image46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4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50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svg"/><Relationship Id="rId5" Type="http://schemas.openxmlformats.org/officeDocument/2006/relationships/image" Target="../media/image51.png"/><Relationship Id="rId4" Type="http://schemas.openxmlformats.org/officeDocument/2006/relationships/image" Target="../media/image50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9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arxiv.org/pdf/2406.18786" TargetMode="External"/><Relationship Id="rId5" Type="http://schemas.openxmlformats.org/officeDocument/2006/relationships/image" Target="../media/image12.jpg"/><Relationship Id="rId4" Type="http://schemas.openxmlformats.org/officeDocument/2006/relationships/image" Target="../media/image54.sv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14/relationships/chartEx" Target="../charts/chartEx1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microsoft.com/office/2014/relationships/chartEx" Target="../charts/chartEx2.xml"/><Relationship Id="rId4" Type="http://schemas.openxmlformats.org/officeDocument/2006/relationships/image" Target="../media/image470.png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14/relationships/chartEx" Target="../charts/chartEx3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0.png"/><Relationship Id="rId5" Type="http://schemas.microsoft.com/office/2014/relationships/chartEx" Target="../charts/chartEx4.xml"/><Relationship Id="rId4" Type="http://schemas.openxmlformats.org/officeDocument/2006/relationships/image" Target="../media/image47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7" Type="http://schemas.openxmlformats.org/officeDocument/2006/relationships/image" Target="../media/image60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5" Type="http://schemas.openxmlformats.org/officeDocument/2006/relationships/image" Target="../media/image58.svg"/><Relationship Id="rId4" Type="http://schemas.openxmlformats.org/officeDocument/2006/relationships/image" Target="../media/image57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arxiv.org/pdf/2406.18786" TargetMode="Externa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29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svg"/><Relationship Id="rId5" Type="http://schemas.openxmlformats.org/officeDocument/2006/relationships/image" Target="../media/image43.png"/><Relationship Id="rId4" Type="http://schemas.openxmlformats.org/officeDocument/2006/relationships/image" Target="../media/image30.sv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sv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emf"/><Relationship Id="rId5" Type="http://schemas.openxmlformats.org/officeDocument/2006/relationships/image" Target="../media/image63.emf"/><Relationship Id="rId4" Type="http://schemas.openxmlformats.org/officeDocument/2006/relationships/image" Target="../media/image62.sv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github.com/CMU-SAFARI/Load-Inspector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github.com/CMU-SAFARI/Load-Inspector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5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tiff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slide" Target="slide67.xml"/><Relationship Id="rId13" Type="http://schemas.openxmlformats.org/officeDocument/2006/relationships/slide" Target="slide73.xml"/><Relationship Id="rId18" Type="http://schemas.openxmlformats.org/officeDocument/2006/relationships/slide" Target="slide78.xml"/><Relationship Id="rId3" Type="http://schemas.openxmlformats.org/officeDocument/2006/relationships/slide" Target="slide58.xml"/><Relationship Id="rId21" Type="http://schemas.openxmlformats.org/officeDocument/2006/relationships/slide" Target="slide81.xml"/><Relationship Id="rId7" Type="http://schemas.openxmlformats.org/officeDocument/2006/relationships/slide" Target="slide66.xml"/><Relationship Id="rId12" Type="http://schemas.openxmlformats.org/officeDocument/2006/relationships/slide" Target="slide72.xml"/><Relationship Id="rId17" Type="http://schemas.openxmlformats.org/officeDocument/2006/relationships/slide" Target="slide77.xml"/><Relationship Id="rId2" Type="http://schemas.openxmlformats.org/officeDocument/2006/relationships/slide" Target="slide53.xml"/><Relationship Id="rId16" Type="http://schemas.openxmlformats.org/officeDocument/2006/relationships/slide" Target="slide76.xml"/><Relationship Id="rId20" Type="http://schemas.openxmlformats.org/officeDocument/2006/relationships/slide" Target="slide80.xml"/><Relationship Id="rId1" Type="http://schemas.openxmlformats.org/officeDocument/2006/relationships/slideLayout" Target="../slideLayouts/slideLayout1.xml"/><Relationship Id="rId6" Type="http://schemas.openxmlformats.org/officeDocument/2006/relationships/slide" Target="slide65.xml"/><Relationship Id="rId11" Type="http://schemas.openxmlformats.org/officeDocument/2006/relationships/slide" Target="slide70.xml"/><Relationship Id="rId24" Type="http://schemas.openxmlformats.org/officeDocument/2006/relationships/slide" Target="slide84.xml"/><Relationship Id="rId5" Type="http://schemas.openxmlformats.org/officeDocument/2006/relationships/slide" Target="slide64.xml"/><Relationship Id="rId15" Type="http://schemas.openxmlformats.org/officeDocument/2006/relationships/slide" Target="slide75.xml"/><Relationship Id="rId23" Type="http://schemas.openxmlformats.org/officeDocument/2006/relationships/slide" Target="slide83.xml"/><Relationship Id="rId10" Type="http://schemas.openxmlformats.org/officeDocument/2006/relationships/slide" Target="slide69.xml"/><Relationship Id="rId19" Type="http://schemas.openxmlformats.org/officeDocument/2006/relationships/slide" Target="slide79.xml"/><Relationship Id="rId4" Type="http://schemas.openxmlformats.org/officeDocument/2006/relationships/slide" Target="slide61.xml"/><Relationship Id="rId9" Type="http://schemas.openxmlformats.org/officeDocument/2006/relationships/slide" Target="slide68.xml"/><Relationship Id="rId14" Type="http://schemas.openxmlformats.org/officeDocument/2006/relationships/slide" Target="slide74.xml"/><Relationship Id="rId22" Type="http://schemas.openxmlformats.org/officeDocument/2006/relationships/slide" Target="slide8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" Target="slide50.xm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2.svg"/><Relationship Id="rId4" Type="http://schemas.openxmlformats.org/officeDocument/2006/relationships/image" Target="../media/image7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" Target="slide50.xm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2.svg"/><Relationship Id="rId4" Type="http://schemas.openxmlformats.org/officeDocument/2006/relationships/image" Target="../media/image7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" Target="slide50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2.svg"/><Relationship Id="rId4" Type="http://schemas.openxmlformats.org/officeDocument/2006/relationships/image" Target="../media/image71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svg"/><Relationship Id="rId3" Type="http://schemas.openxmlformats.org/officeDocument/2006/relationships/image" Target="../media/image74.svg"/><Relationship Id="rId7" Type="http://schemas.openxmlformats.org/officeDocument/2006/relationships/image" Target="../media/image71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0.xml"/><Relationship Id="rId5" Type="http://schemas.openxmlformats.org/officeDocument/2006/relationships/image" Target="../media/image76.svg"/><Relationship Id="rId4" Type="http://schemas.openxmlformats.org/officeDocument/2006/relationships/image" Target="../media/image75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svg"/><Relationship Id="rId3" Type="http://schemas.openxmlformats.org/officeDocument/2006/relationships/image" Target="../media/image74.svg"/><Relationship Id="rId7" Type="http://schemas.openxmlformats.org/officeDocument/2006/relationships/image" Target="../media/image71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0.xml"/><Relationship Id="rId5" Type="http://schemas.openxmlformats.org/officeDocument/2006/relationships/image" Target="../media/image76.svg"/><Relationship Id="rId4" Type="http://schemas.openxmlformats.org/officeDocument/2006/relationships/image" Target="../media/image7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sv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svg"/><Relationship Id="rId5" Type="http://schemas.openxmlformats.org/officeDocument/2006/relationships/image" Target="../media/image71.png"/><Relationship Id="rId4" Type="http://schemas.openxmlformats.org/officeDocument/2006/relationships/slide" Target="slide50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sv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svg"/><Relationship Id="rId5" Type="http://schemas.openxmlformats.org/officeDocument/2006/relationships/image" Target="../media/image71.png"/><Relationship Id="rId4" Type="http://schemas.openxmlformats.org/officeDocument/2006/relationships/slide" Target="slide5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svg"/><Relationship Id="rId5" Type="http://schemas.openxmlformats.org/officeDocument/2006/relationships/image" Target="../media/image71.png"/><Relationship Id="rId4" Type="http://schemas.openxmlformats.org/officeDocument/2006/relationships/slide" Target="slide50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sv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svg"/><Relationship Id="rId5" Type="http://schemas.openxmlformats.org/officeDocument/2006/relationships/image" Target="../media/image71.png"/><Relationship Id="rId4" Type="http://schemas.openxmlformats.org/officeDocument/2006/relationships/slide" Target="slide50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sv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svg"/><Relationship Id="rId5" Type="http://schemas.openxmlformats.org/officeDocument/2006/relationships/image" Target="../media/image71.png"/><Relationship Id="rId4" Type="http://schemas.openxmlformats.org/officeDocument/2006/relationships/slide" Target="slide50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svg"/><Relationship Id="rId5" Type="http://schemas.openxmlformats.org/officeDocument/2006/relationships/image" Target="../media/image71.png"/><Relationship Id="rId4" Type="http://schemas.openxmlformats.org/officeDocument/2006/relationships/slide" Target="slide50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sv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svg"/><Relationship Id="rId5" Type="http://schemas.openxmlformats.org/officeDocument/2006/relationships/image" Target="../media/image71.png"/><Relationship Id="rId4" Type="http://schemas.openxmlformats.org/officeDocument/2006/relationships/slide" Target="slide50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svg"/><Relationship Id="rId5" Type="http://schemas.openxmlformats.org/officeDocument/2006/relationships/image" Target="../media/image71.png"/><Relationship Id="rId4" Type="http://schemas.openxmlformats.org/officeDocument/2006/relationships/slide" Target="slide50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" Target="slide50.xml"/><Relationship Id="rId2" Type="http://schemas.openxmlformats.org/officeDocument/2006/relationships/image" Target="../media/image9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2.svg"/><Relationship Id="rId4" Type="http://schemas.openxmlformats.org/officeDocument/2006/relationships/image" Target="../media/image71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sv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svg"/><Relationship Id="rId5" Type="http://schemas.openxmlformats.org/officeDocument/2006/relationships/image" Target="../media/image71.png"/><Relationship Id="rId4" Type="http://schemas.openxmlformats.org/officeDocument/2006/relationships/slide" Target="slide50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sv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svg"/><Relationship Id="rId5" Type="http://schemas.openxmlformats.org/officeDocument/2006/relationships/image" Target="../media/image71.png"/><Relationship Id="rId4" Type="http://schemas.openxmlformats.org/officeDocument/2006/relationships/slide" Target="slide50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" Target="slide50.xml"/><Relationship Id="rId2" Type="http://schemas.openxmlformats.org/officeDocument/2006/relationships/image" Target="../media/image96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2.svg"/><Relationship Id="rId4" Type="http://schemas.openxmlformats.org/officeDocument/2006/relationships/image" Target="../media/image7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sv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svg"/><Relationship Id="rId5" Type="http://schemas.openxmlformats.org/officeDocument/2006/relationships/image" Target="../media/image71.png"/><Relationship Id="rId4" Type="http://schemas.openxmlformats.org/officeDocument/2006/relationships/slide" Target="slide50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slide" Target="slide5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2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" Target="slide50.xml"/><Relationship Id="rId2" Type="http://schemas.openxmlformats.org/officeDocument/2006/relationships/image" Target="../media/image99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2.svg"/><Relationship Id="rId4" Type="http://schemas.openxmlformats.org/officeDocument/2006/relationships/image" Target="../media/image71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" Target="slide50.xml"/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2.svg"/><Relationship Id="rId4" Type="http://schemas.openxmlformats.org/officeDocument/2006/relationships/image" Target="../media/image71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" Target="slide50.xml"/><Relationship Id="rId2" Type="http://schemas.openxmlformats.org/officeDocument/2006/relationships/image" Target="../media/image10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2.svg"/><Relationship Id="rId4" Type="http://schemas.openxmlformats.org/officeDocument/2006/relationships/image" Target="../media/image71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" Target="slide50.xml"/><Relationship Id="rId2" Type="http://schemas.openxmlformats.org/officeDocument/2006/relationships/image" Target="../media/image10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2.svg"/><Relationship Id="rId4" Type="http://schemas.openxmlformats.org/officeDocument/2006/relationships/image" Target="../media/image71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sv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svg"/><Relationship Id="rId5" Type="http://schemas.openxmlformats.org/officeDocument/2006/relationships/image" Target="../media/image71.png"/><Relationship Id="rId4" Type="http://schemas.openxmlformats.org/officeDocument/2006/relationships/slide" Target="slide50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sv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svg"/><Relationship Id="rId5" Type="http://schemas.openxmlformats.org/officeDocument/2006/relationships/image" Target="../media/image71.png"/><Relationship Id="rId4" Type="http://schemas.openxmlformats.org/officeDocument/2006/relationships/slide" Target="slide50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sv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svg"/><Relationship Id="rId5" Type="http://schemas.openxmlformats.org/officeDocument/2006/relationships/image" Target="../media/image71.png"/><Relationship Id="rId4" Type="http://schemas.openxmlformats.org/officeDocument/2006/relationships/slide" Target="slide50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sv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svg"/><Relationship Id="rId5" Type="http://schemas.openxmlformats.org/officeDocument/2006/relationships/image" Target="../media/image71.png"/><Relationship Id="rId4" Type="http://schemas.openxmlformats.org/officeDocument/2006/relationships/slide" Target="slide5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arxiv.org/pdf/2406.18786" TargetMode="Externa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sv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svg"/><Relationship Id="rId5" Type="http://schemas.openxmlformats.org/officeDocument/2006/relationships/image" Target="../media/image71.png"/><Relationship Id="rId4" Type="http://schemas.openxmlformats.org/officeDocument/2006/relationships/slide" Target="slide50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sv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svg"/><Relationship Id="rId5" Type="http://schemas.openxmlformats.org/officeDocument/2006/relationships/image" Target="../media/image71.png"/><Relationship Id="rId4" Type="http://schemas.openxmlformats.org/officeDocument/2006/relationships/slide" Target="slide50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sv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svg"/><Relationship Id="rId5" Type="http://schemas.openxmlformats.org/officeDocument/2006/relationships/image" Target="../media/image71.png"/><Relationship Id="rId4" Type="http://schemas.openxmlformats.org/officeDocument/2006/relationships/slide" Target="slide50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sv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svg"/><Relationship Id="rId5" Type="http://schemas.openxmlformats.org/officeDocument/2006/relationships/image" Target="../media/image71.png"/><Relationship Id="rId4" Type="http://schemas.openxmlformats.org/officeDocument/2006/relationships/slide" Target="slide50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sv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svg"/><Relationship Id="rId5" Type="http://schemas.openxmlformats.org/officeDocument/2006/relationships/image" Target="../media/image71.png"/><Relationship Id="rId4" Type="http://schemas.openxmlformats.org/officeDocument/2006/relationships/slide" Target="slide50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sv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svg"/><Relationship Id="rId5" Type="http://schemas.openxmlformats.org/officeDocument/2006/relationships/image" Target="../media/image71.png"/><Relationship Id="rId4" Type="http://schemas.openxmlformats.org/officeDocument/2006/relationships/slide" Target="slide50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svg"/><Relationship Id="rId7" Type="http://schemas.openxmlformats.org/officeDocument/2006/relationships/image" Target="../media/image126.sv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5.png"/><Relationship Id="rId5" Type="http://schemas.openxmlformats.org/officeDocument/2006/relationships/image" Target="../media/image124.svg"/><Relationship Id="rId4" Type="http://schemas.openxmlformats.org/officeDocument/2006/relationships/image" Target="../media/image1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9918E52C-4B7C-9144-BB78-21CE44F089CF}"/>
              </a:ext>
            </a:extLst>
          </p:cNvPr>
          <p:cNvSpPr txBox="1"/>
          <p:nvPr/>
        </p:nvSpPr>
        <p:spPr>
          <a:xfrm>
            <a:off x="202472" y="3758831"/>
            <a:ext cx="873905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sz="26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  <a:cs typeface="Calibri" panose="020F0502020204030204" pitchFamily="34" charset="0"/>
              </a:rPr>
              <a:t>Rahul Bera</a:t>
            </a:r>
            <a:r>
              <a:rPr lang="en-US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  <a:cs typeface="Calibri" panose="020F0502020204030204" pitchFamily="34" charset="0"/>
              </a:rPr>
              <a:t>*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  <a:cs typeface="Calibri" panose="020F0502020204030204" pitchFamily="34" charset="0"/>
              </a:rPr>
              <a:t>    Adithya Ranganathan*   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  <a:cs typeface="Calibri" panose="020F0502020204030204" pitchFamily="34" charset="0"/>
              </a:rPr>
              <a:t>Joydeep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  <a:cs typeface="Calibri" panose="020F0502020204030204" pitchFamily="34" charset="0"/>
              </a:rPr>
              <a:t>Rakshit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  <a:cs typeface="Calibri" panose="020F0502020204030204" pitchFamily="34" charset="0"/>
              </a:rPr>
              <a:t>    Sujit Mahto </a:t>
            </a:r>
            <a:endParaRPr lang="en-US" sz="300" b="1" dirty="0">
              <a:solidFill>
                <a:schemeClr val="tx1">
                  <a:lumMod val="75000"/>
                  <a:lumOff val="25000"/>
                </a:schemeClr>
              </a:solidFill>
              <a:latin typeface="Candara" panose="020E0502030303020204" pitchFamily="34" charset="0"/>
              <a:cs typeface="Calibri" panose="020F0502020204030204" pitchFamily="34" charset="0"/>
            </a:endParaRPr>
          </a:p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  <a:cs typeface="Calibri" panose="020F0502020204030204" pitchFamily="34" charset="0"/>
              </a:rPr>
              <a:t>Anant V. Nori    Jayesh Gaur   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  <a:cs typeface="Calibri" panose="020F0502020204030204" pitchFamily="34" charset="0"/>
              </a:rPr>
              <a:t>Ataberk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  <a:cs typeface="Calibri" panose="020F0502020204030204" pitchFamily="34" charset="0"/>
              </a:rPr>
              <a:t>Olgun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  <a:cs typeface="Calibri" panose="020F0502020204030204" pitchFamily="34" charset="0"/>
              </a:rPr>
              <a:t>    Konstantinos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  <a:cs typeface="Calibri" panose="020F0502020204030204" pitchFamily="34" charset="0"/>
              </a:rPr>
              <a:t>Kanellopoulos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Candara" panose="020E0502030303020204" pitchFamily="34" charset="0"/>
              <a:cs typeface="Calibri" panose="020F0502020204030204" pitchFamily="34" charset="0"/>
            </a:endParaRPr>
          </a:p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  <a:cs typeface="Calibri" panose="020F0502020204030204" pitchFamily="34" charset="0"/>
              </a:rPr>
              <a:t>Mohammad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  <a:cs typeface="Calibri" panose="020F0502020204030204" pitchFamily="34" charset="0"/>
              </a:rPr>
              <a:t>Sadrosadati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  <a:cs typeface="Calibri" panose="020F0502020204030204" pitchFamily="34" charset="0"/>
              </a:rPr>
              <a:t>    Sreenivas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  <a:cs typeface="Calibri" panose="020F0502020204030204" pitchFamily="34" charset="0"/>
              </a:rPr>
              <a:t>Subramoney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  <a:cs typeface="Calibri" panose="020F0502020204030204" pitchFamily="34" charset="0"/>
              </a:rPr>
              <a:t>    Onur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  <a:cs typeface="Calibri" panose="020F0502020204030204" pitchFamily="34" charset="0"/>
              </a:rPr>
              <a:t>Mutlu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Candara" panose="020E050203030302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49149E7-0553-A74C-A55D-DEC37CBF39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268" y="5859720"/>
            <a:ext cx="1992923" cy="7888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4528331-2068-754C-8769-2D61FE0A35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553" t="31836" r="15247" b="32270"/>
          <a:stretch/>
        </p:blipFill>
        <p:spPr>
          <a:xfrm>
            <a:off x="3476728" y="5878392"/>
            <a:ext cx="2190541" cy="41540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6329F96-A644-1147-8C8D-3FEBAACCA52B}"/>
              </a:ext>
            </a:extLst>
          </p:cNvPr>
          <p:cNvSpPr/>
          <p:nvPr/>
        </p:nvSpPr>
        <p:spPr>
          <a:xfrm>
            <a:off x="0" y="1"/>
            <a:ext cx="9144000" cy="3429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>
              <a:solidFill>
                <a:schemeClr val="tx1"/>
              </a:solidFill>
              <a:latin typeface="Candara" panose="020E0502030303020204" pitchFamily="34" charset="0"/>
            </a:endParaRPr>
          </a:p>
          <a:p>
            <a:pPr algn="ctr"/>
            <a:endParaRPr lang="en-US" sz="3600" b="1" dirty="0">
              <a:solidFill>
                <a:schemeClr val="tx1"/>
              </a:solidFill>
              <a:latin typeface="Candara" panose="020E0502030303020204" pitchFamily="34" charset="0"/>
            </a:endParaRPr>
          </a:p>
          <a:p>
            <a:pPr algn="ctr"/>
            <a:endParaRPr lang="en-US" sz="3600" b="1" dirty="0">
              <a:solidFill>
                <a:schemeClr val="tx1"/>
              </a:solidFill>
              <a:latin typeface="Candara" panose="020E0502030303020204" pitchFamily="34" charset="0"/>
            </a:endParaRPr>
          </a:p>
          <a:p>
            <a:pPr algn="ctr"/>
            <a:r>
              <a:rPr lang="en-US" sz="3120" b="1" dirty="0">
                <a:solidFill>
                  <a:schemeClr val="tx1"/>
                </a:solidFill>
                <a:latin typeface="Candara" panose="020E0502030303020204" pitchFamily="34" charset="0"/>
              </a:rPr>
              <a:t>Improving Performance and Power Efficiency </a:t>
            </a:r>
          </a:p>
          <a:p>
            <a:pPr algn="ctr"/>
            <a:r>
              <a:rPr lang="en-US" sz="3120" b="1" dirty="0">
                <a:solidFill>
                  <a:schemeClr val="tx1"/>
                </a:solidFill>
                <a:latin typeface="Candara" panose="020E0502030303020204" pitchFamily="34" charset="0"/>
              </a:rPr>
              <a:t>by Safely Eliminating Load Instruction Execution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4634075-57FE-5941-A015-53B1298194B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8273" t="34927" r="30772" b="35321"/>
          <a:stretch/>
        </p:blipFill>
        <p:spPr>
          <a:xfrm>
            <a:off x="6822445" y="5821262"/>
            <a:ext cx="1336458" cy="54454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2AB6E5D-8CCC-911D-945F-A48B73F99F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223" y="668291"/>
            <a:ext cx="6323553" cy="1252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495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4FF0A8E-DA22-8F13-3093-C53F8C214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Key Finding II: Global-Stable Loads Cause </a:t>
            </a:r>
            <a:br>
              <a:rPr lang="en-US" sz="3200" dirty="0"/>
            </a:br>
            <a:r>
              <a:rPr lang="en-US" sz="3200" dirty="0"/>
              <a:t>Resource Dependence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01DB96C-0494-7AE9-C5A3-83D8A687D87A}"/>
              </a:ext>
            </a:extLst>
          </p:cNvPr>
          <p:cNvSpPr txBox="1"/>
          <p:nvPr/>
        </p:nvSpPr>
        <p:spPr>
          <a:xfrm>
            <a:off x="471664" y="5708593"/>
            <a:ext cx="82006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In an aggressive </a:t>
            </a:r>
            <a:r>
              <a:rPr lang="en-US" sz="2000" i="1" dirty="0" err="1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OoO</a:t>
            </a:r>
            <a:r>
              <a:rPr lang="en-US" sz="2000" i="1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 processor with 6-wide issue, 3 load ports,</a:t>
            </a:r>
          </a:p>
          <a:p>
            <a:pPr algn="ctr"/>
            <a:r>
              <a:rPr lang="en-US" sz="2000" i="1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a </a:t>
            </a:r>
            <a:r>
              <a:rPr lang="en-US" sz="2000" b="1" i="1" dirty="0">
                <a:solidFill>
                  <a:srgbClr val="000CFF"/>
                </a:solidFill>
                <a:latin typeface="Candara" panose="020E0502030303020204" pitchFamily="34" charset="0"/>
              </a:rPr>
              <a:t>load value predictor</a:t>
            </a:r>
            <a:r>
              <a:rPr lang="en-US" sz="2000" b="1" i="1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en-US" sz="2000" i="1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(EVES </a:t>
            </a:r>
            <a:r>
              <a:rPr lang="en-US" sz="1400" i="1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[</a:t>
            </a:r>
            <a:r>
              <a:rPr lang="en-US" sz="1400" i="1" dirty="0" err="1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Seznec</a:t>
            </a:r>
            <a:r>
              <a:rPr lang="en-US" sz="1400" i="1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, CVP’18]</a:t>
            </a:r>
            <a:r>
              <a:rPr lang="en-US" sz="2000" i="1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), and </a:t>
            </a:r>
            <a:r>
              <a:rPr lang="en-US" sz="2000" b="1" i="1" dirty="0">
                <a:solidFill>
                  <a:srgbClr val="000CFF"/>
                </a:solidFill>
                <a:latin typeface="Candara" panose="020E0502030303020204" pitchFamily="34" charset="0"/>
              </a:rPr>
              <a:t>memory renaming enabled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2D62B8B-5D5E-C028-C72E-29696A260068}"/>
              </a:ext>
            </a:extLst>
          </p:cNvPr>
          <p:cNvSpPr/>
          <p:nvPr/>
        </p:nvSpPr>
        <p:spPr>
          <a:xfrm>
            <a:off x="2850264" y="1982508"/>
            <a:ext cx="3443471" cy="3443471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17F8615-DB76-383E-B3AE-34A76C289B50}"/>
              </a:ext>
            </a:extLst>
          </p:cNvPr>
          <p:cNvSpPr txBox="1"/>
          <p:nvPr/>
        </p:nvSpPr>
        <p:spPr>
          <a:xfrm>
            <a:off x="2463318" y="1010204"/>
            <a:ext cx="43059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Candara" panose="020E0502030303020204" pitchFamily="34" charset="0"/>
              </a:rPr>
              <a:t>All execution cycles where </a:t>
            </a:r>
          </a:p>
          <a:p>
            <a:pPr algn="ctr"/>
            <a:r>
              <a:rPr lang="en-US" sz="2400" b="1" dirty="0">
                <a:solidFill>
                  <a:srgbClr val="000CFF"/>
                </a:solidFill>
                <a:latin typeface="Candara" panose="020E0502030303020204" pitchFamily="34" charset="0"/>
              </a:rPr>
              <a:t>at least one load port is utilized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653739DD-D773-313B-6991-1E806146F04C}"/>
              </a:ext>
            </a:extLst>
          </p:cNvPr>
          <p:cNvSpPr/>
          <p:nvPr/>
        </p:nvSpPr>
        <p:spPr>
          <a:xfrm>
            <a:off x="2849505" y="1992140"/>
            <a:ext cx="3443471" cy="3443471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874242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4FF0A8E-DA22-8F13-3093-C53F8C214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Key Finding II: Global-Stable Loads Cause </a:t>
            </a:r>
            <a:br>
              <a:rPr lang="en-US" sz="3200" dirty="0"/>
            </a:br>
            <a:r>
              <a:rPr lang="en-US" sz="3200" dirty="0"/>
              <a:t>Resource Dependence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01DB96C-0494-7AE9-C5A3-83D8A687D87A}"/>
              </a:ext>
            </a:extLst>
          </p:cNvPr>
          <p:cNvSpPr txBox="1"/>
          <p:nvPr/>
        </p:nvSpPr>
        <p:spPr>
          <a:xfrm>
            <a:off x="471664" y="5708593"/>
            <a:ext cx="82006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In an aggressive </a:t>
            </a:r>
            <a:r>
              <a:rPr lang="en-US" sz="2000" i="1" dirty="0" err="1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OoO</a:t>
            </a:r>
            <a:r>
              <a:rPr lang="en-US" sz="2000" i="1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 processor with 6-wide issue, 3 load ports,</a:t>
            </a:r>
          </a:p>
          <a:p>
            <a:pPr algn="ctr"/>
            <a:r>
              <a:rPr lang="en-US" sz="2000" i="1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a </a:t>
            </a:r>
            <a:r>
              <a:rPr lang="en-US" sz="2000" b="1" i="1" dirty="0">
                <a:solidFill>
                  <a:srgbClr val="000CFF"/>
                </a:solidFill>
                <a:latin typeface="Candara" panose="020E0502030303020204" pitchFamily="34" charset="0"/>
              </a:rPr>
              <a:t>load value predictor</a:t>
            </a:r>
            <a:r>
              <a:rPr lang="en-US" sz="2000" b="1" i="1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en-US" sz="2000" i="1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(EVES </a:t>
            </a:r>
            <a:r>
              <a:rPr lang="en-US" sz="1400" i="1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[</a:t>
            </a:r>
            <a:r>
              <a:rPr lang="en-US" sz="1400" i="1" dirty="0" err="1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Seznec</a:t>
            </a:r>
            <a:r>
              <a:rPr lang="en-US" sz="1400" i="1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, CVP’18]</a:t>
            </a:r>
            <a:r>
              <a:rPr lang="en-US" sz="2000" i="1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), and </a:t>
            </a:r>
            <a:r>
              <a:rPr lang="en-US" sz="2000" b="1" i="1" dirty="0">
                <a:solidFill>
                  <a:srgbClr val="000CFF"/>
                </a:solidFill>
                <a:latin typeface="Candara" panose="020E0502030303020204" pitchFamily="34" charset="0"/>
              </a:rPr>
              <a:t>memory renaming enabled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2D62B8B-5D5E-C028-C72E-29696A260068}"/>
              </a:ext>
            </a:extLst>
          </p:cNvPr>
          <p:cNvSpPr/>
          <p:nvPr/>
        </p:nvSpPr>
        <p:spPr>
          <a:xfrm>
            <a:off x="1073700" y="1982508"/>
            <a:ext cx="3443471" cy="3443471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17F8615-DB76-383E-B3AE-34A76C289B50}"/>
              </a:ext>
            </a:extLst>
          </p:cNvPr>
          <p:cNvSpPr txBox="1"/>
          <p:nvPr/>
        </p:nvSpPr>
        <p:spPr>
          <a:xfrm>
            <a:off x="686754" y="1010204"/>
            <a:ext cx="43059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Candara" panose="020E0502030303020204" pitchFamily="34" charset="0"/>
              </a:rPr>
              <a:t>All execution cycles where </a:t>
            </a:r>
          </a:p>
          <a:p>
            <a:pPr algn="ctr"/>
            <a:r>
              <a:rPr lang="en-US" sz="2400" b="1" dirty="0">
                <a:solidFill>
                  <a:srgbClr val="000CFF"/>
                </a:solidFill>
                <a:latin typeface="Candara" panose="020E0502030303020204" pitchFamily="34" charset="0"/>
              </a:rPr>
              <a:t>at least one load port is utilized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653739DD-D773-313B-6991-1E806146F04C}"/>
              </a:ext>
            </a:extLst>
          </p:cNvPr>
          <p:cNvSpPr/>
          <p:nvPr/>
        </p:nvSpPr>
        <p:spPr>
          <a:xfrm>
            <a:off x="1072941" y="1992140"/>
            <a:ext cx="3443471" cy="3443471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2" name="Pie 1">
            <a:extLst>
              <a:ext uri="{FF2B5EF4-FFF2-40B4-BE49-F238E27FC236}">
                <a16:creationId xmlns:a16="http://schemas.microsoft.com/office/drawing/2014/main" id="{F5F7EB54-1FDC-2475-BE4C-1DEE4DFD8C49}"/>
              </a:ext>
            </a:extLst>
          </p:cNvPr>
          <p:cNvSpPr/>
          <p:nvPr/>
        </p:nvSpPr>
        <p:spPr>
          <a:xfrm>
            <a:off x="1072182" y="1982508"/>
            <a:ext cx="3443471" cy="3453103"/>
          </a:xfrm>
          <a:prstGeom prst="pie">
            <a:avLst>
              <a:gd name="adj1" fmla="val 15673"/>
              <a:gd name="adj2" fmla="val 5279647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Pie 2">
            <a:extLst>
              <a:ext uri="{FF2B5EF4-FFF2-40B4-BE49-F238E27FC236}">
                <a16:creationId xmlns:a16="http://schemas.microsoft.com/office/drawing/2014/main" id="{2F066B79-F1F7-3DCE-E084-A216A19B7D5C}"/>
              </a:ext>
            </a:extLst>
          </p:cNvPr>
          <p:cNvSpPr/>
          <p:nvPr/>
        </p:nvSpPr>
        <p:spPr>
          <a:xfrm>
            <a:off x="1072941" y="1992140"/>
            <a:ext cx="3443471" cy="3443471"/>
          </a:xfrm>
          <a:prstGeom prst="pie">
            <a:avLst>
              <a:gd name="adj1" fmla="val 5224619"/>
              <a:gd name="adj2" fmla="val 19060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B4A835-297B-A877-7A72-D2D59EBC1E87}"/>
              </a:ext>
            </a:extLst>
          </p:cNvPr>
          <p:cNvSpPr txBox="1"/>
          <p:nvPr/>
        </p:nvSpPr>
        <p:spPr>
          <a:xfrm>
            <a:off x="3077335" y="4132625"/>
            <a:ext cx="10871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venir Next" panose="020B0503020202020204" pitchFamily="34" charset="0"/>
              </a:rPr>
              <a:t>23%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700744-05A9-4049-BA11-501D409E5431}"/>
              </a:ext>
            </a:extLst>
          </p:cNvPr>
          <p:cNvSpPr txBox="1"/>
          <p:nvPr/>
        </p:nvSpPr>
        <p:spPr>
          <a:xfrm>
            <a:off x="4364165" y="4610460"/>
            <a:ext cx="469944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ndara" panose="020E0502030303020204" pitchFamily="34" charset="0"/>
              </a:rPr>
              <a:t>A global-stable load utilizes a load port</a:t>
            </a:r>
          </a:p>
          <a:p>
            <a:r>
              <a:rPr lang="en-US" sz="2500" b="1" dirty="0">
                <a:solidFill>
                  <a:srgbClr val="C00000"/>
                </a:solidFill>
                <a:latin typeface="Candara" panose="020E0502030303020204" pitchFamily="34" charset="0"/>
              </a:rPr>
              <a:t>blocking a non-global-stable load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A089F5C-99C6-149F-3939-A807F8B4DD74}"/>
              </a:ext>
            </a:extLst>
          </p:cNvPr>
          <p:cNvCxnSpPr>
            <a:cxnSpLocks/>
          </p:cNvCxnSpPr>
          <p:nvPr/>
        </p:nvCxnSpPr>
        <p:spPr>
          <a:xfrm>
            <a:off x="3630635" y="4838622"/>
            <a:ext cx="733530" cy="0"/>
          </a:xfrm>
          <a:prstGeom prst="line">
            <a:avLst/>
          </a:prstGeom>
          <a:ln w="28575">
            <a:solidFill>
              <a:schemeClr val="tx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03707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3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4FF0A8E-DA22-8F13-3093-C53F8C214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Key Finding II: Global-Stable Loads Cause </a:t>
            </a:r>
            <a:br>
              <a:rPr lang="en-US" sz="3200" dirty="0"/>
            </a:br>
            <a:r>
              <a:rPr lang="en-US" sz="3200" dirty="0"/>
              <a:t>Resource Dependence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01DB96C-0494-7AE9-C5A3-83D8A687D87A}"/>
              </a:ext>
            </a:extLst>
          </p:cNvPr>
          <p:cNvSpPr txBox="1"/>
          <p:nvPr/>
        </p:nvSpPr>
        <p:spPr>
          <a:xfrm>
            <a:off x="471664" y="5708593"/>
            <a:ext cx="82006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In an aggressive </a:t>
            </a:r>
            <a:r>
              <a:rPr lang="en-US" sz="2000" i="1" dirty="0" err="1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OoO</a:t>
            </a:r>
            <a:r>
              <a:rPr lang="en-US" sz="2000" i="1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 processor with 6-wide issue, 3 load ports,</a:t>
            </a:r>
          </a:p>
          <a:p>
            <a:pPr algn="ctr"/>
            <a:r>
              <a:rPr lang="en-US" sz="2000" i="1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a </a:t>
            </a:r>
            <a:r>
              <a:rPr lang="en-US" sz="2000" b="1" i="1" dirty="0">
                <a:solidFill>
                  <a:srgbClr val="000CFF"/>
                </a:solidFill>
                <a:latin typeface="Candara" panose="020E0502030303020204" pitchFamily="34" charset="0"/>
              </a:rPr>
              <a:t>load value predictor</a:t>
            </a:r>
            <a:r>
              <a:rPr lang="en-US" sz="2000" b="1" i="1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en-US" sz="2000" i="1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(EVES </a:t>
            </a:r>
            <a:r>
              <a:rPr lang="en-US" sz="1400" i="1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[</a:t>
            </a:r>
            <a:r>
              <a:rPr lang="en-US" sz="1400" i="1" dirty="0" err="1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Seznec</a:t>
            </a:r>
            <a:r>
              <a:rPr lang="en-US" sz="1400" i="1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, CVP’18]</a:t>
            </a:r>
            <a:r>
              <a:rPr lang="en-US" sz="2000" i="1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), and </a:t>
            </a:r>
            <a:r>
              <a:rPr lang="en-US" sz="2000" b="1" i="1" dirty="0">
                <a:solidFill>
                  <a:srgbClr val="000CFF"/>
                </a:solidFill>
                <a:latin typeface="Candara" panose="020E0502030303020204" pitchFamily="34" charset="0"/>
              </a:rPr>
              <a:t>memory renaming enabled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2D62B8B-5D5E-C028-C72E-29696A260068}"/>
              </a:ext>
            </a:extLst>
          </p:cNvPr>
          <p:cNvSpPr/>
          <p:nvPr/>
        </p:nvSpPr>
        <p:spPr>
          <a:xfrm>
            <a:off x="1073700" y="1982508"/>
            <a:ext cx="3443471" cy="3443471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17F8615-DB76-383E-B3AE-34A76C289B50}"/>
              </a:ext>
            </a:extLst>
          </p:cNvPr>
          <p:cNvSpPr txBox="1"/>
          <p:nvPr/>
        </p:nvSpPr>
        <p:spPr>
          <a:xfrm>
            <a:off x="686754" y="1010204"/>
            <a:ext cx="43059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Candara" panose="020E0502030303020204" pitchFamily="34" charset="0"/>
              </a:rPr>
              <a:t>All execution cycles where </a:t>
            </a:r>
          </a:p>
          <a:p>
            <a:pPr algn="ctr"/>
            <a:r>
              <a:rPr lang="en-US" sz="2400" b="1" dirty="0">
                <a:solidFill>
                  <a:srgbClr val="000CFF"/>
                </a:solidFill>
                <a:latin typeface="Candara" panose="020E0502030303020204" pitchFamily="34" charset="0"/>
              </a:rPr>
              <a:t>at least one load port is utilized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653739DD-D773-313B-6991-1E806146F04C}"/>
              </a:ext>
            </a:extLst>
          </p:cNvPr>
          <p:cNvSpPr/>
          <p:nvPr/>
        </p:nvSpPr>
        <p:spPr>
          <a:xfrm>
            <a:off x="1072941" y="1992140"/>
            <a:ext cx="3443471" cy="3443471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2" name="Pie 1">
            <a:extLst>
              <a:ext uri="{FF2B5EF4-FFF2-40B4-BE49-F238E27FC236}">
                <a16:creationId xmlns:a16="http://schemas.microsoft.com/office/drawing/2014/main" id="{F5F7EB54-1FDC-2475-BE4C-1DEE4DFD8C49}"/>
              </a:ext>
            </a:extLst>
          </p:cNvPr>
          <p:cNvSpPr/>
          <p:nvPr/>
        </p:nvSpPr>
        <p:spPr>
          <a:xfrm>
            <a:off x="1072182" y="1982508"/>
            <a:ext cx="3443471" cy="3453103"/>
          </a:xfrm>
          <a:prstGeom prst="pie">
            <a:avLst>
              <a:gd name="adj1" fmla="val 15673"/>
              <a:gd name="adj2" fmla="val 5279647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Pie 2">
            <a:extLst>
              <a:ext uri="{FF2B5EF4-FFF2-40B4-BE49-F238E27FC236}">
                <a16:creationId xmlns:a16="http://schemas.microsoft.com/office/drawing/2014/main" id="{2F066B79-F1F7-3DCE-E084-A216A19B7D5C}"/>
              </a:ext>
            </a:extLst>
          </p:cNvPr>
          <p:cNvSpPr/>
          <p:nvPr/>
        </p:nvSpPr>
        <p:spPr>
          <a:xfrm>
            <a:off x="1072941" y="1992140"/>
            <a:ext cx="3443471" cy="3443471"/>
          </a:xfrm>
          <a:prstGeom prst="pie">
            <a:avLst>
              <a:gd name="adj1" fmla="val 5224619"/>
              <a:gd name="adj2" fmla="val 19060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B4A835-297B-A877-7A72-D2D59EBC1E87}"/>
              </a:ext>
            </a:extLst>
          </p:cNvPr>
          <p:cNvSpPr txBox="1"/>
          <p:nvPr/>
        </p:nvSpPr>
        <p:spPr>
          <a:xfrm>
            <a:off x="3077335" y="4132625"/>
            <a:ext cx="10871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venir Next" panose="020B0503020202020204" pitchFamily="34" charset="0"/>
              </a:rPr>
              <a:t>23%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700744-05A9-4049-BA11-501D409E5431}"/>
              </a:ext>
            </a:extLst>
          </p:cNvPr>
          <p:cNvSpPr txBox="1"/>
          <p:nvPr/>
        </p:nvSpPr>
        <p:spPr>
          <a:xfrm>
            <a:off x="4364165" y="4610460"/>
            <a:ext cx="469944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ndara" panose="020E0502030303020204" pitchFamily="34" charset="0"/>
              </a:rPr>
              <a:t>A global-stable load utilizes a load port</a:t>
            </a:r>
          </a:p>
          <a:p>
            <a:r>
              <a:rPr lang="en-US" sz="2500" b="1" dirty="0">
                <a:solidFill>
                  <a:srgbClr val="C00000"/>
                </a:solidFill>
                <a:latin typeface="Candara" panose="020E0502030303020204" pitchFamily="34" charset="0"/>
              </a:rPr>
              <a:t>blocking a non-global-stable load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A089F5C-99C6-149F-3939-A807F8B4DD74}"/>
              </a:ext>
            </a:extLst>
          </p:cNvPr>
          <p:cNvCxnSpPr>
            <a:cxnSpLocks/>
          </p:cNvCxnSpPr>
          <p:nvPr/>
        </p:nvCxnSpPr>
        <p:spPr>
          <a:xfrm>
            <a:off x="3630635" y="4838622"/>
            <a:ext cx="733530" cy="0"/>
          </a:xfrm>
          <a:prstGeom prst="line">
            <a:avLst/>
          </a:prstGeom>
          <a:ln w="28575">
            <a:solidFill>
              <a:schemeClr val="tx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E93F0CBE-D094-15D8-E6D3-14BED141996A}"/>
              </a:ext>
            </a:extLst>
          </p:cNvPr>
          <p:cNvSpPr/>
          <p:nvPr/>
        </p:nvSpPr>
        <p:spPr>
          <a:xfrm>
            <a:off x="31053" y="936172"/>
            <a:ext cx="8973176" cy="5505443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1B1F7E3-F937-5215-B6F6-5F46029539B6}"/>
              </a:ext>
            </a:extLst>
          </p:cNvPr>
          <p:cNvSpPr/>
          <p:nvPr/>
        </p:nvSpPr>
        <p:spPr>
          <a:xfrm>
            <a:off x="-269899" y="2520873"/>
            <a:ext cx="9683798" cy="113085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Even when using load value prediction and memory renaming,</a:t>
            </a:r>
          </a:p>
          <a:p>
            <a:pPr algn="ctr"/>
            <a:r>
              <a:rPr lang="en-US" sz="2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global-stable loads limit ILP due to </a:t>
            </a:r>
            <a:r>
              <a:rPr lang="en-US" sz="2600" b="1" dirty="0">
                <a:solidFill>
                  <a:srgbClr val="FF0000"/>
                </a:solidFill>
                <a:latin typeface="Candara" panose="020E0502030303020204" pitchFamily="34" charset="0"/>
              </a:rPr>
              <a:t>resource dependence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8F9DF3F-2A8C-7441-389D-0F7BA7A1AF52}"/>
              </a:ext>
            </a:extLst>
          </p:cNvPr>
          <p:cNvSpPr/>
          <p:nvPr/>
        </p:nvSpPr>
        <p:spPr>
          <a:xfrm>
            <a:off x="902565" y="4959845"/>
            <a:ext cx="7427494" cy="1160706"/>
          </a:xfrm>
          <a:prstGeom prst="rect">
            <a:avLst/>
          </a:prstGeom>
          <a:solidFill>
            <a:srgbClr val="0070C0"/>
          </a:solidFill>
          <a:ln w="28575"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lnSpc>
                <a:spcPct val="90000"/>
              </a:lnSpc>
              <a:spcBef>
                <a:spcPts val="1000"/>
              </a:spcBef>
            </a:pPr>
            <a:r>
              <a:rPr lang="en-US" sz="2800" b="1" dirty="0">
                <a:solidFill>
                  <a:schemeClr val="bg1"/>
                </a:solidFill>
                <a:latin typeface="Candara" panose="020E0502030303020204" pitchFamily="34" charset="0"/>
                <a:cs typeface="Segoe UI" panose="020B0502040204020203" pitchFamily="34" charset="0"/>
              </a:rPr>
              <a:t>What’s the </a:t>
            </a:r>
            <a:r>
              <a:rPr lang="en-US" sz="2800" b="1" dirty="0">
                <a:solidFill>
                  <a:srgbClr val="FFFF00"/>
                </a:solidFill>
                <a:latin typeface="Candara" panose="020E0502030303020204" pitchFamily="34" charset="0"/>
                <a:cs typeface="Segoe UI" panose="020B0502040204020203" pitchFamily="34" charset="0"/>
              </a:rPr>
              <a:t>performance headroom</a:t>
            </a:r>
            <a:r>
              <a:rPr lang="en-US" sz="2800" b="1" dirty="0">
                <a:solidFill>
                  <a:schemeClr val="bg1"/>
                </a:solidFill>
                <a:latin typeface="Candara" panose="020E0502030303020204" pitchFamily="34" charset="0"/>
                <a:cs typeface="Segoe UI" panose="020B0502040204020203" pitchFamily="34" charset="0"/>
              </a:rPr>
              <a:t> of mitigating the resource dependence?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3EAC85E0-2551-6652-8FDB-9140662CC7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18206"/>
          <a:stretch/>
        </p:blipFill>
        <p:spPr>
          <a:xfrm>
            <a:off x="4060240" y="3951186"/>
            <a:ext cx="919270" cy="932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342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EC8C784-A78A-F60A-B5E4-AA5D2386B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/>
              <a:t>Key Finding III: High Performance Headroom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DC22968-62EA-87A1-31EC-7281CAB05C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5092270"/>
              </p:ext>
            </p:extLst>
          </p:nvPr>
        </p:nvGraphicFramePr>
        <p:xfrm>
          <a:off x="168275" y="936625"/>
          <a:ext cx="8894763" cy="5419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ADC411A6-536A-9592-EAB4-6495B0742736}"/>
              </a:ext>
            </a:extLst>
          </p:cNvPr>
          <p:cNvSpPr/>
          <p:nvPr/>
        </p:nvSpPr>
        <p:spPr>
          <a:xfrm>
            <a:off x="3867912" y="1148497"/>
            <a:ext cx="4886016" cy="1538432"/>
          </a:xfrm>
          <a:prstGeom prst="rect">
            <a:avLst/>
          </a:prstGeom>
          <a:solidFill>
            <a:srgbClr val="FFFFFF"/>
          </a:solidFill>
          <a:ln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F8A820-4719-F47B-6FDC-6EA0A2A4FE60}"/>
              </a:ext>
            </a:extLst>
          </p:cNvPr>
          <p:cNvSpPr txBox="1"/>
          <p:nvPr/>
        </p:nvSpPr>
        <p:spPr>
          <a:xfrm>
            <a:off x="4159857" y="1727504"/>
            <a:ext cx="41472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/>
                </a:solidFill>
                <a:latin typeface="Candara" panose="020E0502030303020204" pitchFamily="34" charset="0"/>
              </a:rPr>
              <a:t>Ideally eliminating</a:t>
            </a:r>
            <a:r>
              <a:rPr lang="en-US" dirty="0">
                <a:latin typeface="Candara" panose="020E0502030303020204" pitchFamily="34" charset="0"/>
              </a:rPr>
              <a:t> all global-stable loads</a:t>
            </a:r>
          </a:p>
          <a:p>
            <a:r>
              <a:rPr lang="en-US" sz="1300" i="1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(mitigating load data + resource dependence)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DC87F5-0B5F-838E-AE4F-EE1CDFB0C654}"/>
              </a:ext>
            </a:extLst>
          </p:cNvPr>
          <p:cNvSpPr txBox="1"/>
          <p:nvPr/>
        </p:nvSpPr>
        <p:spPr>
          <a:xfrm>
            <a:off x="4166782" y="1122753"/>
            <a:ext cx="46313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Candara" panose="020E0502030303020204" pitchFamily="34" charset="0"/>
              </a:rPr>
              <a:t>Ideally value-predicting</a:t>
            </a:r>
            <a:r>
              <a:rPr lang="en-US" dirty="0">
                <a:latin typeface="Candara" panose="020E0502030303020204" pitchFamily="34" charset="0"/>
              </a:rPr>
              <a:t> all global-stable loads</a:t>
            </a:r>
          </a:p>
          <a:p>
            <a:r>
              <a:rPr lang="en-US" sz="1300" i="1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(mitigating only load data dependence)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F68BA7-237F-4969-C6B8-FC5C72F8AAF1}"/>
              </a:ext>
            </a:extLst>
          </p:cNvPr>
          <p:cNvSpPr txBox="1"/>
          <p:nvPr/>
        </p:nvSpPr>
        <p:spPr>
          <a:xfrm>
            <a:off x="4166781" y="2286511"/>
            <a:ext cx="26035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venir Next" panose="020B0503020202020204" pitchFamily="34" charset="0"/>
              </a:rPr>
              <a:t>2x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 load execution width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0B1358D-3B33-C162-CC46-1349688191C2}"/>
              </a:ext>
            </a:extLst>
          </p:cNvPr>
          <p:cNvSpPr/>
          <p:nvPr/>
        </p:nvSpPr>
        <p:spPr>
          <a:xfrm>
            <a:off x="3963300" y="1194078"/>
            <a:ext cx="224496" cy="22624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F8DD4D4-546C-2310-16ED-961533417B45}"/>
              </a:ext>
            </a:extLst>
          </p:cNvPr>
          <p:cNvSpPr/>
          <p:nvPr/>
        </p:nvSpPr>
        <p:spPr>
          <a:xfrm>
            <a:off x="3963300" y="2342459"/>
            <a:ext cx="224496" cy="22624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EE9530C-7D81-C125-F29D-FAA7686191FB}"/>
              </a:ext>
            </a:extLst>
          </p:cNvPr>
          <p:cNvSpPr/>
          <p:nvPr/>
        </p:nvSpPr>
        <p:spPr>
          <a:xfrm>
            <a:off x="3963300" y="1798527"/>
            <a:ext cx="224496" cy="22624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CE3E4C8-E7A6-0C3C-C4BF-F2AA25019133}"/>
              </a:ext>
            </a:extLst>
          </p:cNvPr>
          <p:cNvSpPr txBox="1"/>
          <p:nvPr/>
        </p:nvSpPr>
        <p:spPr>
          <a:xfrm>
            <a:off x="7401697" y="4003124"/>
            <a:ext cx="8258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Avenir Next" panose="020B0503020202020204" pitchFamily="34" charset="0"/>
              </a:rPr>
              <a:t>4.3%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2475D18-F3A6-3DC6-BDDA-DA181E9D60C4}"/>
              </a:ext>
            </a:extLst>
          </p:cNvPr>
          <p:cNvCxnSpPr>
            <a:cxnSpLocks/>
          </p:cNvCxnSpPr>
          <p:nvPr/>
        </p:nvCxnSpPr>
        <p:spPr>
          <a:xfrm>
            <a:off x="7736924" y="4323003"/>
            <a:ext cx="222421" cy="352168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7D45A191-762C-8932-8024-00C612E48598}"/>
              </a:ext>
            </a:extLst>
          </p:cNvPr>
          <p:cNvSpPr txBox="1"/>
          <p:nvPr/>
        </p:nvSpPr>
        <p:spPr>
          <a:xfrm>
            <a:off x="7347431" y="2706905"/>
            <a:ext cx="8258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6"/>
                </a:solidFill>
                <a:latin typeface="Avenir Next" panose="020B0503020202020204" pitchFamily="34" charset="0"/>
              </a:rPr>
              <a:t>9.1%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30F18B4D-836F-3E3B-39E8-6B496F1675F1}"/>
              </a:ext>
            </a:extLst>
          </p:cNvPr>
          <p:cNvCxnSpPr>
            <a:cxnSpLocks/>
            <a:stCxn id="16" idx="2"/>
          </p:cNvCxnSpPr>
          <p:nvPr/>
        </p:nvCxnSpPr>
        <p:spPr>
          <a:xfrm>
            <a:off x="7760365" y="3107015"/>
            <a:ext cx="375316" cy="315897"/>
          </a:xfrm>
          <a:prstGeom prst="straightConnector1">
            <a:avLst/>
          </a:prstGeom>
          <a:ln w="2857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BDA5C03C-622A-8793-23B2-07A51E544065}"/>
              </a:ext>
            </a:extLst>
          </p:cNvPr>
          <p:cNvSpPr txBox="1"/>
          <p:nvPr/>
        </p:nvSpPr>
        <p:spPr>
          <a:xfrm>
            <a:off x="8118931" y="2824595"/>
            <a:ext cx="8258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venir Next" panose="020B0503020202020204" pitchFamily="34" charset="0"/>
              </a:rPr>
              <a:t>8.8%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BDAD39E2-996B-3F07-3569-640C1B5DF406}"/>
              </a:ext>
            </a:extLst>
          </p:cNvPr>
          <p:cNvCxnSpPr>
            <a:cxnSpLocks/>
          </p:cNvCxnSpPr>
          <p:nvPr/>
        </p:nvCxnSpPr>
        <p:spPr>
          <a:xfrm>
            <a:off x="8599359" y="3152868"/>
            <a:ext cx="0" cy="336077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9F6B6F57-478C-3200-6D41-4E6197CACB23}"/>
              </a:ext>
            </a:extLst>
          </p:cNvPr>
          <p:cNvSpPr/>
          <p:nvPr/>
        </p:nvSpPr>
        <p:spPr>
          <a:xfrm>
            <a:off x="124618" y="963262"/>
            <a:ext cx="8894763" cy="5419725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751E873-BABF-43D2-39B0-589E4BFFF8B5}"/>
              </a:ext>
            </a:extLst>
          </p:cNvPr>
          <p:cNvSpPr/>
          <p:nvPr/>
        </p:nvSpPr>
        <p:spPr>
          <a:xfrm>
            <a:off x="-215765" y="3305196"/>
            <a:ext cx="9683798" cy="155002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tx1"/>
                </a:solidFill>
                <a:latin typeface="Candara" panose="020E0502030303020204" pitchFamily="34" charset="0"/>
              </a:rPr>
              <a:t>Mitigating</a:t>
            </a:r>
            <a:r>
              <a:rPr lang="en-US" sz="2600" b="1" dirty="0">
                <a:solidFill>
                  <a:schemeClr val="accent6">
                    <a:lumMod val="75000"/>
                  </a:schemeClr>
                </a:solidFill>
                <a:latin typeface="Candara" panose="020E0502030303020204" pitchFamily="34" charset="0"/>
              </a:rPr>
              <a:t> both data and resource dependence </a:t>
            </a:r>
            <a:r>
              <a:rPr lang="en-US" sz="2600" b="1" dirty="0">
                <a:solidFill>
                  <a:schemeClr val="tx1"/>
                </a:solidFill>
                <a:latin typeface="Candara" panose="020E0502030303020204" pitchFamily="34" charset="0"/>
              </a:rPr>
              <a:t>has</a:t>
            </a:r>
            <a:r>
              <a:rPr lang="en-US" sz="2600" b="1" dirty="0">
                <a:solidFill>
                  <a:schemeClr val="accent6">
                    <a:lumMod val="75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en-US" sz="2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 </a:t>
            </a:r>
          </a:p>
          <a:p>
            <a:pPr algn="ctr"/>
            <a:r>
              <a:rPr lang="en-US" sz="2600" b="1" dirty="0">
                <a:solidFill>
                  <a:schemeClr val="tx1"/>
                </a:solidFill>
                <a:latin typeface="Candara" panose="020E0502030303020204" pitchFamily="34" charset="0"/>
              </a:rPr>
              <a:t>more than </a:t>
            </a:r>
            <a:r>
              <a:rPr lang="en-US" sz="3200" b="1" dirty="0">
                <a:solidFill>
                  <a:srgbClr val="000CFF"/>
                </a:solidFill>
                <a:latin typeface="Avenir Next" panose="020B0503020202020204" pitchFamily="34" charset="0"/>
              </a:rPr>
              <a:t>2x</a:t>
            </a:r>
            <a:r>
              <a:rPr lang="en-US" sz="2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en-US" sz="2600" b="1" dirty="0">
                <a:solidFill>
                  <a:schemeClr val="tx1"/>
                </a:solidFill>
                <a:latin typeface="Candara" panose="020E0502030303020204" pitchFamily="34" charset="0"/>
              </a:rPr>
              <a:t>the performance benefit </a:t>
            </a:r>
          </a:p>
          <a:p>
            <a:pPr algn="ctr"/>
            <a:r>
              <a:rPr lang="en-US" sz="2600" b="1" dirty="0">
                <a:solidFill>
                  <a:schemeClr val="tx1"/>
                </a:solidFill>
                <a:latin typeface="Candara" panose="020E0502030303020204" pitchFamily="34" charset="0"/>
              </a:rPr>
              <a:t>of</a:t>
            </a:r>
            <a:r>
              <a:rPr lang="en-US" sz="2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en-US" sz="2600" b="1" dirty="0">
                <a:solidFill>
                  <a:schemeClr val="accent2">
                    <a:lumMod val="75000"/>
                  </a:schemeClr>
                </a:solidFill>
                <a:latin typeface="Candara" panose="020E0502030303020204" pitchFamily="34" charset="0"/>
              </a:rPr>
              <a:t>mitigating only data dependence of </a:t>
            </a:r>
            <a:r>
              <a:rPr lang="en-US" sz="2600" b="1" dirty="0">
                <a:solidFill>
                  <a:schemeClr val="tx1"/>
                </a:solidFill>
                <a:latin typeface="Candara" panose="020E0502030303020204" pitchFamily="34" charset="0"/>
              </a:rPr>
              <a:t>global-stable loads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1A1CCE5-DAD6-96D1-30C8-2C0F8A7CA229}"/>
              </a:ext>
            </a:extLst>
          </p:cNvPr>
          <p:cNvSpPr/>
          <p:nvPr/>
        </p:nvSpPr>
        <p:spPr>
          <a:xfrm>
            <a:off x="-215765" y="5162452"/>
            <a:ext cx="9683798" cy="123562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accent6">
                    <a:lumMod val="75000"/>
                  </a:schemeClr>
                </a:solidFill>
                <a:latin typeface="Candara" panose="020E0502030303020204" pitchFamily="34" charset="0"/>
              </a:rPr>
              <a:t>Ideal elimination of global-stable loads </a:t>
            </a:r>
            <a:r>
              <a:rPr lang="en-US" sz="2600" b="1" dirty="0">
                <a:solidFill>
                  <a:schemeClr val="tx1"/>
                </a:solidFill>
                <a:latin typeface="Candara" panose="020E0502030303020204" pitchFamily="34" charset="0"/>
              </a:rPr>
              <a:t>exceeds performance </a:t>
            </a:r>
          </a:p>
          <a:p>
            <a:pPr algn="ctr"/>
            <a:r>
              <a:rPr lang="en-US" sz="2600" b="1" dirty="0">
                <a:solidFill>
                  <a:schemeClr val="tx1"/>
                </a:solidFill>
                <a:latin typeface="Candara" panose="020E0502030303020204" pitchFamily="34" charset="0"/>
              </a:rPr>
              <a:t>of a processor with </a:t>
            </a:r>
            <a:r>
              <a:rPr lang="en-US" sz="3200" b="1" dirty="0">
                <a:solidFill>
                  <a:srgbClr val="000CFF"/>
                </a:solidFill>
                <a:latin typeface="Avenir Next" panose="020B0503020202020204" pitchFamily="34" charset="0"/>
              </a:rPr>
              <a:t>2x</a:t>
            </a:r>
            <a:r>
              <a:rPr lang="en-US" sz="3200" b="1" dirty="0">
                <a:solidFill>
                  <a:srgbClr val="000CFF"/>
                </a:solidFill>
                <a:latin typeface="Candara" panose="020E0502030303020204" pitchFamily="34" charset="0"/>
              </a:rPr>
              <a:t> wider</a:t>
            </a:r>
            <a:r>
              <a:rPr lang="en-US" sz="3200" b="1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n-US" sz="2600" b="1" dirty="0">
                <a:solidFill>
                  <a:schemeClr val="tx1"/>
                </a:solidFill>
                <a:latin typeface="Candara" panose="020E0502030303020204" pitchFamily="34" charset="0"/>
              </a:rPr>
              <a:t>load execution</a:t>
            </a:r>
          </a:p>
        </p:txBody>
      </p:sp>
    </p:spTree>
    <p:extLst>
      <p:ext uri="{BB962C8B-B14F-4D97-AF65-F5344CB8AC3E}">
        <p14:creationId xmlns:p14="http://schemas.microsoft.com/office/powerpoint/2010/main" val="3651713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"/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300"/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300"/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300"/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Chart bld="series"/>
        </p:bldSub>
      </p:bldGraphic>
      <p:bldGraphic spid="6" grpId="1" uiExpand="1">
        <p:bldSub>
          <a:bldChart bld="series"/>
        </p:bldSub>
      </p:bldGraphic>
      <p:bldGraphic spid="6" grpId="2" uiExpand="1">
        <p:bldSub>
          <a:bldChart bld="series"/>
        </p:bldSub>
      </p:bldGraphic>
      <p:bldP spid="8" grpId="0"/>
      <p:bldP spid="9" grpId="0"/>
      <p:bldP spid="10" grpId="0"/>
      <p:bldP spid="11" grpId="0" animBg="1"/>
      <p:bldP spid="12" grpId="0" animBg="1"/>
      <p:bldP spid="13" grpId="0" animBg="1"/>
      <p:bldP spid="14" grpId="0"/>
      <p:bldP spid="16" grpId="0"/>
      <p:bldP spid="20" grpId="0"/>
      <p:bldP spid="31" grpId="0" animBg="1"/>
      <p:bldP spid="31" grpId="1" animBg="1"/>
      <p:bldP spid="31" grpId="2" animBg="1"/>
      <p:bldP spid="32" grpId="0" animBg="1"/>
      <p:bldP spid="32" grpId="1" animBg="1"/>
      <p:bldP spid="3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3F765D0-1592-7545-04CA-1BC327176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Load Execution Resources Lag Behind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B6243B3-876A-7B80-4506-000E6A7A2E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0383472"/>
              </p:ext>
            </p:extLst>
          </p:nvPr>
        </p:nvGraphicFramePr>
        <p:xfrm>
          <a:off x="168276" y="936625"/>
          <a:ext cx="8806042" cy="57186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7352B46-C525-0759-8791-8352CE761BB9}"/>
              </a:ext>
            </a:extLst>
          </p:cNvPr>
          <p:cNvSpPr txBox="1"/>
          <p:nvPr/>
        </p:nvSpPr>
        <p:spPr>
          <a:xfrm>
            <a:off x="7789685" y="1112916"/>
            <a:ext cx="9701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venir Next" panose="020B05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3.4x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D70424-5C43-EC31-4B6B-653AC75BCAB9}"/>
              </a:ext>
            </a:extLst>
          </p:cNvPr>
          <p:cNvSpPr txBox="1"/>
          <p:nvPr/>
        </p:nvSpPr>
        <p:spPr>
          <a:xfrm>
            <a:off x="7937962" y="2263207"/>
            <a:ext cx="6303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Avenir Next" panose="020B05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3x</a:t>
            </a:r>
            <a:endParaRPr lang="en-US" sz="3600" b="1" dirty="0">
              <a:solidFill>
                <a:schemeClr val="accent6">
                  <a:lumMod val="75000"/>
                </a:schemeClr>
              </a:solidFill>
              <a:latin typeface="Avenir Next" panose="020B0503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AEBB12-B7DC-D8F7-C78B-7AC08EB2E56F}"/>
              </a:ext>
            </a:extLst>
          </p:cNvPr>
          <p:cNvSpPr txBox="1"/>
          <p:nvPr/>
        </p:nvSpPr>
        <p:spPr>
          <a:xfrm>
            <a:off x="7785676" y="3123606"/>
            <a:ext cx="9701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venir Next" panose="020B05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1.5x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BED33E2-F773-7D1B-230A-ECFF1C234496}"/>
              </a:ext>
            </a:extLst>
          </p:cNvPr>
          <p:cNvSpPr/>
          <p:nvPr/>
        </p:nvSpPr>
        <p:spPr>
          <a:xfrm>
            <a:off x="1952978" y="1451619"/>
            <a:ext cx="3149600" cy="811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962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300"/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300"/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300"/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Chart bld="series"/>
        </p:bldSub>
      </p:bldGraphic>
      <p:bldGraphic spid="6" grpId="1" uiExpand="1">
        <p:bldSub>
          <a:bldChart bld="series"/>
        </p:bldSub>
      </p:bldGraphic>
      <p:bldP spid="7" grpId="0"/>
      <p:bldP spid="8" grpId="0"/>
      <p:bldP spid="9" grpId="0"/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3F765D0-1592-7545-04CA-1BC327176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Load Execution Resources Lag Behind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B6243B3-876A-7B80-4506-000E6A7A2EB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68276" y="936625"/>
          <a:ext cx="8806042" cy="57186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7352B46-C525-0759-8791-8352CE761BB9}"/>
              </a:ext>
            </a:extLst>
          </p:cNvPr>
          <p:cNvSpPr txBox="1"/>
          <p:nvPr/>
        </p:nvSpPr>
        <p:spPr>
          <a:xfrm>
            <a:off x="7789685" y="1112916"/>
            <a:ext cx="9701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venir Next" panose="020B05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3.4x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D70424-5C43-EC31-4B6B-653AC75BCAB9}"/>
              </a:ext>
            </a:extLst>
          </p:cNvPr>
          <p:cNvSpPr txBox="1"/>
          <p:nvPr/>
        </p:nvSpPr>
        <p:spPr>
          <a:xfrm>
            <a:off x="7937962" y="2263207"/>
            <a:ext cx="6303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Avenir Next" panose="020B05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3x</a:t>
            </a:r>
            <a:endParaRPr lang="en-US" sz="3600" b="1" dirty="0">
              <a:solidFill>
                <a:schemeClr val="accent6">
                  <a:lumMod val="75000"/>
                </a:schemeClr>
              </a:solidFill>
              <a:latin typeface="Avenir Next" panose="020B0503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AEBB12-B7DC-D8F7-C78B-7AC08EB2E56F}"/>
              </a:ext>
            </a:extLst>
          </p:cNvPr>
          <p:cNvSpPr txBox="1"/>
          <p:nvPr/>
        </p:nvSpPr>
        <p:spPr>
          <a:xfrm>
            <a:off x="7785676" y="3123606"/>
            <a:ext cx="9701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venir Next" panose="020B05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1.5x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A4548DA-FC5E-5C87-8A8C-1CB0F88019AD}"/>
              </a:ext>
            </a:extLst>
          </p:cNvPr>
          <p:cNvSpPr/>
          <p:nvPr/>
        </p:nvSpPr>
        <p:spPr>
          <a:xfrm>
            <a:off x="90435" y="936172"/>
            <a:ext cx="8973176" cy="5577750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0591FB8-C2A3-4966-CC3D-FA1E5EBB99AC}"/>
              </a:ext>
            </a:extLst>
          </p:cNvPr>
          <p:cNvSpPr/>
          <p:nvPr/>
        </p:nvSpPr>
        <p:spPr>
          <a:xfrm>
            <a:off x="-269899" y="2722288"/>
            <a:ext cx="9683798" cy="184907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andara" panose="020E0502030303020204" pitchFamily="34" charset="0"/>
              </a:rPr>
              <a:t>Mitigating </a:t>
            </a:r>
            <a:r>
              <a:rPr lang="en-US" sz="3200" b="1" dirty="0">
                <a:solidFill>
                  <a:srgbClr val="C00000"/>
                </a:solidFill>
                <a:latin typeface="Candara" panose="020E0502030303020204" pitchFamily="34" charset="0"/>
              </a:rPr>
              <a:t>load resource dependence </a:t>
            </a:r>
            <a:r>
              <a:rPr lang="en-US" sz="3200" b="1" dirty="0">
                <a:solidFill>
                  <a:schemeClr val="tx1"/>
                </a:solidFill>
                <a:latin typeface="Candara" panose="020E0502030303020204" pitchFamily="34" charset="0"/>
              </a:rPr>
              <a:t>has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  <a:latin typeface="Candara" panose="020E0502030303020204" pitchFamily="34" charset="0"/>
              </a:rPr>
              <a:t>high performance potential 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  <a:latin typeface="Candara" panose="020E0502030303020204" pitchFamily="34" charset="0"/>
              </a:rPr>
              <a:t>in 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Candara" panose="020E0502030303020204" pitchFamily="34" charset="0"/>
              </a:rPr>
              <a:t>recent and future generation </a:t>
            </a:r>
            <a:r>
              <a:rPr lang="en-US" sz="3200" b="1" dirty="0">
                <a:solidFill>
                  <a:schemeClr val="tx1"/>
                </a:solidFill>
                <a:latin typeface="Candara" panose="020E0502030303020204" pitchFamily="34" charset="0"/>
              </a:rPr>
              <a:t>processors</a:t>
            </a:r>
          </a:p>
        </p:txBody>
      </p:sp>
    </p:spTree>
    <p:extLst>
      <p:ext uri="{BB962C8B-B14F-4D97-AF65-F5344CB8AC3E}">
        <p14:creationId xmlns:p14="http://schemas.microsoft.com/office/powerpoint/2010/main" val="21025768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4F45282-CA18-1EAA-5F27-ECAA1C22D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Goal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E4E7C5-6596-CC1B-25F4-B2066D802829}"/>
              </a:ext>
            </a:extLst>
          </p:cNvPr>
          <p:cNvSpPr txBox="1"/>
          <p:nvPr/>
        </p:nvSpPr>
        <p:spPr>
          <a:xfrm>
            <a:off x="-273377" y="4402318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   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3037C32-133D-8E3F-F4ED-269349C9770A}"/>
              </a:ext>
            </a:extLst>
          </p:cNvPr>
          <p:cNvSpPr/>
          <p:nvPr/>
        </p:nvSpPr>
        <p:spPr>
          <a:xfrm>
            <a:off x="69269" y="2623008"/>
            <a:ext cx="8994344" cy="1611984"/>
          </a:xfrm>
          <a:prstGeom prst="roundRect">
            <a:avLst>
              <a:gd name="adj" fmla="val 10661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900" dirty="0">
                <a:solidFill>
                  <a:sysClr val="windowText" lastClr="000000"/>
                </a:solidFill>
                <a:latin typeface="Candara" panose="020E0502030303020204" pitchFamily="34" charset="0"/>
              </a:rPr>
              <a:t>To </a:t>
            </a:r>
            <a:r>
              <a:rPr lang="en-US" sz="2900" b="1" dirty="0">
                <a:solidFill>
                  <a:srgbClr val="C00000"/>
                </a:solidFill>
                <a:latin typeface="Candara" panose="020E0502030303020204" pitchFamily="34" charset="0"/>
              </a:rPr>
              <a:t>improve instruction-level parallelism</a:t>
            </a:r>
            <a:r>
              <a:rPr lang="en-US" sz="2900" dirty="0">
                <a:solidFill>
                  <a:sysClr val="windowText" lastClr="000000"/>
                </a:solidFill>
                <a:latin typeface="Candara" panose="020E0502030303020204" pitchFamily="34" charset="0"/>
              </a:rPr>
              <a:t> by mitigating</a:t>
            </a:r>
          </a:p>
          <a:p>
            <a:pPr algn="ctr"/>
            <a:r>
              <a:rPr lang="en-US" sz="3600" b="1" i="1" dirty="0">
                <a:solidFill>
                  <a:sysClr val="windowText" lastClr="000000"/>
                </a:solidFill>
                <a:latin typeface="Candara" panose="020E0502030303020204" pitchFamily="34" charset="0"/>
              </a:rPr>
              <a:t>both</a:t>
            </a:r>
            <a:r>
              <a:rPr lang="en-US" sz="3200" b="1" dirty="0">
                <a:solidFill>
                  <a:sysClr val="windowText" lastClr="000000"/>
                </a:solidFill>
                <a:latin typeface="Candara" panose="020E0502030303020204" pitchFamily="34" charset="0"/>
              </a:rPr>
              <a:t> </a:t>
            </a:r>
            <a:r>
              <a:rPr lang="en-US" sz="2900" b="1" dirty="0">
                <a:solidFill>
                  <a:srgbClr val="000CFF"/>
                </a:solidFill>
                <a:latin typeface="Candara" panose="020E0502030303020204" pitchFamily="34" charset="0"/>
              </a:rPr>
              <a:t>load data dependence</a:t>
            </a:r>
            <a:r>
              <a:rPr lang="en-US" sz="2900" dirty="0">
                <a:solidFill>
                  <a:sysClr val="windowText" lastClr="000000"/>
                </a:solidFill>
                <a:latin typeface="Candara" panose="020E0502030303020204" pitchFamily="34" charset="0"/>
              </a:rPr>
              <a:t> and </a:t>
            </a:r>
            <a:r>
              <a:rPr lang="en-US" sz="2900" b="1" dirty="0">
                <a:solidFill>
                  <a:srgbClr val="000CFF"/>
                </a:solidFill>
                <a:latin typeface="Candara" panose="020E0502030303020204" pitchFamily="34" charset="0"/>
              </a:rPr>
              <a:t>resource dependence</a:t>
            </a:r>
          </a:p>
        </p:txBody>
      </p:sp>
    </p:spTree>
    <p:extLst>
      <p:ext uri="{BB962C8B-B14F-4D97-AF65-F5344CB8AC3E}">
        <p14:creationId xmlns:p14="http://schemas.microsoft.com/office/powerpoint/2010/main" val="41685312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877AE30-C6C9-61B5-61E0-E0F3CFA1F7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105" y="542302"/>
            <a:ext cx="6621790" cy="1311338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B1AD69C-6ADC-BC00-444E-44F907708E8C}"/>
              </a:ext>
            </a:extLst>
          </p:cNvPr>
          <p:cNvSpPr/>
          <p:nvPr/>
        </p:nvSpPr>
        <p:spPr>
          <a:xfrm>
            <a:off x="367645" y="3193493"/>
            <a:ext cx="8408710" cy="1402072"/>
          </a:xfrm>
          <a:prstGeom prst="roundRect">
            <a:avLst>
              <a:gd name="adj" fmla="val 10661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ysClr val="windowText" lastClr="000000"/>
                </a:solidFill>
                <a:latin typeface="Candara" panose="020E0502030303020204" pitchFamily="34" charset="0"/>
              </a:rPr>
              <a:t>Mitigates both </a:t>
            </a:r>
            <a:r>
              <a:rPr lang="en-US" sz="3200" b="1" dirty="0">
                <a:solidFill>
                  <a:srgbClr val="C00000"/>
                </a:solidFill>
                <a:latin typeface="Candara" panose="020E0502030303020204" pitchFamily="34" charset="0"/>
              </a:rPr>
              <a:t>load data dependence</a:t>
            </a:r>
            <a:r>
              <a:rPr lang="en-US" sz="3200" b="1" dirty="0">
                <a:solidFill>
                  <a:sysClr val="windowText" lastClr="000000"/>
                </a:solidFill>
                <a:latin typeface="Candara" panose="020E0502030303020204" pitchFamily="34" charset="0"/>
              </a:rPr>
              <a:t> </a:t>
            </a:r>
          </a:p>
          <a:p>
            <a:pPr algn="ctr"/>
            <a:r>
              <a:rPr lang="en-US" sz="3200" dirty="0">
                <a:solidFill>
                  <a:sysClr val="windowText" lastClr="000000"/>
                </a:solidFill>
                <a:latin typeface="Candara" panose="020E0502030303020204" pitchFamily="34" charset="0"/>
              </a:rPr>
              <a:t>and </a:t>
            </a:r>
            <a:r>
              <a:rPr lang="en-US" sz="3200" b="1" dirty="0">
                <a:solidFill>
                  <a:srgbClr val="C00000"/>
                </a:solidFill>
                <a:latin typeface="Candara" panose="020E0502030303020204" pitchFamily="34" charset="0"/>
              </a:rPr>
              <a:t>load resource dependence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5566B6F-15AA-AF67-E78A-47E52403C6F3}"/>
              </a:ext>
            </a:extLst>
          </p:cNvPr>
          <p:cNvSpPr/>
          <p:nvPr/>
        </p:nvSpPr>
        <p:spPr>
          <a:xfrm>
            <a:off x="367645" y="4861250"/>
            <a:ext cx="8408710" cy="1402072"/>
          </a:xfrm>
          <a:prstGeom prst="roundRect">
            <a:avLst>
              <a:gd name="adj" fmla="val 10661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ysClr val="windowText" lastClr="000000"/>
                </a:solidFill>
                <a:latin typeface="Candara" panose="020E0502030303020204" pitchFamily="34" charset="0"/>
              </a:rPr>
              <a:t>By 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Candara" panose="020E0502030303020204" pitchFamily="34" charset="0"/>
              </a:rPr>
              <a:t>safely</a:t>
            </a:r>
            <a:r>
              <a:rPr lang="en-US" sz="3200" dirty="0">
                <a:solidFill>
                  <a:sysClr val="windowText" lastClr="000000"/>
                </a:solidFill>
                <a:latin typeface="Candara" panose="020E0502030303020204" pitchFamily="34" charset="0"/>
              </a:rPr>
              <a:t> eliminating </a:t>
            </a:r>
          </a:p>
          <a:p>
            <a:pPr algn="ctr"/>
            <a:r>
              <a:rPr lang="en-US" sz="3200" dirty="0">
                <a:solidFill>
                  <a:sysClr val="windowText" lastClr="000000"/>
                </a:solidFill>
                <a:latin typeface="Candara" panose="020E0502030303020204" pitchFamily="34" charset="0"/>
              </a:rPr>
              <a:t>the 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Candara" panose="020E0502030303020204" pitchFamily="34" charset="0"/>
              </a:rPr>
              <a:t>entire execution</a:t>
            </a:r>
            <a:r>
              <a:rPr lang="en-US" sz="3200" dirty="0">
                <a:solidFill>
                  <a:sysClr val="windowText" lastClr="000000"/>
                </a:solidFill>
                <a:latin typeface="Candara" panose="020E0502030303020204" pitchFamily="34" charset="0"/>
              </a:rPr>
              <a:t> of a load instruction</a:t>
            </a:r>
            <a:endParaRPr lang="en-US" sz="2000" dirty="0">
              <a:solidFill>
                <a:schemeClr val="bg2">
                  <a:lumMod val="7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AE8C643-319C-CA17-7B9C-F84D02421EA6}"/>
              </a:ext>
            </a:extLst>
          </p:cNvPr>
          <p:cNvSpPr/>
          <p:nvPr/>
        </p:nvSpPr>
        <p:spPr>
          <a:xfrm>
            <a:off x="-269899" y="2116230"/>
            <a:ext cx="9683798" cy="729140"/>
          </a:xfrm>
          <a:prstGeom prst="rect">
            <a:avLst/>
          </a:prstGeom>
          <a:solidFill>
            <a:schemeClr val="bg2"/>
          </a:solidFill>
          <a:ln w="28575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938" algn="ctr">
              <a:buNone/>
            </a:pPr>
            <a:r>
              <a:rPr lang="en-US" sz="3600" dirty="0">
                <a:solidFill>
                  <a:schemeClr val="tx1"/>
                </a:solidFill>
                <a:latin typeface="Candara" panose="020E0502030303020204" pitchFamily="34" charset="0"/>
              </a:rPr>
              <a:t>A purely-microarchitectural</a:t>
            </a:r>
            <a:r>
              <a:rPr lang="en-US" sz="3600" b="1" dirty="0">
                <a:solidFill>
                  <a:srgbClr val="000CFF"/>
                </a:solidFill>
                <a:latin typeface="Candara" panose="020E0502030303020204" pitchFamily="34" charset="0"/>
              </a:rPr>
              <a:t> </a:t>
            </a:r>
            <a:r>
              <a:rPr lang="en-US" sz="3600" dirty="0">
                <a:solidFill>
                  <a:schemeClr val="tx1"/>
                </a:solidFill>
                <a:latin typeface="Candara" panose="020E0502030303020204" pitchFamily="34" charset="0"/>
              </a:rPr>
              <a:t>technique</a:t>
            </a:r>
            <a:endParaRPr lang="en-US" sz="2800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D7377D-CA60-536D-A9B5-F0B36D16F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19509" y="6393952"/>
            <a:ext cx="2057400" cy="365125"/>
          </a:xfrm>
        </p:spPr>
        <p:txBody>
          <a:bodyPr/>
          <a:lstStyle/>
          <a:p>
            <a:fld id="{B6571078-45FA-4BA5-9BE9-4C6ADE012FE3}" type="slidenum">
              <a:rPr lang="en-CH" sz="1400" smtClean="0">
                <a:latin typeface="Avenir Next" panose="020B0503020202020204" pitchFamily="34" charset="0"/>
              </a:rPr>
              <a:t>17</a:t>
            </a:fld>
            <a:endParaRPr lang="en-CH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556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240AC-6FB0-0E42-0950-F0F28932F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Constable: Key Insight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57032A-2299-4B69-AECF-6E50080AB046}"/>
              </a:ext>
            </a:extLst>
          </p:cNvPr>
          <p:cNvSpPr txBox="1"/>
          <p:nvPr/>
        </p:nvSpPr>
        <p:spPr>
          <a:xfrm>
            <a:off x="744583" y="1619794"/>
            <a:ext cx="3174275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Consolas" panose="020B0609020204030204" pitchFamily="49" charset="0"/>
                <a:cs typeface="Consolas" panose="020B0609020204030204" pitchFamily="49" charset="0"/>
              </a:rPr>
              <a:t>mov r8, [rbp+0x8]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2E30D1-6399-E32D-03CF-3597451F31E5}"/>
              </a:ext>
            </a:extLst>
          </p:cNvPr>
          <p:cNvSpPr txBox="1"/>
          <p:nvPr/>
        </p:nvSpPr>
        <p:spPr>
          <a:xfrm>
            <a:off x="744583" y="2056972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sub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r8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9C07E4-816C-DF82-A60C-9C180A2B5D33}"/>
              </a:ext>
            </a:extLst>
          </p:cNvPr>
          <p:cNvSpPr txBox="1"/>
          <p:nvPr/>
        </p:nvSpPr>
        <p:spPr>
          <a:xfrm>
            <a:off x="744583" y="2457082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cmp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rsi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endParaRPr lang="en-US" sz="2000" dirty="0">
              <a:solidFill>
                <a:schemeClr val="bg2">
                  <a:lumMod val="9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4ECF9BC-53E9-C6E0-AA44-AF0596E5706B}"/>
              </a:ext>
            </a:extLst>
          </p:cNvPr>
          <p:cNvSpPr txBox="1"/>
          <p:nvPr/>
        </p:nvSpPr>
        <p:spPr>
          <a:xfrm>
            <a:off x="744583" y="2857192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jle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0x40230e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759FBA-F298-5789-7580-76F297EBAEBA}"/>
              </a:ext>
            </a:extLst>
          </p:cNvPr>
          <p:cNvSpPr txBox="1"/>
          <p:nvPr/>
        </p:nvSpPr>
        <p:spPr>
          <a:xfrm>
            <a:off x="744583" y="3257302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0x10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39DB22A-5EE1-ECA1-AFB5-0A17666052E5}"/>
              </a:ext>
            </a:extLst>
          </p:cNvPr>
          <p:cNvSpPr txBox="1"/>
          <p:nvPr/>
        </p:nvSpPr>
        <p:spPr>
          <a:xfrm>
            <a:off x="744583" y="3657412"/>
            <a:ext cx="3174275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Consolas" panose="020B0609020204030204" pitchFamily="49" charset="0"/>
                <a:cs typeface="Consolas" panose="020B0609020204030204" pitchFamily="49" charset="0"/>
              </a:rPr>
              <a:t>mov r8, [rbp+0x8]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E9F4908-A110-DF39-4E1E-262D359FFB0D}"/>
              </a:ext>
            </a:extLst>
          </p:cNvPr>
          <p:cNvSpPr txBox="1"/>
          <p:nvPr/>
        </p:nvSpPr>
        <p:spPr>
          <a:xfrm>
            <a:off x="744583" y="4088299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sub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r8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0293811-283C-B1A8-D1BF-FD0308242338}"/>
              </a:ext>
            </a:extLst>
          </p:cNvPr>
          <p:cNvSpPr txBox="1"/>
          <p:nvPr/>
        </p:nvSpPr>
        <p:spPr>
          <a:xfrm>
            <a:off x="744583" y="4488409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cmp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rsi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endParaRPr lang="en-US" sz="2000" dirty="0">
              <a:solidFill>
                <a:schemeClr val="bg2">
                  <a:lumMod val="9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7671DE7-2847-EC73-8810-30032627879F}"/>
              </a:ext>
            </a:extLst>
          </p:cNvPr>
          <p:cNvSpPr txBox="1"/>
          <p:nvPr/>
        </p:nvSpPr>
        <p:spPr>
          <a:xfrm>
            <a:off x="744583" y="4888519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jle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0x40230e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A38B1819-691A-EF1F-2DA2-011FD07F5DF3}"/>
              </a:ext>
            </a:extLst>
          </p:cNvPr>
          <p:cNvCxnSpPr/>
          <p:nvPr/>
        </p:nvCxnSpPr>
        <p:spPr>
          <a:xfrm>
            <a:off x="522514" y="2082910"/>
            <a:ext cx="0" cy="2631492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FA52A0C8-3D09-83C7-2570-6FE9DFAABC04}"/>
              </a:ext>
            </a:extLst>
          </p:cNvPr>
          <p:cNvSpPr txBox="1"/>
          <p:nvPr/>
        </p:nvSpPr>
        <p:spPr>
          <a:xfrm rot="16200000">
            <a:off x="-961339" y="3229379"/>
            <a:ext cx="2499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i="1" dirty="0">
                <a:solidFill>
                  <a:schemeClr val="bg2">
                    <a:lumMod val="75000"/>
                  </a:schemeClr>
                </a:solidFill>
                <a:latin typeface="Candara" panose="020E0502030303020204" pitchFamily="34" charset="0"/>
              </a:rPr>
              <a:t>Dynamic instruction stream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599BE13-E18D-5D05-D59D-3B547597DA55}"/>
              </a:ext>
            </a:extLst>
          </p:cNvPr>
          <p:cNvSpPr txBox="1"/>
          <p:nvPr/>
        </p:nvSpPr>
        <p:spPr>
          <a:xfrm>
            <a:off x="744582" y="1216539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0x10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380FBDB-703C-6B46-3DD2-89910BC7F9C6}"/>
              </a:ext>
            </a:extLst>
          </p:cNvPr>
          <p:cNvSpPr/>
          <p:nvPr/>
        </p:nvSpPr>
        <p:spPr>
          <a:xfrm>
            <a:off x="744581" y="1020001"/>
            <a:ext cx="3174275" cy="60608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27A19AA-88C6-7A99-B076-7CA6A838DB3D}"/>
              </a:ext>
            </a:extLst>
          </p:cNvPr>
          <p:cNvSpPr txBox="1"/>
          <p:nvPr/>
        </p:nvSpPr>
        <p:spPr>
          <a:xfrm>
            <a:off x="744580" y="5288629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0x10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B666CE0-DA0D-5C17-8E9B-B2BB7E5EE33A}"/>
              </a:ext>
            </a:extLst>
          </p:cNvPr>
          <p:cNvSpPr/>
          <p:nvPr/>
        </p:nvSpPr>
        <p:spPr>
          <a:xfrm rot="10800000">
            <a:off x="744574" y="4919296"/>
            <a:ext cx="3174275" cy="837289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2FC628A-3063-7F97-B36C-41CD4B5CB378}"/>
              </a:ext>
            </a:extLst>
          </p:cNvPr>
          <p:cNvSpPr txBox="1"/>
          <p:nvPr/>
        </p:nvSpPr>
        <p:spPr>
          <a:xfrm>
            <a:off x="3876766" y="2560039"/>
            <a:ext cx="34980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Candara" panose="020E0502030303020204" pitchFamily="34" charset="0"/>
              </a:rPr>
              <a:t>Two successive </a:t>
            </a:r>
            <a:r>
              <a:rPr lang="en-US" i="1" dirty="0">
                <a:solidFill>
                  <a:srgbClr val="C00000"/>
                </a:solidFill>
                <a:latin typeface="Candara" panose="020E0502030303020204" pitchFamily="34" charset="0"/>
              </a:rPr>
              <a:t>dynamic instances </a:t>
            </a:r>
          </a:p>
          <a:p>
            <a:r>
              <a:rPr lang="en-US" i="1" dirty="0">
                <a:latin typeface="Candara" panose="020E0502030303020204" pitchFamily="34" charset="0"/>
              </a:rPr>
              <a:t>of the </a:t>
            </a:r>
            <a:r>
              <a:rPr lang="en-US" i="1" dirty="0">
                <a:solidFill>
                  <a:srgbClr val="C00000"/>
                </a:solidFill>
                <a:latin typeface="Candara" panose="020E0502030303020204" pitchFamily="34" charset="0"/>
              </a:rPr>
              <a:t>same static load instruction  </a:t>
            </a:r>
          </a:p>
        </p:txBody>
      </p:sp>
      <p:sp>
        <p:nvSpPr>
          <p:cNvPr id="48" name="Freeform 47">
            <a:extLst>
              <a:ext uri="{FF2B5EF4-FFF2-40B4-BE49-F238E27FC236}">
                <a16:creationId xmlns:a16="http://schemas.microsoft.com/office/drawing/2014/main" id="{32C34DA0-E495-38A6-FF9F-86B59F89F1C2}"/>
              </a:ext>
            </a:extLst>
          </p:cNvPr>
          <p:cNvSpPr/>
          <p:nvPr/>
        </p:nvSpPr>
        <p:spPr>
          <a:xfrm>
            <a:off x="3577046" y="1941398"/>
            <a:ext cx="599440" cy="568960"/>
          </a:xfrm>
          <a:custGeom>
            <a:avLst/>
            <a:gdLst>
              <a:gd name="connsiteX0" fmla="*/ 599440 w 599440"/>
              <a:gd name="connsiteY0" fmla="*/ 568960 h 568960"/>
              <a:gd name="connsiteX1" fmla="*/ 416560 w 599440"/>
              <a:gd name="connsiteY1" fmla="*/ 142240 h 568960"/>
              <a:gd name="connsiteX2" fmla="*/ 0 w 599440"/>
              <a:gd name="connsiteY2" fmla="*/ 0 h 568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99440" h="568960">
                <a:moveTo>
                  <a:pt x="599440" y="568960"/>
                </a:moveTo>
                <a:cubicBezTo>
                  <a:pt x="557953" y="403013"/>
                  <a:pt x="516467" y="237067"/>
                  <a:pt x="416560" y="142240"/>
                </a:cubicBezTo>
                <a:cubicBezTo>
                  <a:pt x="316653" y="47413"/>
                  <a:pt x="158326" y="23706"/>
                  <a:pt x="0" y="0"/>
                </a:cubicBezTo>
              </a:path>
            </a:pathLst>
          </a:custGeom>
          <a:noFill/>
          <a:ln w="19050">
            <a:solidFill>
              <a:schemeClr val="bg2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>
            <a:extLst>
              <a:ext uri="{FF2B5EF4-FFF2-40B4-BE49-F238E27FC236}">
                <a16:creationId xmlns:a16="http://schemas.microsoft.com/office/drawing/2014/main" id="{90240D25-10B5-A0F1-D5C4-9D207C555139}"/>
              </a:ext>
            </a:extLst>
          </p:cNvPr>
          <p:cNvSpPr/>
          <p:nvPr/>
        </p:nvSpPr>
        <p:spPr>
          <a:xfrm flipV="1">
            <a:off x="3577046" y="3256052"/>
            <a:ext cx="599440" cy="568960"/>
          </a:xfrm>
          <a:custGeom>
            <a:avLst/>
            <a:gdLst>
              <a:gd name="connsiteX0" fmla="*/ 599440 w 599440"/>
              <a:gd name="connsiteY0" fmla="*/ 568960 h 568960"/>
              <a:gd name="connsiteX1" fmla="*/ 416560 w 599440"/>
              <a:gd name="connsiteY1" fmla="*/ 142240 h 568960"/>
              <a:gd name="connsiteX2" fmla="*/ 0 w 599440"/>
              <a:gd name="connsiteY2" fmla="*/ 0 h 568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99440" h="568960">
                <a:moveTo>
                  <a:pt x="599440" y="568960"/>
                </a:moveTo>
                <a:cubicBezTo>
                  <a:pt x="557953" y="403013"/>
                  <a:pt x="516467" y="237067"/>
                  <a:pt x="416560" y="142240"/>
                </a:cubicBezTo>
                <a:cubicBezTo>
                  <a:pt x="316653" y="47413"/>
                  <a:pt x="158326" y="23706"/>
                  <a:pt x="0" y="0"/>
                </a:cubicBezTo>
              </a:path>
            </a:pathLst>
          </a:custGeom>
          <a:noFill/>
          <a:ln w="19050">
            <a:solidFill>
              <a:schemeClr val="bg2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C8F7A7D-6BCF-57ED-E604-82E9B226A243}"/>
              </a:ext>
            </a:extLst>
          </p:cNvPr>
          <p:cNvSpPr txBox="1"/>
          <p:nvPr/>
        </p:nvSpPr>
        <p:spPr>
          <a:xfrm>
            <a:off x="3368495" y="1125493"/>
            <a:ext cx="56618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C00000"/>
                </a:solidFill>
                <a:latin typeface="Candara" panose="020E0502030303020204" pitchFamily="34" charset="0"/>
              </a:rPr>
              <a:t>LD</a:t>
            </a:r>
            <a:r>
              <a:rPr lang="en-US" sz="2200" b="1" baseline="-25000" dirty="0">
                <a:solidFill>
                  <a:srgbClr val="C00000"/>
                </a:solidFill>
                <a:latin typeface="Candara" panose="020E0502030303020204" pitchFamily="34" charset="0"/>
              </a:rPr>
              <a:t>1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1DB4D36-FA41-E948-F264-E2D53ECDEA3C}"/>
              </a:ext>
            </a:extLst>
          </p:cNvPr>
          <p:cNvSpPr txBox="1"/>
          <p:nvPr/>
        </p:nvSpPr>
        <p:spPr>
          <a:xfrm>
            <a:off x="3346053" y="4139819"/>
            <a:ext cx="59343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C00000"/>
                </a:solidFill>
                <a:latin typeface="Candara" panose="020E0502030303020204" pitchFamily="34" charset="0"/>
              </a:rPr>
              <a:t>LD</a:t>
            </a:r>
            <a:r>
              <a:rPr lang="en-US" sz="2200" b="1" baseline="-25000" dirty="0">
                <a:solidFill>
                  <a:srgbClr val="C00000"/>
                </a:solidFill>
                <a:latin typeface="Candara" panose="020E0502030303020204" pitchFamily="34" charset="0"/>
              </a:rPr>
              <a:t>2</a:t>
            </a:r>
          </a:p>
        </p:txBody>
      </p:sp>
      <p:sp>
        <p:nvSpPr>
          <p:cNvPr id="55" name="Freeform 54">
            <a:extLst>
              <a:ext uri="{FF2B5EF4-FFF2-40B4-BE49-F238E27FC236}">
                <a16:creationId xmlns:a16="http://schemas.microsoft.com/office/drawing/2014/main" id="{ECD1EADB-598B-D2AC-E39B-E051A9E2F92B}"/>
              </a:ext>
            </a:extLst>
          </p:cNvPr>
          <p:cNvSpPr/>
          <p:nvPr/>
        </p:nvSpPr>
        <p:spPr>
          <a:xfrm>
            <a:off x="3157109" y="1361440"/>
            <a:ext cx="236331" cy="284480"/>
          </a:xfrm>
          <a:custGeom>
            <a:avLst/>
            <a:gdLst>
              <a:gd name="connsiteX0" fmla="*/ 236331 w 236331"/>
              <a:gd name="connsiteY0" fmla="*/ 0 h 284480"/>
              <a:gd name="connsiteX1" fmla="*/ 33131 w 236331"/>
              <a:gd name="connsiteY1" fmla="*/ 91440 h 284480"/>
              <a:gd name="connsiteX2" fmla="*/ 2651 w 236331"/>
              <a:gd name="connsiteY2" fmla="*/ 284480 h 284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6331" h="284480">
                <a:moveTo>
                  <a:pt x="236331" y="0"/>
                </a:moveTo>
                <a:cubicBezTo>
                  <a:pt x="154204" y="22013"/>
                  <a:pt x="72078" y="44027"/>
                  <a:pt x="33131" y="91440"/>
                </a:cubicBezTo>
                <a:cubicBezTo>
                  <a:pt x="-5816" y="138853"/>
                  <a:pt x="-1583" y="211666"/>
                  <a:pt x="2651" y="284480"/>
                </a:cubicBezTo>
              </a:path>
            </a:pathLst>
          </a:custGeom>
          <a:noFill/>
          <a:ln w="19050">
            <a:solidFill>
              <a:schemeClr val="bg2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 55">
            <a:extLst>
              <a:ext uri="{FF2B5EF4-FFF2-40B4-BE49-F238E27FC236}">
                <a16:creationId xmlns:a16="http://schemas.microsoft.com/office/drawing/2014/main" id="{BEF56130-4F05-B9AE-109D-159700CDE6DE}"/>
              </a:ext>
            </a:extLst>
          </p:cNvPr>
          <p:cNvSpPr/>
          <p:nvPr/>
        </p:nvSpPr>
        <p:spPr>
          <a:xfrm flipV="1">
            <a:off x="3157108" y="4084639"/>
            <a:ext cx="236331" cy="284480"/>
          </a:xfrm>
          <a:custGeom>
            <a:avLst/>
            <a:gdLst>
              <a:gd name="connsiteX0" fmla="*/ 236331 w 236331"/>
              <a:gd name="connsiteY0" fmla="*/ 0 h 284480"/>
              <a:gd name="connsiteX1" fmla="*/ 33131 w 236331"/>
              <a:gd name="connsiteY1" fmla="*/ 91440 h 284480"/>
              <a:gd name="connsiteX2" fmla="*/ 2651 w 236331"/>
              <a:gd name="connsiteY2" fmla="*/ 284480 h 284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6331" h="284480">
                <a:moveTo>
                  <a:pt x="236331" y="0"/>
                </a:moveTo>
                <a:cubicBezTo>
                  <a:pt x="154204" y="22013"/>
                  <a:pt x="72078" y="44027"/>
                  <a:pt x="33131" y="91440"/>
                </a:cubicBezTo>
                <a:cubicBezTo>
                  <a:pt x="-5816" y="138853"/>
                  <a:pt x="-1583" y="211666"/>
                  <a:pt x="2651" y="284480"/>
                </a:cubicBezTo>
              </a:path>
            </a:pathLst>
          </a:custGeom>
          <a:noFill/>
          <a:ln w="19050">
            <a:solidFill>
              <a:schemeClr val="bg2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914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1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1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13" grpId="0" animBg="1"/>
      <p:bldP spid="14" grpId="0" animBg="1"/>
      <p:bldP spid="16" grpId="0" animBg="1"/>
      <p:bldP spid="22" grpId="0" animBg="1"/>
      <p:bldP spid="29" grpId="0" animBg="1"/>
      <p:bldP spid="30" grpId="0" animBg="1"/>
      <p:bldP spid="34" grpId="0"/>
      <p:bldP spid="35" grpId="0" animBg="1"/>
      <p:bldP spid="38" grpId="0" animBg="1"/>
      <p:bldP spid="46" grpId="0"/>
      <p:bldP spid="48" grpId="0" animBg="1"/>
      <p:bldP spid="49" grpId="0" animBg="1"/>
      <p:bldP spid="50" grpId="0"/>
      <p:bldP spid="51" grpId="0"/>
      <p:bldP spid="55" grpId="0" animBg="1"/>
      <p:bldP spid="5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BAAC4618-C238-9F91-F483-A7F005504002}"/>
              </a:ext>
            </a:extLst>
          </p:cNvPr>
          <p:cNvSpPr/>
          <p:nvPr/>
        </p:nvSpPr>
        <p:spPr>
          <a:xfrm>
            <a:off x="4261143" y="947838"/>
            <a:ext cx="4763773" cy="725655"/>
          </a:xfrm>
          <a:prstGeom prst="roundRect">
            <a:avLst/>
          </a:prstGeom>
          <a:solidFill>
            <a:srgbClr val="F9EDC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  <a:latin typeface="Candara" panose="020E0502030303020204" pitchFamily="34" charset="0"/>
              </a:rPr>
              <a:t>If the source register </a:t>
            </a:r>
            <a:r>
              <a:rPr lang="en-US" sz="2200" b="1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rbp</a:t>
            </a:r>
            <a:endParaRPr lang="en-US" sz="2200" b="1" dirty="0">
              <a:solidFill>
                <a:schemeClr val="tx1"/>
              </a:solidFill>
              <a:latin typeface="Candara" panose="020E0502030303020204" pitchFamily="34" charset="0"/>
            </a:endParaRPr>
          </a:p>
          <a:p>
            <a:pPr algn="ctr"/>
            <a:r>
              <a:rPr lang="en-US" sz="2200" dirty="0">
                <a:solidFill>
                  <a:schemeClr val="tx1"/>
                </a:solidFill>
                <a:latin typeface="Candara" panose="020E0502030303020204" pitchFamily="34" charset="0"/>
              </a:rPr>
              <a:t>has </a:t>
            </a:r>
            <a:r>
              <a:rPr lang="en-US" sz="2200" dirty="0">
                <a:solidFill>
                  <a:srgbClr val="C00000"/>
                </a:solidFill>
                <a:latin typeface="Candara" panose="020E0502030303020204" pitchFamily="34" charset="0"/>
              </a:rPr>
              <a:t>not been modified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1240AC-6FB0-0E42-0950-F0F28932F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Constable: Key Insight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57032A-2299-4B69-AECF-6E50080AB046}"/>
              </a:ext>
            </a:extLst>
          </p:cNvPr>
          <p:cNvSpPr txBox="1"/>
          <p:nvPr/>
        </p:nvSpPr>
        <p:spPr>
          <a:xfrm>
            <a:off x="744583" y="1619794"/>
            <a:ext cx="3174275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Consolas" panose="020B0609020204030204" pitchFamily="49" charset="0"/>
                <a:cs typeface="Consolas" panose="020B0609020204030204" pitchFamily="49" charset="0"/>
              </a:rPr>
              <a:t>mov r8, [rbp+0x8]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2E30D1-6399-E32D-03CF-3597451F31E5}"/>
              </a:ext>
            </a:extLst>
          </p:cNvPr>
          <p:cNvSpPr txBox="1"/>
          <p:nvPr/>
        </p:nvSpPr>
        <p:spPr>
          <a:xfrm>
            <a:off x="744583" y="2056972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sub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r8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9C07E4-816C-DF82-A60C-9C180A2B5D33}"/>
              </a:ext>
            </a:extLst>
          </p:cNvPr>
          <p:cNvSpPr txBox="1"/>
          <p:nvPr/>
        </p:nvSpPr>
        <p:spPr>
          <a:xfrm>
            <a:off x="744583" y="2457082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cmp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rsi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endParaRPr lang="en-US" sz="2000" dirty="0">
              <a:solidFill>
                <a:schemeClr val="bg2">
                  <a:lumMod val="9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4ECF9BC-53E9-C6E0-AA44-AF0596E5706B}"/>
              </a:ext>
            </a:extLst>
          </p:cNvPr>
          <p:cNvSpPr txBox="1"/>
          <p:nvPr/>
        </p:nvSpPr>
        <p:spPr>
          <a:xfrm>
            <a:off x="744583" y="2857192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jle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0x40230e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759FBA-F298-5789-7580-76F297EBAEBA}"/>
              </a:ext>
            </a:extLst>
          </p:cNvPr>
          <p:cNvSpPr txBox="1"/>
          <p:nvPr/>
        </p:nvSpPr>
        <p:spPr>
          <a:xfrm>
            <a:off x="744583" y="3257302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0x10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39DB22A-5EE1-ECA1-AFB5-0A17666052E5}"/>
              </a:ext>
            </a:extLst>
          </p:cNvPr>
          <p:cNvSpPr txBox="1"/>
          <p:nvPr/>
        </p:nvSpPr>
        <p:spPr>
          <a:xfrm>
            <a:off x="744583" y="3657412"/>
            <a:ext cx="3174275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Consolas" panose="020B0609020204030204" pitchFamily="49" charset="0"/>
                <a:cs typeface="Consolas" panose="020B0609020204030204" pitchFamily="49" charset="0"/>
              </a:rPr>
              <a:t>mov r8, [rbp+0x8]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E9F4908-A110-DF39-4E1E-262D359FFB0D}"/>
              </a:ext>
            </a:extLst>
          </p:cNvPr>
          <p:cNvSpPr txBox="1"/>
          <p:nvPr/>
        </p:nvSpPr>
        <p:spPr>
          <a:xfrm>
            <a:off x="744583" y="4088299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sub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r8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0293811-283C-B1A8-D1BF-FD0308242338}"/>
              </a:ext>
            </a:extLst>
          </p:cNvPr>
          <p:cNvSpPr txBox="1"/>
          <p:nvPr/>
        </p:nvSpPr>
        <p:spPr>
          <a:xfrm>
            <a:off x="744583" y="4488409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cmp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rsi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endParaRPr lang="en-US" sz="2000" dirty="0">
              <a:solidFill>
                <a:schemeClr val="bg2">
                  <a:lumMod val="9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7671DE7-2847-EC73-8810-30032627879F}"/>
              </a:ext>
            </a:extLst>
          </p:cNvPr>
          <p:cNvSpPr txBox="1"/>
          <p:nvPr/>
        </p:nvSpPr>
        <p:spPr>
          <a:xfrm>
            <a:off x="744583" y="4888519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jle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0x40230e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A38B1819-691A-EF1F-2DA2-011FD07F5DF3}"/>
              </a:ext>
            </a:extLst>
          </p:cNvPr>
          <p:cNvCxnSpPr/>
          <p:nvPr/>
        </p:nvCxnSpPr>
        <p:spPr>
          <a:xfrm>
            <a:off x="522514" y="2082910"/>
            <a:ext cx="0" cy="2631492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FA52A0C8-3D09-83C7-2570-6FE9DFAABC04}"/>
              </a:ext>
            </a:extLst>
          </p:cNvPr>
          <p:cNvSpPr txBox="1"/>
          <p:nvPr/>
        </p:nvSpPr>
        <p:spPr>
          <a:xfrm rot="16200000">
            <a:off x="-961339" y="3229379"/>
            <a:ext cx="2499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i="1" dirty="0">
                <a:solidFill>
                  <a:schemeClr val="bg2">
                    <a:lumMod val="75000"/>
                  </a:schemeClr>
                </a:solidFill>
                <a:latin typeface="Candara" panose="020E0502030303020204" pitchFamily="34" charset="0"/>
              </a:rPr>
              <a:t>Dynamic instruction stream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599BE13-E18D-5D05-D59D-3B547597DA55}"/>
              </a:ext>
            </a:extLst>
          </p:cNvPr>
          <p:cNvSpPr txBox="1"/>
          <p:nvPr/>
        </p:nvSpPr>
        <p:spPr>
          <a:xfrm>
            <a:off x="744582" y="1216539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0x10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380FBDB-703C-6B46-3DD2-89910BC7F9C6}"/>
              </a:ext>
            </a:extLst>
          </p:cNvPr>
          <p:cNvSpPr/>
          <p:nvPr/>
        </p:nvSpPr>
        <p:spPr>
          <a:xfrm>
            <a:off x="744581" y="1020001"/>
            <a:ext cx="3174275" cy="60608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27A19AA-88C6-7A99-B076-7CA6A838DB3D}"/>
              </a:ext>
            </a:extLst>
          </p:cNvPr>
          <p:cNvSpPr txBox="1"/>
          <p:nvPr/>
        </p:nvSpPr>
        <p:spPr>
          <a:xfrm>
            <a:off x="744580" y="5288629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0x10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B666CE0-DA0D-5C17-8E9B-B2BB7E5EE33A}"/>
              </a:ext>
            </a:extLst>
          </p:cNvPr>
          <p:cNvSpPr/>
          <p:nvPr/>
        </p:nvSpPr>
        <p:spPr>
          <a:xfrm rot="10800000">
            <a:off x="744574" y="4919296"/>
            <a:ext cx="3174275" cy="837289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0734704B-9055-A7A2-254B-A575DFFD023E}"/>
              </a:ext>
            </a:extLst>
          </p:cNvPr>
          <p:cNvSpPr/>
          <p:nvPr/>
        </p:nvSpPr>
        <p:spPr>
          <a:xfrm>
            <a:off x="4261144" y="1978703"/>
            <a:ext cx="4763772" cy="492758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938" algn="ctr">
              <a:buNone/>
            </a:pPr>
            <a:r>
              <a:rPr lang="en-US" sz="2000" b="1" dirty="0">
                <a:solidFill>
                  <a:schemeClr val="bg1"/>
                </a:solidFill>
                <a:latin typeface="Candara" panose="020E0502030303020204" pitchFamily="34" charset="0"/>
              </a:rPr>
              <a:t>LD</a:t>
            </a:r>
            <a:r>
              <a:rPr lang="en-US" sz="2000" b="1" baseline="-25000" dirty="0">
                <a:solidFill>
                  <a:schemeClr val="bg1"/>
                </a:solidFill>
                <a:latin typeface="Candara" panose="020E0502030303020204" pitchFamily="34" charset="0"/>
              </a:rPr>
              <a:t>2</a:t>
            </a:r>
            <a:r>
              <a:rPr lang="en-US" sz="2000" b="1" dirty="0">
                <a:solidFill>
                  <a:schemeClr val="bg1"/>
                </a:solidFill>
                <a:latin typeface="Candara" panose="020E0502030303020204" pitchFamily="34" charset="0"/>
              </a:rPr>
              <a:t> would have the same address as LD</a:t>
            </a:r>
            <a:r>
              <a:rPr lang="en-US" sz="2000" b="1" baseline="-25000" dirty="0">
                <a:solidFill>
                  <a:schemeClr val="bg1"/>
                </a:solidFill>
                <a:latin typeface="Candara" panose="020E0502030303020204" pitchFamily="34" charset="0"/>
              </a:rPr>
              <a:t>1</a:t>
            </a:r>
            <a:endParaRPr lang="en-US" sz="1600" baseline="-25000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8AF177FC-D99B-C517-8D45-125523F63CF4}"/>
              </a:ext>
            </a:extLst>
          </p:cNvPr>
          <p:cNvSpPr/>
          <p:nvPr/>
        </p:nvSpPr>
        <p:spPr>
          <a:xfrm>
            <a:off x="4978058" y="2778270"/>
            <a:ext cx="3326816" cy="666428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938" algn="ctr">
              <a:buNone/>
            </a:pPr>
            <a:r>
              <a:rPr lang="en-US" sz="2000" b="1" dirty="0">
                <a:solidFill>
                  <a:srgbClr val="FFFF00"/>
                </a:solidFill>
                <a:latin typeface="Candara" panose="020E0502030303020204" pitchFamily="34" charset="0"/>
              </a:rPr>
              <a:t>Address generation </a:t>
            </a:r>
            <a:r>
              <a:rPr lang="en-US" sz="2000" b="1" dirty="0">
                <a:solidFill>
                  <a:schemeClr val="bg1"/>
                </a:solidFill>
                <a:latin typeface="Candara" panose="020E0502030303020204" pitchFamily="34" charset="0"/>
              </a:rPr>
              <a:t>of LD</a:t>
            </a:r>
            <a:r>
              <a:rPr lang="en-US" sz="2000" b="1" baseline="-25000" dirty="0">
                <a:solidFill>
                  <a:schemeClr val="bg1"/>
                </a:solidFill>
                <a:latin typeface="Candara" panose="020E0502030303020204" pitchFamily="34" charset="0"/>
              </a:rPr>
              <a:t>2</a:t>
            </a:r>
            <a:r>
              <a:rPr lang="en-US" sz="2000" b="1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</a:p>
          <a:p>
            <a:pPr marL="7938" algn="ctr">
              <a:buNone/>
            </a:pPr>
            <a:r>
              <a:rPr lang="en-US" sz="2000" b="1" dirty="0">
                <a:solidFill>
                  <a:schemeClr val="bg1"/>
                </a:solidFill>
                <a:latin typeface="Candara" panose="020E0502030303020204" pitchFamily="34" charset="0"/>
              </a:rPr>
              <a:t>can be eliminated</a:t>
            </a:r>
            <a:endParaRPr lang="en-US" sz="1600" baseline="-25000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FFA8C9F7-9A76-6FE2-66B4-C721D25D5F93}"/>
              </a:ext>
            </a:extLst>
          </p:cNvPr>
          <p:cNvSpPr/>
          <p:nvPr/>
        </p:nvSpPr>
        <p:spPr>
          <a:xfrm>
            <a:off x="4261143" y="3946832"/>
            <a:ext cx="4763773" cy="77464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  <a:latin typeface="Candara" panose="020E0502030303020204" pitchFamily="34" charset="0"/>
              </a:rPr>
              <a:t>If </a:t>
            </a:r>
            <a:r>
              <a:rPr lang="en-US" sz="2200" dirty="0">
                <a:solidFill>
                  <a:srgbClr val="C00000"/>
                </a:solidFill>
                <a:latin typeface="Candara" panose="020E0502030303020204" pitchFamily="34" charset="0"/>
              </a:rPr>
              <a:t>no store or snoop request </a:t>
            </a:r>
          </a:p>
          <a:p>
            <a:pPr algn="ctr"/>
            <a:r>
              <a:rPr lang="en-US" sz="2200" dirty="0">
                <a:solidFill>
                  <a:schemeClr val="tx1"/>
                </a:solidFill>
                <a:latin typeface="Candara" panose="020E0502030303020204" pitchFamily="34" charset="0"/>
              </a:rPr>
              <a:t>to address </a:t>
            </a:r>
            <a:r>
              <a:rPr lang="en-US" sz="2200" b="1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[rbp+0x8]</a:t>
            </a:r>
            <a:endParaRPr lang="en-US" sz="2200" b="1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02A6D9DE-BE91-35A6-8EB8-AA8241135882}"/>
              </a:ext>
            </a:extLst>
          </p:cNvPr>
          <p:cNvSpPr/>
          <p:nvPr/>
        </p:nvSpPr>
        <p:spPr>
          <a:xfrm>
            <a:off x="4261143" y="5004936"/>
            <a:ext cx="4763773" cy="492758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938" algn="ctr">
              <a:buNone/>
            </a:pPr>
            <a:r>
              <a:rPr lang="en-US" sz="2000" b="1" dirty="0">
                <a:solidFill>
                  <a:schemeClr val="bg1"/>
                </a:solidFill>
                <a:latin typeface="Candara" panose="020E0502030303020204" pitchFamily="34" charset="0"/>
              </a:rPr>
              <a:t>LD</a:t>
            </a:r>
            <a:r>
              <a:rPr lang="en-US" sz="2000" b="1" baseline="-25000" dirty="0">
                <a:solidFill>
                  <a:schemeClr val="bg1"/>
                </a:solidFill>
                <a:latin typeface="Candara" panose="020E0502030303020204" pitchFamily="34" charset="0"/>
              </a:rPr>
              <a:t>2</a:t>
            </a:r>
            <a:r>
              <a:rPr lang="en-US" sz="2000" b="1" dirty="0">
                <a:solidFill>
                  <a:schemeClr val="bg1"/>
                </a:solidFill>
                <a:latin typeface="Candara" panose="020E0502030303020204" pitchFamily="34" charset="0"/>
              </a:rPr>
              <a:t> would fetch the same data as LD</a:t>
            </a:r>
            <a:r>
              <a:rPr lang="en-US" sz="2000" b="1" baseline="-25000" dirty="0">
                <a:solidFill>
                  <a:schemeClr val="bg1"/>
                </a:solidFill>
                <a:latin typeface="Candara" panose="020E0502030303020204" pitchFamily="34" charset="0"/>
              </a:rPr>
              <a:t>1</a:t>
            </a:r>
            <a:endParaRPr lang="en-US" sz="1600" baseline="-25000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EB5D1495-C6E3-2C44-F321-101FD1E74EC7}"/>
              </a:ext>
            </a:extLst>
          </p:cNvPr>
          <p:cNvSpPr/>
          <p:nvPr/>
        </p:nvSpPr>
        <p:spPr>
          <a:xfrm>
            <a:off x="4966173" y="5803226"/>
            <a:ext cx="3326816" cy="666428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938" algn="ctr">
              <a:buNone/>
            </a:pPr>
            <a:r>
              <a:rPr lang="en-US" sz="2000" b="1" dirty="0">
                <a:solidFill>
                  <a:srgbClr val="FFFF00"/>
                </a:solidFill>
                <a:latin typeface="Candara" panose="020E0502030303020204" pitchFamily="34" charset="0"/>
              </a:rPr>
              <a:t>Data fetching </a:t>
            </a:r>
            <a:r>
              <a:rPr lang="en-US" sz="2000" b="1" dirty="0">
                <a:solidFill>
                  <a:schemeClr val="bg1"/>
                </a:solidFill>
                <a:latin typeface="Candara" panose="020E0502030303020204" pitchFamily="34" charset="0"/>
              </a:rPr>
              <a:t>of LD</a:t>
            </a:r>
            <a:r>
              <a:rPr lang="en-US" sz="2000" b="1" baseline="-25000" dirty="0">
                <a:solidFill>
                  <a:schemeClr val="bg1"/>
                </a:solidFill>
                <a:latin typeface="Candara" panose="020E0502030303020204" pitchFamily="34" charset="0"/>
              </a:rPr>
              <a:t>2</a:t>
            </a:r>
            <a:r>
              <a:rPr lang="en-US" sz="2000" b="1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</a:p>
          <a:p>
            <a:pPr marL="7938" algn="ctr">
              <a:buNone/>
            </a:pPr>
            <a:r>
              <a:rPr lang="en-US" sz="2000" b="1" dirty="0">
                <a:solidFill>
                  <a:schemeClr val="bg1"/>
                </a:solidFill>
                <a:latin typeface="Candara" panose="020E0502030303020204" pitchFamily="34" charset="0"/>
              </a:rPr>
              <a:t>can be eliminated</a:t>
            </a:r>
            <a:endParaRPr lang="en-US" sz="1600" baseline="-25000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pic>
        <p:nvPicPr>
          <p:cNvPr id="23" name="Graphic 22" descr="Checkbox Ticked with solid fill">
            <a:extLst>
              <a:ext uri="{FF2B5EF4-FFF2-40B4-BE49-F238E27FC236}">
                <a16:creationId xmlns:a16="http://schemas.microsoft.com/office/drawing/2014/main" id="{29495C5E-6C35-5591-E8DA-912FE3211E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11630" y="2780583"/>
            <a:ext cx="666428" cy="666428"/>
          </a:xfrm>
          <a:prstGeom prst="rect">
            <a:avLst/>
          </a:prstGeom>
        </p:spPr>
      </p:pic>
      <p:pic>
        <p:nvPicPr>
          <p:cNvPr id="24" name="Graphic 23" descr="Checkbox Ticked with solid fill">
            <a:extLst>
              <a:ext uri="{FF2B5EF4-FFF2-40B4-BE49-F238E27FC236}">
                <a16:creationId xmlns:a16="http://schemas.microsoft.com/office/drawing/2014/main" id="{033D249C-5F7C-8509-2682-5712F934F4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11630" y="5803226"/>
            <a:ext cx="666428" cy="666428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B41F9F33-B2A7-0FA0-65D0-8090BEC5244C}"/>
              </a:ext>
            </a:extLst>
          </p:cNvPr>
          <p:cNvSpPr txBox="1"/>
          <p:nvPr/>
        </p:nvSpPr>
        <p:spPr>
          <a:xfrm>
            <a:off x="3368495" y="1125493"/>
            <a:ext cx="56618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C00000"/>
                </a:solidFill>
                <a:latin typeface="Candara" panose="020E0502030303020204" pitchFamily="34" charset="0"/>
              </a:rPr>
              <a:t>LD</a:t>
            </a:r>
            <a:r>
              <a:rPr lang="en-US" sz="2200" b="1" baseline="-25000" dirty="0">
                <a:solidFill>
                  <a:srgbClr val="C00000"/>
                </a:solidFill>
                <a:latin typeface="Candara" panose="020E0502030303020204" pitchFamily="34" charset="0"/>
              </a:rPr>
              <a:t>1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BD17905-F342-F62F-498F-41A629B1E6F2}"/>
              </a:ext>
            </a:extLst>
          </p:cNvPr>
          <p:cNvSpPr txBox="1"/>
          <p:nvPr/>
        </p:nvSpPr>
        <p:spPr>
          <a:xfrm>
            <a:off x="3346053" y="4139819"/>
            <a:ext cx="59343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C00000"/>
                </a:solidFill>
                <a:latin typeface="Candara" panose="020E0502030303020204" pitchFamily="34" charset="0"/>
              </a:rPr>
              <a:t>LD</a:t>
            </a:r>
            <a:r>
              <a:rPr lang="en-US" sz="2200" b="1" baseline="-25000" dirty="0">
                <a:solidFill>
                  <a:srgbClr val="C00000"/>
                </a:solidFill>
                <a:latin typeface="Candara" panose="020E0502030303020204" pitchFamily="34" charset="0"/>
              </a:rPr>
              <a:t>2</a:t>
            </a:r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7B5AD407-4C1B-BBDD-ACC3-85999C12CF60}"/>
              </a:ext>
            </a:extLst>
          </p:cNvPr>
          <p:cNvSpPr/>
          <p:nvPr/>
        </p:nvSpPr>
        <p:spPr>
          <a:xfrm>
            <a:off x="3157109" y="1361440"/>
            <a:ext cx="236331" cy="284480"/>
          </a:xfrm>
          <a:custGeom>
            <a:avLst/>
            <a:gdLst>
              <a:gd name="connsiteX0" fmla="*/ 236331 w 236331"/>
              <a:gd name="connsiteY0" fmla="*/ 0 h 284480"/>
              <a:gd name="connsiteX1" fmla="*/ 33131 w 236331"/>
              <a:gd name="connsiteY1" fmla="*/ 91440 h 284480"/>
              <a:gd name="connsiteX2" fmla="*/ 2651 w 236331"/>
              <a:gd name="connsiteY2" fmla="*/ 284480 h 284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6331" h="284480">
                <a:moveTo>
                  <a:pt x="236331" y="0"/>
                </a:moveTo>
                <a:cubicBezTo>
                  <a:pt x="154204" y="22013"/>
                  <a:pt x="72078" y="44027"/>
                  <a:pt x="33131" y="91440"/>
                </a:cubicBezTo>
                <a:cubicBezTo>
                  <a:pt x="-5816" y="138853"/>
                  <a:pt x="-1583" y="211666"/>
                  <a:pt x="2651" y="284480"/>
                </a:cubicBezTo>
              </a:path>
            </a:pathLst>
          </a:custGeom>
          <a:noFill/>
          <a:ln w="19050">
            <a:solidFill>
              <a:schemeClr val="bg2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464DA588-40C5-6545-D861-0D6965BEAEB9}"/>
              </a:ext>
            </a:extLst>
          </p:cNvPr>
          <p:cNvSpPr/>
          <p:nvPr/>
        </p:nvSpPr>
        <p:spPr>
          <a:xfrm flipV="1">
            <a:off x="3157108" y="4084639"/>
            <a:ext cx="236331" cy="284480"/>
          </a:xfrm>
          <a:custGeom>
            <a:avLst/>
            <a:gdLst>
              <a:gd name="connsiteX0" fmla="*/ 236331 w 236331"/>
              <a:gd name="connsiteY0" fmla="*/ 0 h 284480"/>
              <a:gd name="connsiteX1" fmla="*/ 33131 w 236331"/>
              <a:gd name="connsiteY1" fmla="*/ 91440 h 284480"/>
              <a:gd name="connsiteX2" fmla="*/ 2651 w 236331"/>
              <a:gd name="connsiteY2" fmla="*/ 284480 h 284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6331" h="284480">
                <a:moveTo>
                  <a:pt x="236331" y="0"/>
                </a:moveTo>
                <a:cubicBezTo>
                  <a:pt x="154204" y="22013"/>
                  <a:pt x="72078" y="44027"/>
                  <a:pt x="33131" y="91440"/>
                </a:cubicBezTo>
                <a:cubicBezTo>
                  <a:pt x="-5816" y="138853"/>
                  <a:pt x="-1583" y="211666"/>
                  <a:pt x="2651" y="284480"/>
                </a:cubicBezTo>
              </a:path>
            </a:pathLst>
          </a:custGeom>
          <a:noFill/>
          <a:ln w="19050">
            <a:solidFill>
              <a:schemeClr val="bg2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682CC7D9-4AD6-442A-3A12-4A636CEB7A2C}"/>
              </a:ext>
            </a:extLst>
          </p:cNvPr>
          <p:cNvSpPr/>
          <p:nvPr/>
        </p:nvSpPr>
        <p:spPr>
          <a:xfrm rot="5400000">
            <a:off x="6510216" y="1629807"/>
            <a:ext cx="223670" cy="39258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A5F9A271-7E6B-B089-74A6-A2B311D4146E}"/>
              </a:ext>
            </a:extLst>
          </p:cNvPr>
          <p:cNvSpPr/>
          <p:nvPr/>
        </p:nvSpPr>
        <p:spPr>
          <a:xfrm rot="5400000">
            <a:off x="6517746" y="2427775"/>
            <a:ext cx="223670" cy="39258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>
            <a:extLst>
              <a:ext uri="{FF2B5EF4-FFF2-40B4-BE49-F238E27FC236}">
                <a16:creationId xmlns:a16="http://schemas.microsoft.com/office/drawing/2014/main" id="{ABF5A4BC-234A-E069-EEEB-45A0A6BB322F}"/>
              </a:ext>
            </a:extLst>
          </p:cNvPr>
          <p:cNvSpPr/>
          <p:nvPr/>
        </p:nvSpPr>
        <p:spPr>
          <a:xfrm rot="5400000">
            <a:off x="6510216" y="4666913"/>
            <a:ext cx="223670" cy="39258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Arrow 20">
            <a:extLst>
              <a:ext uri="{FF2B5EF4-FFF2-40B4-BE49-F238E27FC236}">
                <a16:creationId xmlns:a16="http://schemas.microsoft.com/office/drawing/2014/main" id="{511E08CC-FF19-D664-19BF-6F222E8392F5}"/>
              </a:ext>
            </a:extLst>
          </p:cNvPr>
          <p:cNvSpPr/>
          <p:nvPr/>
        </p:nvSpPr>
        <p:spPr>
          <a:xfrm rot="5400000">
            <a:off x="6517746" y="5454169"/>
            <a:ext cx="223670" cy="39258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B66074B-6539-01E7-4FCF-4D6F4C968445}"/>
              </a:ext>
            </a:extLst>
          </p:cNvPr>
          <p:cNvCxnSpPr>
            <a:cxnSpLocks/>
          </p:cNvCxnSpPr>
          <p:nvPr/>
        </p:nvCxnSpPr>
        <p:spPr>
          <a:xfrm>
            <a:off x="4781006" y="3696601"/>
            <a:ext cx="3775165" cy="0"/>
          </a:xfrm>
          <a:prstGeom prst="line">
            <a:avLst/>
          </a:prstGeom>
          <a:ln w="9525">
            <a:solidFill>
              <a:schemeClr val="bg2">
                <a:lumMod val="50000"/>
              </a:schemeClr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2724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  <p:bldP spid="9" grpId="0" animBg="1"/>
      <p:bldP spid="17" grpId="0" animBg="1"/>
      <p:bldP spid="18" grpId="0" animBg="1"/>
      <p:bldP spid="20" grpId="0" animBg="1"/>
      <p:bldP spid="10" grpId="0" animBg="1"/>
      <p:bldP spid="11" grpId="0" animBg="1"/>
      <p:bldP spid="15" grpId="0" animBg="1"/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972560BA-4779-50BD-C716-479F387537B9}"/>
              </a:ext>
            </a:extLst>
          </p:cNvPr>
          <p:cNvSpPr/>
          <p:nvPr/>
        </p:nvSpPr>
        <p:spPr>
          <a:xfrm>
            <a:off x="4781009" y="2680924"/>
            <a:ext cx="4258486" cy="105121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 dirty="0">
              <a:solidFill>
                <a:sysClr val="windowText" lastClr="000000"/>
              </a:solidFill>
              <a:latin typeface="Candara" panose="020E0502030303020204" pitchFamily="34" charset="0"/>
            </a:endParaRPr>
          </a:p>
          <a:p>
            <a:pPr algn="ctr"/>
            <a:r>
              <a:rPr lang="en-US" sz="2000" dirty="0">
                <a:solidFill>
                  <a:sysClr val="windowText" lastClr="000000"/>
                </a:solidFill>
                <a:latin typeface="Candara" panose="020E0502030303020204" pitchFamily="34" charset="0"/>
              </a:rPr>
              <a:t>Stall other loads due to contention</a:t>
            </a:r>
          </a:p>
          <a:p>
            <a:pPr algn="ctr"/>
            <a:r>
              <a:rPr lang="en-US" sz="2000" b="1" dirty="0">
                <a:solidFill>
                  <a:srgbClr val="C00000"/>
                </a:solidFill>
                <a:latin typeface="Candara" panose="020E0502030303020204" pitchFamily="34" charset="0"/>
              </a:rPr>
              <a:t>in load execution resources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1E3F518-5FEF-7B38-CCF1-5F64C91407F9}"/>
              </a:ext>
            </a:extLst>
          </p:cNvPr>
          <p:cNvSpPr/>
          <p:nvPr/>
        </p:nvSpPr>
        <p:spPr>
          <a:xfrm>
            <a:off x="178524" y="2680924"/>
            <a:ext cx="4184468" cy="105121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 dirty="0">
              <a:solidFill>
                <a:sysClr val="windowText" lastClr="000000"/>
              </a:solidFill>
              <a:latin typeface="Candara" panose="020E0502030303020204" pitchFamily="34" charset="0"/>
            </a:endParaRPr>
          </a:p>
          <a:p>
            <a:pPr algn="ctr"/>
            <a:r>
              <a:rPr lang="en-US" sz="2000" dirty="0">
                <a:solidFill>
                  <a:sysClr val="windowText" lastClr="000000"/>
                </a:solidFill>
                <a:latin typeface="Candara" panose="020E0502030303020204" pitchFamily="34" charset="0"/>
              </a:rPr>
              <a:t>Stall load-dependent instructions </a:t>
            </a:r>
          </a:p>
          <a:p>
            <a:pPr algn="ctr"/>
            <a:r>
              <a:rPr lang="en-US" sz="2000" dirty="0">
                <a:solidFill>
                  <a:sysClr val="windowText" lastClr="000000"/>
                </a:solidFill>
                <a:latin typeface="Candara" panose="020E0502030303020204" pitchFamily="34" charset="0"/>
              </a:rPr>
              <a:t>due to </a:t>
            </a:r>
            <a:r>
              <a:rPr lang="en-US" sz="2000" b="1" dirty="0">
                <a:solidFill>
                  <a:srgbClr val="C00000"/>
                </a:solidFill>
                <a:latin typeface="Candara" panose="020E0502030303020204" pitchFamily="34" charset="0"/>
              </a:rPr>
              <a:t>long load execution latency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379553-D017-6577-9A24-1A562C18B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Problem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3E6C055-A64B-8473-7A08-AB4D7386468E}"/>
              </a:ext>
            </a:extLst>
          </p:cNvPr>
          <p:cNvSpPr/>
          <p:nvPr/>
        </p:nvSpPr>
        <p:spPr>
          <a:xfrm>
            <a:off x="-269899" y="936103"/>
            <a:ext cx="9683798" cy="1091206"/>
          </a:xfrm>
          <a:prstGeom prst="rect">
            <a:avLst/>
          </a:prstGeom>
          <a:solidFill>
            <a:schemeClr val="bg2"/>
          </a:solidFill>
          <a:ln w="2857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>
              <a:lnSpc>
                <a:spcPct val="90000"/>
              </a:lnSpc>
              <a:spcBef>
                <a:spcPts val="1000"/>
              </a:spcBef>
            </a:pPr>
            <a:r>
              <a:rPr lang="en-US" sz="2800" dirty="0">
                <a:solidFill>
                  <a:prstClr val="black"/>
                </a:solidFill>
                <a:latin typeface="Candara" panose="020E0502030303020204" pitchFamily="34" charset="0"/>
                <a:cs typeface="Segoe UI" panose="020B0502040204020203" pitchFamily="34" charset="0"/>
              </a:rPr>
              <a:t>Load instructions are a key limiter of</a:t>
            </a:r>
          </a:p>
          <a:p>
            <a:pPr lvl="0" algn="ctr" defTabSz="914400">
              <a:lnSpc>
                <a:spcPct val="90000"/>
              </a:lnSpc>
              <a:spcBef>
                <a:spcPts val="1000"/>
              </a:spcBef>
            </a:pPr>
            <a:r>
              <a:rPr lang="en-US" sz="2800" dirty="0">
                <a:solidFill>
                  <a:srgbClr val="000CFF"/>
                </a:solidFill>
                <a:latin typeface="Candara" panose="020E0502030303020204" pitchFamily="34" charset="0"/>
                <a:cs typeface="Segoe UI" panose="020B0502040204020203" pitchFamily="34" charset="0"/>
              </a:rPr>
              <a:t>instruction-level parallelism (ILP)</a:t>
            </a:r>
            <a:endParaRPr lang="en-US" sz="2800" dirty="0">
              <a:solidFill>
                <a:prstClr val="black"/>
              </a:solidFill>
              <a:latin typeface="Candara" panose="020E0502030303020204" pitchFamily="34" charset="0"/>
              <a:cs typeface="Segoe UI" panose="020B0502040204020203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32FF6277-973F-9D3A-E566-1DF67E86F3BB}"/>
              </a:ext>
            </a:extLst>
          </p:cNvPr>
          <p:cNvSpPr/>
          <p:nvPr/>
        </p:nvSpPr>
        <p:spPr>
          <a:xfrm>
            <a:off x="768530" y="2315390"/>
            <a:ext cx="3004457" cy="532314"/>
          </a:xfrm>
          <a:prstGeom prst="roundRect">
            <a:avLst/>
          </a:prstGeom>
          <a:solidFill>
            <a:srgbClr val="D7403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Candara" panose="020E0502030303020204" pitchFamily="34" charset="0"/>
              </a:rPr>
              <a:t>Data Dependence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DBFB8045-30B7-6D2A-DE59-A28A9905045D}"/>
              </a:ext>
            </a:extLst>
          </p:cNvPr>
          <p:cNvSpPr/>
          <p:nvPr/>
        </p:nvSpPr>
        <p:spPr>
          <a:xfrm>
            <a:off x="4990018" y="2315390"/>
            <a:ext cx="3840469" cy="532314"/>
          </a:xfrm>
          <a:prstGeom prst="roundRect">
            <a:avLst/>
          </a:prstGeom>
          <a:solidFill>
            <a:srgbClr val="D7403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Candara" panose="020E0502030303020204" pitchFamily="34" charset="0"/>
              </a:rPr>
              <a:t>Resource Dependence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BBCAFE7-B96B-0CAB-A95A-7F0B71D7C5C8}"/>
              </a:ext>
            </a:extLst>
          </p:cNvPr>
          <p:cNvCxnSpPr>
            <a:cxnSpLocks/>
          </p:cNvCxnSpPr>
          <p:nvPr/>
        </p:nvCxnSpPr>
        <p:spPr>
          <a:xfrm>
            <a:off x="4572000" y="2315390"/>
            <a:ext cx="0" cy="4150724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2BAF7D39-1BD0-7B9D-B1E2-B254D54A4E9B}"/>
              </a:ext>
            </a:extLst>
          </p:cNvPr>
          <p:cNvSpPr/>
          <p:nvPr/>
        </p:nvSpPr>
        <p:spPr>
          <a:xfrm>
            <a:off x="811971" y="4676133"/>
            <a:ext cx="809893" cy="809893"/>
          </a:xfrm>
          <a:prstGeom prst="ellipse">
            <a:avLst/>
          </a:prstGeom>
          <a:solidFill>
            <a:srgbClr val="DAD9F1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andara" panose="020E0502030303020204" pitchFamily="34" charset="0"/>
              </a:rPr>
              <a:t>L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F820F16C-CDF0-BC17-E6E1-31DA58366AE7}"/>
              </a:ext>
            </a:extLst>
          </p:cNvPr>
          <p:cNvSpPr/>
          <p:nvPr/>
        </p:nvSpPr>
        <p:spPr>
          <a:xfrm>
            <a:off x="2843346" y="4676134"/>
            <a:ext cx="809892" cy="809892"/>
          </a:xfrm>
          <a:prstGeom prst="ellipse">
            <a:avLst/>
          </a:prstGeom>
          <a:solidFill>
            <a:srgbClr val="F8F5E0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andara" panose="020E0502030303020204" pitchFamily="34" charset="0"/>
              </a:rPr>
              <a:t>I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31C7672-8615-D23E-AC39-BCF4855A9722}"/>
              </a:ext>
            </a:extLst>
          </p:cNvPr>
          <p:cNvSpPr/>
          <p:nvPr/>
        </p:nvSpPr>
        <p:spPr>
          <a:xfrm>
            <a:off x="5618670" y="4100724"/>
            <a:ext cx="809892" cy="809892"/>
          </a:xfrm>
          <a:prstGeom prst="ellipse">
            <a:avLst/>
          </a:prstGeom>
          <a:solidFill>
            <a:srgbClr val="DAD9F1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andara" panose="020E0502030303020204" pitchFamily="34" charset="0"/>
              </a:rPr>
              <a:t>L</a:t>
            </a:r>
            <a:r>
              <a:rPr lang="en-US" sz="3600" b="1" baseline="-25000" dirty="0">
                <a:solidFill>
                  <a:schemeClr val="tx1"/>
                </a:solidFill>
                <a:latin typeface="Candara" panose="020E0502030303020204" pitchFamily="34" charset="0"/>
              </a:rPr>
              <a:t>1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ABB5D9E-C102-CBE2-43DE-952F90F92C61}"/>
              </a:ext>
            </a:extLst>
          </p:cNvPr>
          <p:cNvSpPr/>
          <p:nvPr/>
        </p:nvSpPr>
        <p:spPr>
          <a:xfrm>
            <a:off x="5618670" y="5476965"/>
            <a:ext cx="809892" cy="809892"/>
          </a:xfrm>
          <a:prstGeom prst="ellipse">
            <a:avLst/>
          </a:prstGeom>
          <a:solidFill>
            <a:srgbClr val="DAD9F1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andara" panose="020E0502030303020204" pitchFamily="34" charset="0"/>
              </a:rPr>
              <a:t>L</a:t>
            </a:r>
            <a:r>
              <a:rPr lang="en-US" sz="3600" b="1" baseline="-25000" dirty="0">
                <a:solidFill>
                  <a:schemeClr val="tx1"/>
                </a:solidFill>
                <a:latin typeface="Candara" panose="020E0502030303020204" pitchFamily="34" charset="0"/>
              </a:rPr>
              <a:t>2</a:t>
            </a:r>
          </a:p>
        </p:txBody>
      </p:sp>
      <p:sp>
        <p:nvSpPr>
          <p:cNvPr id="24" name="Round Diagonal Corner of Rectangle 23">
            <a:extLst>
              <a:ext uri="{FF2B5EF4-FFF2-40B4-BE49-F238E27FC236}">
                <a16:creationId xmlns:a16="http://schemas.microsoft.com/office/drawing/2014/main" id="{62385844-4789-3293-60A5-D093D7236365}"/>
              </a:ext>
            </a:extLst>
          </p:cNvPr>
          <p:cNvSpPr/>
          <p:nvPr/>
        </p:nvSpPr>
        <p:spPr>
          <a:xfrm>
            <a:off x="7347324" y="4732230"/>
            <a:ext cx="901337" cy="809892"/>
          </a:xfrm>
          <a:prstGeom prst="round2DiagRect">
            <a:avLst/>
          </a:prstGeom>
          <a:solidFill>
            <a:srgbClr val="F3D9DD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andara" panose="020E0502030303020204" pitchFamily="34" charset="0"/>
              </a:rPr>
              <a:t>R</a:t>
            </a:r>
          </a:p>
        </p:txBody>
      </p:sp>
      <p:pic>
        <p:nvPicPr>
          <p:cNvPr id="26" name="Graphic 25" descr="Hourglass 60% with solid fill">
            <a:extLst>
              <a:ext uri="{FF2B5EF4-FFF2-40B4-BE49-F238E27FC236}">
                <a16:creationId xmlns:a16="http://schemas.microsoft.com/office/drawing/2014/main" id="{D14EF512-5DF9-0AB1-C315-765AB3FE9D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24584" y="4140726"/>
            <a:ext cx="565255" cy="565255"/>
          </a:xfrm>
          <a:prstGeom prst="rect">
            <a:avLst/>
          </a:prstGeom>
        </p:spPr>
      </p:pic>
      <p:sp>
        <p:nvSpPr>
          <p:cNvPr id="27" name="Arc 26">
            <a:extLst>
              <a:ext uri="{FF2B5EF4-FFF2-40B4-BE49-F238E27FC236}">
                <a16:creationId xmlns:a16="http://schemas.microsoft.com/office/drawing/2014/main" id="{B2D5FD89-EA94-F756-FD24-E30ECA954A86}"/>
              </a:ext>
            </a:extLst>
          </p:cNvPr>
          <p:cNvSpPr/>
          <p:nvPr/>
        </p:nvSpPr>
        <p:spPr>
          <a:xfrm rot="19072932">
            <a:off x="1616222" y="4841970"/>
            <a:ext cx="1231188" cy="1288113"/>
          </a:xfrm>
          <a:prstGeom prst="arc">
            <a:avLst>
              <a:gd name="adj1" fmla="val 16049236"/>
              <a:gd name="adj2" fmla="val 57538"/>
            </a:avLst>
          </a:prstGeom>
          <a:ln w="38100">
            <a:solidFill>
              <a:schemeClr val="tx1">
                <a:lumMod val="85000"/>
                <a:lumOff val="1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c 27">
            <a:extLst>
              <a:ext uri="{FF2B5EF4-FFF2-40B4-BE49-F238E27FC236}">
                <a16:creationId xmlns:a16="http://schemas.microsoft.com/office/drawing/2014/main" id="{4E6F268A-3AB6-7664-CC26-6D2D426C2695}"/>
              </a:ext>
            </a:extLst>
          </p:cNvPr>
          <p:cNvSpPr/>
          <p:nvPr/>
        </p:nvSpPr>
        <p:spPr>
          <a:xfrm rot="17013711">
            <a:off x="6727456" y="5048126"/>
            <a:ext cx="833056" cy="1324686"/>
          </a:xfrm>
          <a:prstGeom prst="arc">
            <a:avLst>
              <a:gd name="adj1" fmla="val 16049236"/>
              <a:gd name="adj2" fmla="val 57538"/>
            </a:avLst>
          </a:prstGeom>
          <a:ln w="38100">
            <a:solidFill>
              <a:schemeClr val="tx1">
                <a:lumMod val="85000"/>
                <a:lumOff val="1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c 28">
            <a:extLst>
              <a:ext uri="{FF2B5EF4-FFF2-40B4-BE49-F238E27FC236}">
                <a16:creationId xmlns:a16="http://schemas.microsoft.com/office/drawing/2014/main" id="{A5C118C0-C24C-D7D8-1B32-B35AD04E634B}"/>
              </a:ext>
            </a:extLst>
          </p:cNvPr>
          <p:cNvSpPr/>
          <p:nvPr/>
        </p:nvSpPr>
        <p:spPr>
          <a:xfrm rot="15416465" flipH="1">
            <a:off x="6738298" y="3967668"/>
            <a:ext cx="833056" cy="1324686"/>
          </a:xfrm>
          <a:prstGeom prst="arc">
            <a:avLst>
              <a:gd name="adj1" fmla="val 16049236"/>
              <a:gd name="adj2" fmla="val 57538"/>
            </a:avLst>
          </a:prstGeom>
          <a:ln w="38100">
            <a:solidFill>
              <a:schemeClr val="tx1">
                <a:lumMod val="85000"/>
                <a:lumOff val="1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1A466E-3971-1EBB-E876-0CBEA284C14A}"/>
              </a:ext>
            </a:extLst>
          </p:cNvPr>
          <p:cNvSpPr txBox="1"/>
          <p:nvPr/>
        </p:nvSpPr>
        <p:spPr>
          <a:xfrm>
            <a:off x="6510605" y="5629509"/>
            <a:ext cx="27671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i="1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(e.g., address generation unit, </a:t>
            </a:r>
          </a:p>
          <a:p>
            <a:pPr algn="ctr"/>
            <a:r>
              <a:rPr lang="en-US" sz="1600" i="1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load port, ...)</a:t>
            </a:r>
          </a:p>
        </p:txBody>
      </p:sp>
    </p:spTree>
    <p:extLst>
      <p:ext uri="{BB962C8B-B14F-4D97-AF65-F5344CB8AC3E}">
        <p14:creationId xmlns:p14="http://schemas.microsoft.com/office/powerpoint/2010/main" val="3705110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2" grpId="0" animBg="1"/>
      <p:bldP spid="3" grpId="0" animBg="1"/>
      <p:bldP spid="10" grpId="0" animBg="1"/>
      <p:bldP spid="18" grpId="0" animBg="1"/>
      <p:bldP spid="21" grpId="0" animBg="1"/>
      <p:bldP spid="22" grpId="0" animBg="1"/>
      <p:bldP spid="23" grpId="0" animBg="1"/>
      <p:bldP spid="24" grpId="0" animBg="1"/>
      <p:bldP spid="27" grpId="0" animBg="1"/>
      <p:bldP spid="28" grpId="0" animBg="1"/>
      <p:bldP spid="29" grpId="0" animBg="1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FFB7A7D-BC39-0D50-C264-C000B0F97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Constable: Key Steps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C895A04-5F66-7A98-37DE-69027E17517A}"/>
              </a:ext>
            </a:extLst>
          </p:cNvPr>
          <p:cNvSpPr/>
          <p:nvPr/>
        </p:nvSpPr>
        <p:spPr>
          <a:xfrm>
            <a:off x="1517713" y="1586034"/>
            <a:ext cx="7249211" cy="1734532"/>
          </a:xfrm>
          <a:prstGeom prst="roundRect">
            <a:avLst>
              <a:gd name="adj" fmla="val 10661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rgbClr val="C00000"/>
                </a:solidFill>
                <a:latin typeface="Candara" panose="020E0502030303020204" pitchFamily="34" charset="0"/>
              </a:rPr>
              <a:t>Dynamically identify</a:t>
            </a:r>
            <a:r>
              <a:rPr lang="en-US" sz="2700" dirty="0">
                <a:solidFill>
                  <a:sysClr val="windowText" lastClr="000000"/>
                </a:solidFill>
                <a:latin typeface="Candara" panose="020E0502030303020204" pitchFamily="34" charset="0"/>
              </a:rPr>
              <a:t> load instructions </a:t>
            </a:r>
          </a:p>
          <a:p>
            <a:pPr algn="ctr"/>
            <a:r>
              <a:rPr lang="en-US" sz="2700" dirty="0">
                <a:solidFill>
                  <a:sysClr val="windowText" lastClr="000000"/>
                </a:solidFill>
                <a:latin typeface="Candara" panose="020E0502030303020204" pitchFamily="34" charset="0"/>
              </a:rPr>
              <a:t>that have historically fetched </a:t>
            </a:r>
          </a:p>
          <a:p>
            <a:pPr algn="ctr"/>
            <a:r>
              <a:rPr lang="en-US" sz="2700" dirty="0">
                <a:solidFill>
                  <a:srgbClr val="C00000"/>
                </a:solidFill>
                <a:latin typeface="Candara" panose="020E0502030303020204" pitchFamily="34" charset="0"/>
              </a:rPr>
              <a:t>the same data from the same load address</a:t>
            </a:r>
          </a:p>
          <a:p>
            <a:pPr algn="ctr"/>
            <a:r>
              <a:rPr lang="en-US" sz="2700" dirty="0">
                <a:solidFill>
                  <a:schemeClr val="tx1"/>
                </a:solidFill>
                <a:latin typeface="Candara" panose="020E0502030303020204" pitchFamily="34" charset="0"/>
              </a:rPr>
              <a:t>(i.e., </a:t>
            </a:r>
            <a:r>
              <a:rPr lang="en-US" sz="2700" i="1" dirty="0">
                <a:solidFill>
                  <a:srgbClr val="C00000"/>
                </a:solidFill>
                <a:latin typeface="Candara" panose="020E0502030303020204" pitchFamily="34" charset="0"/>
              </a:rPr>
              <a:t>likely-stable</a:t>
            </a:r>
            <a:r>
              <a:rPr lang="en-US" sz="2700" dirty="0">
                <a:solidFill>
                  <a:schemeClr val="tx1"/>
                </a:solidFill>
                <a:latin typeface="Candara" panose="020E0502030303020204" pitchFamily="34" charset="0"/>
              </a:rPr>
              <a:t>)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02AFCBE-3075-8321-D820-1C44689C2172}"/>
              </a:ext>
            </a:extLst>
          </p:cNvPr>
          <p:cNvSpPr/>
          <p:nvPr/>
        </p:nvSpPr>
        <p:spPr>
          <a:xfrm>
            <a:off x="1517713" y="3944662"/>
            <a:ext cx="7249211" cy="1734532"/>
          </a:xfrm>
          <a:prstGeom prst="roundRect">
            <a:avLst>
              <a:gd name="adj" fmla="val 10661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accent1"/>
                </a:solidFill>
                <a:latin typeface="Candara" panose="020E0502030303020204" pitchFamily="34" charset="0"/>
              </a:rPr>
              <a:t>Eliminate execution </a:t>
            </a:r>
            <a:r>
              <a:rPr lang="en-US" sz="2700" dirty="0">
                <a:solidFill>
                  <a:schemeClr val="tx1"/>
                </a:solidFill>
                <a:latin typeface="Candara" panose="020E0502030303020204" pitchFamily="34" charset="0"/>
              </a:rPr>
              <a:t>of likely-stable loads</a:t>
            </a:r>
          </a:p>
          <a:p>
            <a:pPr algn="ctr"/>
            <a:r>
              <a:rPr lang="en-US" sz="2700" dirty="0">
                <a:solidFill>
                  <a:schemeClr val="accent1"/>
                </a:solidFill>
                <a:latin typeface="Candara" panose="020E0502030303020204" pitchFamily="34" charset="0"/>
              </a:rPr>
              <a:t>by tracking modifications</a:t>
            </a:r>
            <a:r>
              <a:rPr lang="en-US" sz="2700" dirty="0">
                <a:solidFill>
                  <a:sysClr val="windowText" lastClr="000000"/>
                </a:solidFill>
                <a:latin typeface="Candara" panose="020E0502030303020204" pitchFamily="34" charset="0"/>
              </a:rPr>
              <a:t> to </a:t>
            </a:r>
          </a:p>
          <a:p>
            <a:pPr algn="ctr"/>
            <a:r>
              <a:rPr lang="en-US" sz="2700" dirty="0">
                <a:solidFill>
                  <a:sysClr val="windowText" lastClr="000000"/>
                </a:solidFill>
                <a:latin typeface="Candara" panose="020E0502030303020204" pitchFamily="34" charset="0"/>
              </a:rPr>
              <a:t>their source registers and their load addresses</a:t>
            </a:r>
            <a:endParaRPr lang="en-US" sz="2700" dirty="0">
              <a:solidFill>
                <a:srgbClr val="000CFF"/>
              </a:solidFill>
              <a:latin typeface="Candara" panose="020E0502030303020204" pitchFamily="34" charset="0"/>
            </a:endParaRPr>
          </a:p>
        </p:txBody>
      </p:sp>
      <p:pic>
        <p:nvPicPr>
          <p:cNvPr id="10" name="Graphic 9" descr="Target with solid fill">
            <a:extLst>
              <a:ext uri="{FF2B5EF4-FFF2-40B4-BE49-F238E27FC236}">
                <a16:creationId xmlns:a16="http://schemas.microsoft.com/office/drawing/2014/main" id="{E66B7332-C7D1-BD89-D347-38F41B72D4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9011" y="1866482"/>
            <a:ext cx="1173636" cy="1173636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E97B7633-2F06-E47D-A35D-B4A7231D5D00}"/>
              </a:ext>
            </a:extLst>
          </p:cNvPr>
          <p:cNvGrpSpPr/>
          <p:nvPr/>
        </p:nvGrpSpPr>
        <p:grpSpPr>
          <a:xfrm>
            <a:off x="266511" y="4324798"/>
            <a:ext cx="978635" cy="974259"/>
            <a:chOff x="288462" y="4325394"/>
            <a:chExt cx="978635" cy="974259"/>
          </a:xfrm>
          <a:solidFill>
            <a:schemeClr val="accent1"/>
          </a:solidFill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3BB5C56-BB9B-8BDC-EE78-0F90057D14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b="20033"/>
            <a:stretch/>
          </p:blipFill>
          <p:spPr>
            <a:xfrm>
              <a:off x="416265" y="4472031"/>
              <a:ext cx="694078" cy="693792"/>
            </a:xfrm>
            <a:prstGeom prst="rect">
              <a:avLst/>
            </a:prstGeom>
          </p:spPr>
        </p:pic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B4D9D093-8829-4DE3-DD5D-E8AAA4F15E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23287" t="23104" r="23409" b="33813"/>
            <a:stretch/>
          </p:blipFill>
          <p:spPr>
            <a:xfrm>
              <a:off x="288462" y="4325394"/>
              <a:ext cx="978635" cy="9742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66511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B01F2B7-6FB1-DE2D-B288-9F4E7433D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 dirty="0"/>
              <a:t>Prior Related Literature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23DB90-E78C-B658-EB9D-DC532309CDA8}"/>
              </a:ext>
            </a:extLst>
          </p:cNvPr>
          <p:cNvSpPr/>
          <p:nvPr/>
        </p:nvSpPr>
        <p:spPr>
          <a:xfrm>
            <a:off x="203662" y="955040"/>
            <a:ext cx="8736676" cy="125984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andara" panose="020E0502030303020204" pitchFamily="34" charset="0"/>
              </a:rPr>
              <a:t>Rich literature on skipping redundant computations 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  <a:latin typeface="Candara" panose="020E0502030303020204" pitchFamily="34" charset="0"/>
              </a:rPr>
              <a:t>by </a:t>
            </a:r>
            <a:r>
              <a:rPr lang="en-US" sz="2400" b="1" dirty="0" err="1">
                <a:solidFill>
                  <a:srgbClr val="C00000"/>
                </a:solidFill>
                <a:latin typeface="Candara" panose="020E0502030303020204" pitchFamily="34" charset="0"/>
              </a:rPr>
              <a:t>memoizing</a:t>
            </a:r>
            <a:r>
              <a:rPr lang="en-US" sz="2400" b="1" dirty="0">
                <a:solidFill>
                  <a:srgbClr val="C00000"/>
                </a:solidFill>
                <a:latin typeface="Candara" panose="020E0502030303020204" pitchFamily="34" charset="0"/>
              </a:rPr>
              <a:t> previously-computed results</a:t>
            </a:r>
          </a:p>
          <a:p>
            <a:pPr algn="ctr"/>
            <a:endParaRPr lang="en-US" sz="500" dirty="0">
              <a:solidFill>
                <a:schemeClr val="tx1"/>
              </a:solidFill>
              <a:latin typeface="Candara" panose="020E0502030303020204" pitchFamily="34" charset="0"/>
            </a:endParaRP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[Michie, Nature’68; Harbison+, ASPLOS’82; Richardson, SCA’93;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Sodani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+, ISCA’97; González+, ICPP’99; ...]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DED7A82-995A-69CA-F93C-FF83D195F2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796" t="11218" r="10796" b="32418"/>
          <a:stretch/>
        </p:blipFill>
        <p:spPr>
          <a:xfrm>
            <a:off x="1087120" y="2853855"/>
            <a:ext cx="1280160" cy="1150289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76B695AE-E75F-60B0-ED2A-E5963BF1943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3955" t="9492" r="4095" b="29084"/>
          <a:stretch/>
        </p:blipFill>
        <p:spPr>
          <a:xfrm>
            <a:off x="1078299" y="4597399"/>
            <a:ext cx="1288981" cy="114808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7B01C54-E2C5-B5D8-A31D-791E72301B99}"/>
              </a:ext>
            </a:extLst>
          </p:cNvPr>
          <p:cNvSpPr txBox="1"/>
          <p:nvPr/>
        </p:nvSpPr>
        <p:spPr>
          <a:xfrm>
            <a:off x="2529840" y="3036807"/>
            <a:ext cx="560922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Candara" panose="020E0502030303020204" pitchFamily="34" charset="0"/>
              </a:rPr>
              <a:t>Aim to </a:t>
            </a:r>
            <a:r>
              <a:rPr lang="en-US" sz="2400" b="1" dirty="0" err="1">
                <a:solidFill>
                  <a:srgbClr val="C00000"/>
                </a:solidFill>
                <a:latin typeface="Candara" panose="020E0502030303020204" pitchFamily="34" charset="0"/>
              </a:rPr>
              <a:t>memoize</a:t>
            </a:r>
            <a:r>
              <a:rPr lang="en-US" sz="2400" b="1" dirty="0">
                <a:solidFill>
                  <a:srgbClr val="C00000"/>
                </a:solidFill>
                <a:latin typeface="Candara" panose="020E0502030303020204" pitchFamily="34" charset="0"/>
              </a:rPr>
              <a:t> every instruction</a:t>
            </a:r>
          </a:p>
          <a:p>
            <a:r>
              <a:rPr lang="en-US" i="1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including multiple dynamic instances of each instruction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29FD02-7620-A007-20BD-AF019BFED005}"/>
              </a:ext>
            </a:extLst>
          </p:cNvPr>
          <p:cNvSpPr txBox="1"/>
          <p:nvPr/>
        </p:nvSpPr>
        <p:spPr>
          <a:xfrm>
            <a:off x="2529840" y="4802107"/>
            <a:ext cx="479169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Candara" panose="020E0502030303020204" pitchFamily="34" charset="0"/>
              </a:rPr>
              <a:t>Require large </a:t>
            </a:r>
            <a:r>
              <a:rPr lang="en-US" sz="2400" b="1" dirty="0" err="1">
                <a:solidFill>
                  <a:srgbClr val="C00000"/>
                </a:solidFill>
                <a:latin typeface="Candara" panose="020E0502030303020204" pitchFamily="34" charset="0"/>
              </a:rPr>
              <a:t>memoization</a:t>
            </a:r>
            <a:r>
              <a:rPr lang="en-US" sz="2400" b="1" dirty="0">
                <a:solidFill>
                  <a:srgbClr val="C00000"/>
                </a:solidFill>
                <a:latin typeface="Candara" panose="020E0502030303020204" pitchFamily="34" charset="0"/>
              </a:rPr>
              <a:t> buffer</a:t>
            </a:r>
          </a:p>
          <a:p>
            <a:r>
              <a:rPr lang="en-US" i="1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Often bigger than the size of L1 data cache</a:t>
            </a:r>
          </a:p>
        </p:txBody>
      </p:sp>
    </p:spTree>
    <p:extLst>
      <p:ext uri="{BB962C8B-B14F-4D97-AF65-F5344CB8AC3E}">
        <p14:creationId xmlns:p14="http://schemas.microsoft.com/office/powerpoint/2010/main" val="568315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B01F2B7-6FB1-DE2D-B288-9F4E7433D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 dirty="0"/>
              <a:t>Key Improvements over Literature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23DB90-E78C-B658-EB9D-DC532309CDA8}"/>
              </a:ext>
            </a:extLst>
          </p:cNvPr>
          <p:cNvSpPr/>
          <p:nvPr/>
        </p:nvSpPr>
        <p:spPr>
          <a:xfrm>
            <a:off x="203662" y="955040"/>
            <a:ext cx="8736676" cy="125984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andara" panose="020E0502030303020204" pitchFamily="34" charset="0"/>
              </a:rPr>
              <a:t>Rich literature on skipping redundant computations 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  <a:latin typeface="Candara" panose="020E0502030303020204" pitchFamily="34" charset="0"/>
              </a:rPr>
              <a:t>by </a:t>
            </a:r>
            <a:r>
              <a:rPr lang="en-US" sz="2400" b="1" dirty="0" err="1">
                <a:solidFill>
                  <a:srgbClr val="C00000"/>
                </a:solidFill>
                <a:latin typeface="Candara" panose="020E0502030303020204" pitchFamily="34" charset="0"/>
              </a:rPr>
              <a:t>memoizing</a:t>
            </a:r>
            <a:r>
              <a:rPr lang="en-US" sz="2400" b="1" dirty="0">
                <a:solidFill>
                  <a:srgbClr val="C00000"/>
                </a:solidFill>
                <a:latin typeface="Candara" panose="020E0502030303020204" pitchFamily="34" charset="0"/>
              </a:rPr>
              <a:t> previously-computed results</a:t>
            </a:r>
          </a:p>
          <a:p>
            <a:pPr algn="ctr"/>
            <a:endParaRPr lang="en-US" sz="500" dirty="0">
              <a:solidFill>
                <a:schemeClr val="tx1"/>
              </a:solidFill>
              <a:latin typeface="Candara" panose="020E0502030303020204" pitchFamily="34" charset="0"/>
            </a:endParaRP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[Michie, Nature’68; Harbison+, ASPLOS’82; Richardson, SCA’93;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Sodani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+, ISCA’97; González+, ICPP’99; ...]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3603565-461F-1779-3FBE-C4710A36AB99}"/>
              </a:ext>
            </a:extLst>
          </p:cNvPr>
          <p:cNvSpPr/>
          <p:nvPr/>
        </p:nvSpPr>
        <p:spPr>
          <a:xfrm>
            <a:off x="-259080" y="3672908"/>
            <a:ext cx="9662160" cy="756853"/>
          </a:xfrm>
          <a:prstGeom prst="roundRect">
            <a:avLst>
              <a:gd name="adj" fmla="val 10661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0CFF"/>
                </a:solidFill>
                <a:latin typeface="Candara" panose="020E0502030303020204" pitchFamily="34" charset="0"/>
              </a:rPr>
              <a:t>Focus </a:t>
            </a:r>
            <a:r>
              <a:rPr lang="en-US" sz="3200" dirty="0">
                <a:solidFill>
                  <a:sysClr val="windowText" lastClr="000000"/>
                </a:solidFill>
                <a:latin typeface="Candara" panose="020E0502030303020204" pitchFamily="34" charset="0"/>
              </a:rPr>
              <a:t>only on loads that are likely stable</a:t>
            </a:r>
            <a:endParaRPr lang="en-US" sz="3200" b="1" dirty="0">
              <a:solidFill>
                <a:srgbClr val="C00000"/>
              </a:solidFill>
              <a:latin typeface="Candara" panose="020E0502030303020204" pitchFamily="34" charset="0"/>
            </a:endParaRPr>
          </a:p>
        </p:txBody>
      </p:sp>
      <p:pic>
        <p:nvPicPr>
          <p:cNvPr id="9" name="Graphic 8" descr="Badge 1 with solid fill">
            <a:extLst>
              <a:ext uri="{FF2B5EF4-FFF2-40B4-BE49-F238E27FC236}">
                <a16:creationId xmlns:a16="http://schemas.microsoft.com/office/drawing/2014/main" id="{A47A3DCE-CF27-0C3A-F666-41BF32EA83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280" y="3672907"/>
            <a:ext cx="756853" cy="756853"/>
          </a:xfrm>
          <a:prstGeom prst="rect">
            <a:avLst/>
          </a:prstGeom>
        </p:spPr>
      </p:pic>
      <p:pic>
        <p:nvPicPr>
          <p:cNvPr id="11" name="Graphic 10" descr="Target Audience with solid fill">
            <a:extLst>
              <a:ext uri="{FF2B5EF4-FFF2-40B4-BE49-F238E27FC236}">
                <a16:creationId xmlns:a16="http://schemas.microsoft.com/office/drawing/2014/main" id="{7215B2BD-B52F-019C-E10E-B48A0A7554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83726" y="2758507"/>
            <a:ext cx="914400" cy="914400"/>
          </a:xfrm>
          <a:prstGeom prst="rect">
            <a:avLst/>
          </a:prstGeom>
        </p:spPr>
      </p:pic>
      <p:pic>
        <p:nvPicPr>
          <p:cNvPr id="13" name="Graphic 12" descr="Users with solid fill">
            <a:extLst>
              <a:ext uri="{FF2B5EF4-FFF2-40B4-BE49-F238E27FC236}">
                <a16:creationId xmlns:a16="http://schemas.microsoft.com/office/drawing/2014/main" id="{3323EFF9-988F-10A5-784C-94F0909365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362994" y="2758507"/>
            <a:ext cx="914400" cy="914400"/>
          </a:xfrm>
          <a:prstGeom prst="rect">
            <a:avLst/>
          </a:prstGeom>
        </p:spPr>
      </p:pic>
      <p:sp>
        <p:nvSpPr>
          <p:cNvPr id="14" name="Right Arrow 13">
            <a:extLst>
              <a:ext uri="{FF2B5EF4-FFF2-40B4-BE49-F238E27FC236}">
                <a16:creationId xmlns:a16="http://schemas.microsoft.com/office/drawing/2014/main" id="{C6EBCFCD-9BE2-D938-F11A-1A3275C3FC8E}"/>
              </a:ext>
            </a:extLst>
          </p:cNvPr>
          <p:cNvSpPr/>
          <p:nvPr/>
        </p:nvSpPr>
        <p:spPr>
          <a:xfrm>
            <a:off x="4414555" y="3035334"/>
            <a:ext cx="172720" cy="360746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06FFC41-F0D8-793B-A6E1-65A8F7BC4C8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96" t="15556" r="21704" b="28593"/>
          <a:stretch/>
        </p:blipFill>
        <p:spPr>
          <a:xfrm>
            <a:off x="2030690" y="4711836"/>
            <a:ext cx="822960" cy="82078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3B992A4-64AB-0A71-BD05-DDA61670FE98}"/>
              </a:ext>
            </a:extLst>
          </p:cNvPr>
          <p:cNvSpPr txBox="1"/>
          <p:nvPr/>
        </p:nvSpPr>
        <p:spPr>
          <a:xfrm>
            <a:off x="735613" y="5679676"/>
            <a:ext cx="34131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Candara" panose="020E0502030303020204" pitchFamily="34" charset="0"/>
              </a:rPr>
              <a:t>Lower storage overhead</a:t>
            </a:r>
          </a:p>
          <a:p>
            <a:pPr algn="ctr"/>
            <a:r>
              <a:rPr lang="en-US" sz="1600" dirty="0">
                <a:solidFill>
                  <a:schemeClr val="bg2">
                    <a:lumMod val="75000"/>
                  </a:schemeClr>
                </a:solidFill>
                <a:latin typeface="Candara" panose="020E0502030303020204" pitchFamily="34" charset="0"/>
              </a:rPr>
              <a:t>with high load elimination coverage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578B707-8BC4-1E6A-9063-EE2785421AEC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926"/>
          <a:stretch/>
        </p:blipFill>
        <p:spPr>
          <a:xfrm>
            <a:off x="6081992" y="4687158"/>
            <a:ext cx="1010920" cy="87014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DA922BE-4929-BF9E-FA27-52572B2CB562}"/>
              </a:ext>
            </a:extLst>
          </p:cNvPr>
          <p:cNvSpPr txBox="1"/>
          <p:nvPr/>
        </p:nvSpPr>
        <p:spPr>
          <a:xfrm>
            <a:off x="4762273" y="5679676"/>
            <a:ext cx="36503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Candara" panose="020E0502030303020204" pitchFamily="34" charset="0"/>
              </a:rPr>
              <a:t>Lower design complexity</a:t>
            </a:r>
          </a:p>
          <a:p>
            <a:pPr algn="ctr"/>
            <a:r>
              <a:rPr lang="en-US" sz="1600" dirty="0">
                <a:solidFill>
                  <a:schemeClr val="bg2">
                    <a:lumMod val="75000"/>
                  </a:schemeClr>
                </a:solidFill>
                <a:latin typeface="Candara" panose="020E0502030303020204" pitchFamily="34" charset="0"/>
              </a:rPr>
              <a:t>Fewer port requirements, lower power</a:t>
            </a:r>
          </a:p>
        </p:txBody>
      </p:sp>
    </p:spTree>
    <p:extLst>
      <p:ext uri="{BB962C8B-B14F-4D97-AF65-F5344CB8AC3E}">
        <p14:creationId xmlns:p14="http://schemas.microsoft.com/office/powerpoint/2010/main" val="2195468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  <p:bldP spid="17" grpId="0"/>
      <p:bldP spid="2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B01F2B7-6FB1-DE2D-B288-9F4E7433D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 dirty="0"/>
              <a:t>Key Improvements over Literature</a:t>
            </a:r>
            <a:endParaRPr lang="en-US" sz="3600" dirty="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3603565-461F-1779-3FBE-C4710A36AB99}"/>
              </a:ext>
            </a:extLst>
          </p:cNvPr>
          <p:cNvSpPr/>
          <p:nvPr/>
        </p:nvSpPr>
        <p:spPr>
          <a:xfrm>
            <a:off x="-259080" y="2565468"/>
            <a:ext cx="9662160" cy="756853"/>
          </a:xfrm>
          <a:prstGeom prst="roundRect">
            <a:avLst>
              <a:gd name="adj" fmla="val 10661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0CFF"/>
                </a:solidFill>
                <a:latin typeface="Candara" panose="020E0502030303020204" pitchFamily="34" charset="0"/>
              </a:rPr>
              <a:t>Focus</a:t>
            </a:r>
            <a:r>
              <a:rPr lang="en-US" sz="3200" dirty="0">
                <a:solidFill>
                  <a:sysClr val="windowText" lastClr="000000"/>
                </a:solidFill>
                <a:latin typeface="Candara" panose="020E0502030303020204" pitchFamily="34" charset="0"/>
              </a:rPr>
              <a:t> only on loads that are likely stable</a:t>
            </a:r>
            <a:endParaRPr lang="en-US" sz="3200" b="1" dirty="0">
              <a:solidFill>
                <a:srgbClr val="C00000"/>
              </a:solidFill>
              <a:latin typeface="Candara" panose="020E0502030303020204" pitchFamily="34" charset="0"/>
            </a:endParaRPr>
          </a:p>
        </p:txBody>
      </p:sp>
      <p:pic>
        <p:nvPicPr>
          <p:cNvPr id="9" name="Graphic 8" descr="Badge 1 with solid fill">
            <a:extLst>
              <a:ext uri="{FF2B5EF4-FFF2-40B4-BE49-F238E27FC236}">
                <a16:creationId xmlns:a16="http://schemas.microsoft.com/office/drawing/2014/main" id="{A47A3DCE-CF27-0C3A-F666-41BF32EA83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280" y="2565467"/>
            <a:ext cx="756853" cy="756853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266EFFB-6EF0-F791-894F-85A69EE6F00D}"/>
              </a:ext>
            </a:extLst>
          </p:cNvPr>
          <p:cNvSpPr/>
          <p:nvPr/>
        </p:nvSpPr>
        <p:spPr>
          <a:xfrm>
            <a:off x="-259080" y="4255291"/>
            <a:ext cx="9662160" cy="756853"/>
          </a:xfrm>
          <a:prstGeom prst="roundRect">
            <a:avLst>
              <a:gd name="adj" fmla="val 10661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andara" panose="020E0502030303020204" pitchFamily="34" charset="0"/>
              </a:rPr>
              <a:t>Eliminate loads </a:t>
            </a:r>
            <a:r>
              <a:rPr lang="en-US" sz="3200" b="1" dirty="0">
                <a:solidFill>
                  <a:srgbClr val="000CFF"/>
                </a:solidFill>
                <a:latin typeface="Candara" panose="020E0502030303020204" pitchFamily="34" charset="0"/>
              </a:rPr>
              <a:t>early </a:t>
            </a:r>
            <a:r>
              <a:rPr lang="en-US" sz="3200" dirty="0">
                <a:solidFill>
                  <a:schemeClr val="tx1"/>
                </a:solidFill>
                <a:latin typeface="Candara" panose="020E0502030303020204" pitchFamily="34" charset="0"/>
              </a:rPr>
              <a:t>in the pipeline</a:t>
            </a:r>
          </a:p>
        </p:txBody>
      </p:sp>
      <p:pic>
        <p:nvPicPr>
          <p:cNvPr id="8" name="Graphic 7" descr="Badge with solid fill">
            <a:extLst>
              <a:ext uri="{FF2B5EF4-FFF2-40B4-BE49-F238E27FC236}">
                <a16:creationId xmlns:a16="http://schemas.microsoft.com/office/drawing/2014/main" id="{8E95B0FF-6CC8-33EA-8A06-963EE82F04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280" y="4255290"/>
            <a:ext cx="756854" cy="75685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3951C32-BCE9-28AC-D204-5D5871EA7BB7}"/>
              </a:ext>
            </a:extLst>
          </p:cNvPr>
          <p:cNvSpPr txBox="1"/>
          <p:nvPr/>
        </p:nvSpPr>
        <p:spPr>
          <a:xfrm>
            <a:off x="1188720" y="5274606"/>
            <a:ext cx="67665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Candara" panose="020E0502030303020204" pitchFamily="34" charset="0"/>
              </a:rPr>
              <a:t>Elimination at rename stage </a:t>
            </a:r>
          </a:p>
          <a:p>
            <a:pPr algn="ctr"/>
            <a:r>
              <a:rPr lang="en-US" sz="2000" dirty="0">
                <a:latin typeface="Candara" panose="020E0502030303020204" pitchFamily="34" charset="0"/>
              </a:rPr>
              <a:t>by explicitly monitoring changes to the source registers</a:t>
            </a:r>
          </a:p>
          <a:p>
            <a:pPr algn="ctr"/>
            <a:r>
              <a:rPr lang="en-US" sz="2000" dirty="0">
                <a:latin typeface="Candara" panose="020E0502030303020204" pitchFamily="34" charset="0"/>
              </a:rPr>
              <a:t>and load address of a likely-stable load</a:t>
            </a:r>
          </a:p>
        </p:txBody>
      </p:sp>
      <p:pic>
        <p:nvPicPr>
          <p:cNvPr id="21" name="Graphic 20" descr="Stopwatch 33% with solid fill">
            <a:extLst>
              <a:ext uri="{FF2B5EF4-FFF2-40B4-BE49-F238E27FC236}">
                <a16:creationId xmlns:a16="http://schemas.microsoft.com/office/drawing/2014/main" id="{43DEE496-5008-E6E7-52F6-3AC048C322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95522" y="3421296"/>
            <a:ext cx="782320" cy="782320"/>
          </a:xfrm>
          <a:prstGeom prst="rect">
            <a:avLst/>
          </a:prstGeom>
        </p:spPr>
      </p:pic>
      <p:pic>
        <p:nvPicPr>
          <p:cNvPr id="23" name="Graphic 22" descr="Stopwatch 75% with solid fill">
            <a:extLst>
              <a:ext uri="{FF2B5EF4-FFF2-40B4-BE49-F238E27FC236}">
                <a16:creationId xmlns:a16="http://schemas.microsoft.com/office/drawing/2014/main" id="{F58BCC0F-91BE-ED5C-E87B-1CE85FE945A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566160" y="3429000"/>
            <a:ext cx="782320" cy="782320"/>
          </a:xfrm>
          <a:prstGeom prst="rect">
            <a:avLst/>
          </a:prstGeom>
        </p:spPr>
      </p:pic>
      <p:sp>
        <p:nvSpPr>
          <p:cNvPr id="24" name="Right Arrow 23">
            <a:extLst>
              <a:ext uri="{FF2B5EF4-FFF2-40B4-BE49-F238E27FC236}">
                <a16:creationId xmlns:a16="http://schemas.microsoft.com/office/drawing/2014/main" id="{C4217814-18EF-4EE7-9129-F2E26AF1AA0B}"/>
              </a:ext>
            </a:extLst>
          </p:cNvPr>
          <p:cNvSpPr/>
          <p:nvPr/>
        </p:nvSpPr>
        <p:spPr>
          <a:xfrm>
            <a:off x="4485641" y="3632083"/>
            <a:ext cx="172720" cy="360746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B969591-CD50-0175-966B-25D8EC6B2484}"/>
              </a:ext>
            </a:extLst>
          </p:cNvPr>
          <p:cNvSpPr/>
          <p:nvPr/>
        </p:nvSpPr>
        <p:spPr>
          <a:xfrm>
            <a:off x="203662" y="955040"/>
            <a:ext cx="8736676" cy="125984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andara" panose="020E0502030303020204" pitchFamily="34" charset="0"/>
              </a:rPr>
              <a:t>Rich literature on skipping redundant computations 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  <a:latin typeface="Candara" panose="020E0502030303020204" pitchFamily="34" charset="0"/>
              </a:rPr>
              <a:t>by </a:t>
            </a:r>
            <a:r>
              <a:rPr lang="en-US" sz="2400" b="1" dirty="0" err="1">
                <a:solidFill>
                  <a:srgbClr val="C00000"/>
                </a:solidFill>
                <a:latin typeface="Candara" panose="020E0502030303020204" pitchFamily="34" charset="0"/>
              </a:rPr>
              <a:t>memoizing</a:t>
            </a:r>
            <a:r>
              <a:rPr lang="en-US" sz="2400" b="1" dirty="0">
                <a:solidFill>
                  <a:srgbClr val="C00000"/>
                </a:solidFill>
                <a:latin typeface="Candara" panose="020E0502030303020204" pitchFamily="34" charset="0"/>
              </a:rPr>
              <a:t> previously-computed results</a:t>
            </a:r>
          </a:p>
          <a:p>
            <a:pPr algn="ctr"/>
            <a:endParaRPr lang="en-US" sz="500" dirty="0">
              <a:solidFill>
                <a:schemeClr val="tx1"/>
              </a:solidFill>
              <a:latin typeface="Candara" panose="020E0502030303020204" pitchFamily="34" charset="0"/>
            </a:endParaRP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[Michie, Nature’68; Harbison+, ASPLOS’82; Richardson, SCA’93;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Sodani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+, ISCA’97; González+, ICPP’99; ...]</a:t>
            </a:r>
          </a:p>
        </p:txBody>
      </p:sp>
    </p:spTree>
    <p:extLst>
      <p:ext uri="{BB962C8B-B14F-4D97-AF65-F5344CB8AC3E}">
        <p14:creationId xmlns:p14="http://schemas.microsoft.com/office/powerpoint/2010/main" val="11240931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3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/>
      <p:bldP spid="2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B01F2B7-6FB1-DE2D-B288-9F4E7433D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 dirty="0"/>
              <a:t>Key Improvements over Literature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3603565-461F-1779-3FBE-C4710A36AB99}"/>
              </a:ext>
            </a:extLst>
          </p:cNvPr>
          <p:cNvSpPr/>
          <p:nvPr/>
        </p:nvSpPr>
        <p:spPr>
          <a:xfrm>
            <a:off x="-259080" y="2565468"/>
            <a:ext cx="9662160" cy="756853"/>
          </a:xfrm>
          <a:prstGeom prst="roundRect">
            <a:avLst>
              <a:gd name="adj" fmla="val 10661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0CFF"/>
                </a:solidFill>
                <a:latin typeface="Candara" panose="020E0502030303020204" pitchFamily="34" charset="0"/>
              </a:rPr>
              <a:t>Focus</a:t>
            </a:r>
            <a:r>
              <a:rPr lang="en-US" sz="3200" dirty="0">
                <a:solidFill>
                  <a:sysClr val="windowText" lastClr="000000"/>
                </a:solidFill>
                <a:latin typeface="Candara" panose="020E0502030303020204" pitchFamily="34" charset="0"/>
              </a:rPr>
              <a:t> only on loads that are likely stable</a:t>
            </a:r>
            <a:endParaRPr lang="en-US" sz="3200" b="1" dirty="0">
              <a:solidFill>
                <a:srgbClr val="C00000"/>
              </a:solidFill>
              <a:latin typeface="Candara" panose="020E0502030303020204" pitchFamily="34" charset="0"/>
            </a:endParaRPr>
          </a:p>
        </p:txBody>
      </p:sp>
      <p:pic>
        <p:nvPicPr>
          <p:cNvPr id="9" name="Graphic 8" descr="Badge 1 with solid fill">
            <a:extLst>
              <a:ext uri="{FF2B5EF4-FFF2-40B4-BE49-F238E27FC236}">
                <a16:creationId xmlns:a16="http://schemas.microsoft.com/office/drawing/2014/main" id="{A47A3DCE-CF27-0C3A-F666-41BF32EA83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280" y="2565467"/>
            <a:ext cx="756853" cy="756853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266EFFB-6EF0-F791-894F-85A69EE6F00D}"/>
              </a:ext>
            </a:extLst>
          </p:cNvPr>
          <p:cNvSpPr/>
          <p:nvPr/>
        </p:nvSpPr>
        <p:spPr>
          <a:xfrm>
            <a:off x="-259080" y="3535680"/>
            <a:ext cx="9662160" cy="756853"/>
          </a:xfrm>
          <a:prstGeom prst="roundRect">
            <a:avLst>
              <a:gd name="adj" fmla="val 10661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andara" panose="020E0502030303020204" pitchFamily="34" charset="0"/>
              </a:rPr>
              <a:t>Eliminate loads </a:t>
            </a:r>
            <a:r>
              <a:rPr lang="en-US" sz="3200" b="1" dirty="0">
                <a:solidFill>
                  <a:srgbClr val="000CFF"/>
                </a:solidFill>
                <a:latin typeface="Candara" panose="020E0502030303020204" pitchFamily="34" charset="0"/>
              </a:rPr>
              <a:t>early </a:t>
            </a:r>
            <a:r>
              <a:rPr lang="en-US" sz="3200" dirty="0">
                <a:solidFill>
                  <a:schemeClr val="tx1"/>
                </a:solidFill>
                <a:latin typeface="Candara" panose="020E0502030303020204" pitchFamily="34" charset="0"/>
              </a:rPr>
              <a:t>in the pipeline</a:t>
            </a:r>
          </a:p>
        </p:txBody>
      </p:sp>
      <p:pic>
        <p:nvPicPr>
          <p:cNvPr id="8" name="Graphic 7" descr="Badge with solid fill">
            <a:extLst>
              <a:ext uri="{FF2B5EF4-FFF2-40B4-BE49-F238E27FC236}">
                <a16:creationId xmlns:a16="http://schemas.microsoft.com/office/drawing/2014/main" id="{8E95B0FF-6CC8-33EA-8A06-963EE82F04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280" y="3535679"/>
            <a:ext cx="756854" cy="756854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38518F07-7D24-0C79-0415-591519083708}"/>
              </a:ext>
            </a:extLst>
          </p:cNvPr>
          <p:cNvSpPr/>
          <p:nvPr/>
        </p:nvSpPr>
        <p:spPr>
          <a:xfrm>
            <a:off x="-259080" y="4505892"/>
            <a:ext cx="9662160" cy="756853"/>
          </a:xfrm>
          <a:prstGeom prst="roundRect">
            <a:avLst>
              <a:gd name="adj" fmla="val 10661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andara" panose="020E0502030303020204" pitchFamily="34" charset="0"/>
              </a:rPr>
              <a:t>Ensure </a:t>
            </a:r>
            <a:r>
              <a:rPr lang="en-US" sz="3200" b="1" dirty="0">
                <a:solidFill>
                  <a:srgbClr val="000CFF"/>
                </a:solidFill>
                <a:latin typeface="Candara" panose="020E0502030303020204" pitchFamily="34" charset="0"/>
              </a:rPr>
              <a:t>correctness</a:t>
            </a:r>
            <a:r>
              <a:rPr lang="en-US" sz="3200" dirty="0">
                <a:solidFill>
                  <a:schemeClr val="tx1"/>
                </a:solidFill>
                <a:latin typeface="Candara" panose="020E0502030303020204" pitchFamily="34" charset="0"/>
              </a:rPr>
              <a:t> in today’s processors</a:t>
            </a:r>
          </a:p>
        </p:txBody>
      </p:sp>
      <p:pic>
        <p:nvPicPr>
          <p:cNvPr id="12" name="Graphic 11" descr="Badge 3 with solid fill">
            <a:extLst>
              <a:ext uri="{FF2B5EF4-FFF2-40B4-BE49-F238E27FC236}">
                <a16:creationId xmlns:a16="http://schemas.microsoft.com/office/drawing/2014/main" id="{A54DB7B6-A094-8B5E-27B1-6698CBC1202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1280" y="4505892"/>
            <a:ext cx="756854" cy="75685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E5B3C6F-1791-2306-5007-307773124D42}"/>
              </a:ext>
            </a:extLst>
          </p:cNvPr>
          <p:cNvSpPr txBox="1"/>
          <p:nvPr/>
        </p:nvSpPr>
        <p:spPr>
          <a:xfrm>
            <a:off x="838132" y="5430181"/>
            <a:ext cx="81022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2">
                    <a:lumMod val="25000"/>
                  </a:schemeClr>
                </a:solidFill>
                <a:latin typeface="Candara" panose="020E0502030303020204" pitchFamily="34" charset="0"/>
              </a:rPr>
              <a:t>Maintain correctness in presence of 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Candara" panose="020E0502030303020204" pitchFamily="34" charset="0"/>
              </a:rPr>
              <a:t>out-of-order load issue</a:t>
            </a:r>
            <a:endParaRPr lang="en-US" sz="2200" dirty="0">
              <a:solidFill>
                <a:schemeClr val="bg2">
                  <a:lumMod val="25000"/>
                </a:schemeClr>
              </a:solidFill>
              <a:latin typeface="Candara" panose="020E0502030303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2">
                    <a:lumMod val="25000"/>
                  </a:schemeClr>
                </a:solidFill>
                <a:latin typeface="Candara" panose="020E0502030303020204" pitchFamily="34" charset="0"/>
              </a:rPr>
              <a:t>Maintain coherence in 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Candara" panose="020E0502030303020204" pitchFamily="34" charset="0"/>
              </a:rPr>
              <a:t>multi-threaded &amp; multi-core execution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7367861-F0A9-E54B-5371-456BBA88C9D7}"/>
              </a:ext>
            </a:extLst>
          </p:cNvPr>
          <p:cNvSpPr/>
          <p:nvPr/>
        </p:nvSpPr>
        <p:spPr>
          <a:xfrm>
            <a:off x="203662" y="955040"/>
            <a:ext cx="8736676" cy="125984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andara" panose="020E0502030303020204" pitchFamily="34" charset="0"/>
              </a:rPr>
              <a:t>Rich literature on skipping redundant computations 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  <a:latin typeface="Candara" panose="020E0502030303020204" pitchFamily="34" charset="0"/>
              </a:rPr>
              <a:t>by </a:t>
            </a:r>
            <a:r>
              <a:rPr lang="en-US" sz="2400" b="1" dirty="0" err="1">
                <a:solidFill>
                  <a:srgbClr val="C00000"/>
                </a:solidFill>
                <a:latin typeface="Candara" panose="020E0502030303020204" pitchFamily="34" charset="0"/>
              </a:rPr>
              <a:t>memoizing</a:t>
            </a:r>
            <a:r>
              <a:rPr lang="en-US" sz="2400" b="1" dirty="0">
                <a:solidFill>
                  <a:srgbClr val="C00000"/>
                </a:solidFill>
                <a:latin typeface="Candara" panose="020E0502030303020204" pitchFamily="34" charset="0"/>
              </a:rPr>
              <a:t> previously-computed results</a:t>
            </a:r>
          </a:p>
          <a:p>
            <a:pPr algn="ctr"/>
            <a:endParaRPr lang="en-US" sz="500" dirty="0">
              <a:solidFill>
                <a:schemeClr val="tx1"/>
              </a:solidFill>
              <a:latin typeface="Candara" panose="020E0502030303020204" pitchFamily="34" charset="0"/>
            </a:endParaRP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[Michie, Nature’68; Harbison+, ASPLOS’82; Richardson, SCA’93;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Sodani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+, ISCA’97; González+, ICPP’99; ...]</a:t>
            </a:r>
          </a:p>
        </p:txBody>
      </p:sp>
    </p:spTree>
    <p:extLst>
      <p:ext uri="{BB962C8B-B14F-4D97-AF65-F5344CB8AC3E}">
        <p14:creationId xmlns:p14="http://schemas.microsoft.com/office/powerpoint/2010/main" val="18612435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3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1C364-B914-9B69-679B-1C7022DC20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Design Overview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E06843-1C58-47F0-AB96-57BB5210CA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2892D9-559D-C321-7E2A-5FD149D70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02087" y="6369414"/>
            <a:ext cx="2057400" cy="365125"/>
          </a:xfrm>
        </p:spPr>
        <p:txBody>
          <a:bodyPr/>
          <a:lstStyle/>
          <a:p>
            <a:fld id="{B6571078-45FA-4BA5-9BE9-4C6ADE012FE3}" type="slidenum">
              <a:rPr lang="en-CH" sz="1400" smtClean="0">
                <a:latin typeface="Avenir Next" panose="020B0503020202020204" pitchFamily="34" charset="0"/>
              </a:rPr>
              <a:t>25</a:t>
            </a:fld>
            <a:endParaRPr lang="en-CH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6968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F4B4C81-978D-4085-F1BA-22F544123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Constable: Key Steps</a:t>
            </a:r>
          </a:p>
        </p:txBody>
      </p:sp>
      <p:pic>
        <p:nvPicPr>
          <p:cNvPr id="6" name="Graphic 5" descr="Target with solid fill">
            <a:extLst>
              <a:ext uri="{FF2B5EF4-FFF2-40B4-BE49-F238E27FC236}">
                <a16:creationId xmlns:a16="http://schemas.microsoft.com/office/drawing/2014/main" id="{3B01E96C-9061-07D4-7080-213F04D0C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47011" y="1852555"/>
            <a:ext cx="1398326" cy="13983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BFC5042-6D9F-DCF9-8469-62E68F991C98}"/>
              </a:ext>
            </a:extLst>
          </p:cNvPr>
          <p:cNvSpPr txBox="1"/>
          <p:nvPr/>
        </p:nvSpPr>
        <p:spPr>
          <a:xfrm>
            <a:off x="3568857" y="1927442"/>
            <a:ext cx="315022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  <a:latin typeface="Candara" panose="020E0502030303020204" pitchFamily="34" charset="0"/>
              </a:rPr>
              <a:t>Identify</a:t>
            </a:r>
          </a:p>
          <a:p>
            <a:r>
              <a:rPr lang="en-US" sz="3200" i="1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likely-stable loads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3C7021D-CE53-38CC-75A2-E121F3E40C30}"/>
              </a:ext>
            </a:extLst>
          </p:cNvPr>
          <p:cNvSpPr txBox="1"/>
          <p:nvPr/>
        </p:nvSpPr>
        <p:spPr>
          <a:xfrm>
            <a:off x="3568856" y="3682054"/>
            <a:ext cx="453521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accent1"/>
                </a:solidFill>
                <a:latin typeface="Candara" panose="020E0502030303020204" pitchFamily="34" charset="0"/>
              </a:rPr>
              <a:t>Eliminate</a:t>
            </a:r>
          </a:p>
          <a:p>
            <a:r>
              <a:rPr lang="en-US" sz="3200" i="1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by tracking modifications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FFEACD3-1D00-5A6A-3817-965F44C918DE}"/>
              </a:ext>
            </a:extLst>
          </p:cNvPr>
          <p:cNvGrpSpPr/>
          <p:nvPr/>
        </p:nvGrpSpPr>
        <p:grpSpPr>
          <a:xfrm>
            <a:off x="2095810" y="3795870"/>
            <a:ext cx="1100728" cy="1095806"/>
            <a:chOff x="288462" y="4325394"/>
            <a:chExt cx="978635" cy="974259"/>
          </a:xfrm>
          <a:solidFill>
            <a:schemeClr val="accent1"/>
          </a:solidFill>
        </p:grpSpPr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3F03D2BC-4D3A-C2F6-62E1-FC5E0CB03B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b="20033"/>
            <a:stretch/>
          </p:blipFill>
          <p:spPr>
            <a:xfrm>
              <a:off x="416265" y="4472031"/>
              <a:ext cx="694078" cy="693792"/>
            </a:xfrm>
            <a:prstGeom prst="rect">
              <a:avLst/>
            </a:prstGeom>
          </p:spPr>
        </p:pic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8B1E2CDE-D459-093B-997D-E2225702DA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23287" t="23104" r="23409" b="33813"/>
            <a:stretch/>
          </p:blipFill>
          <p:spPr>
            <a:xfrm>
              <a:off x="288462" y="4325394"/>
              <a:ext cx="978635" cy="9742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889018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9A14C6D-FDDF-D8AB-FAC8-EAE55D150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Identify a Likely-Stable Load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94566DE-DAA2-B955-3DD8-AFC60C95E9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6240" y="936172"/>
            <a:ext cx="4745613" cy="896936"/>
          </a:xfrm>
        </p:spPr>
        <p:txBody>
          <a:bodyPr>
            <a:normAutofit/>
          </a:bodyPr>
          <a:lstStyle/>
          <a:p>
            <a:r>
              <a:rPr lang="en-US" dirty="0"/>
              <a:t>Using a </a:t>
            </a:r>
            <a:r>
              <a:rPr lang="en-US" b="1" dirty="0">
                <a:solidFill>
                  <a:srgbClr val="7030A0"/>
                </a:solidFill>
              </a:rPr>
              <a:t>stability confidence </a:t>
            </a:r>
            <a:r>
              <a:rPr lang="en-US" dirty="0"/>
              <a:t>counter per load instruction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59C631-FCB6-AC27-AE6E-62C24206213C}"/>
              </a:ext>
            </a:extLst>
          </p:cNvPr>
          <p:cNvSpPr txBox="1"/>
          <p:nvPr/>
        </p:nvSpPr>
        <p:spPr>
          <a:xfrm>
            <a:off x="483258" y="1390227"/>
            <a:ext cx="3174275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Consolas" panose="020B0609020204030204" pitchFamily="49" charset="0"/>
                <a:cs typeface="Consolas" panose="020B0609020204030204" pitchFamily="49" charset="0"/>
              </a:rPr>
              <a:t>mov r8, [rbp+0x8]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8ECC3F-2818-8A73-731A-3DA4B614E01E}"/>
              </a:ext>
            </a:extLst>
          </p:cNvPr>
          <p:cNvSpPr txBox="1"/>
          <p:nvPr/>
        </p:nvSpPr>
        <p:spPr>
          <a:xfrm>
            <a:off x="483258" y="1827405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sub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r8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AC92CB-37B7-DA86-4AC8-8086DBBBA2D1}"/>
              </a:ext>
            </a:extLst>
          </p:cNvPr>
          <p:cNvSpPr txBox="1"/>
          <p:nvPr/>
        </p:nvSpPr>
        <p:spPr>
          <a:xfrm>
            <a:off x="483258" y="2227515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cmp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rsi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endParaRPr lang="en-US" sz="2000" dirty="0">
              <a:solidFill>
                <a:schemeClr val="bg2">
                  <a:lumMod val="9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5E11DD-1BF5-9429-92A7-33B51A9DB20A}"/>
              </a:ext>
            </a:extLst>
          </p:cNvPr>
          <p:cNvSpPr txBox="1"/>
          <p:nvPr/>
        </p:nvSpPr>
        <p:spPr>
          <a:xfrm>
            <a:off x="483258" y="2627625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0x10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630240-6058-AD2E-4114-43E6A35A4D7C}"/>
              </a:ext>
            </a:extLst>
          </p:cNvPr>
          <p:cNvSpPr txBox="1"/>
          <p:nvPr/>
        </p:nvSpPr>
        <p:spPr>
          <a:xfrm>
            <a:off x="483249" y="3027735"/>
            <a:ext cx="3174275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Consolas" panose="020B0609020204030204" pitchFamily="49" charset="0"/>
                <a:cs typeface="Consolas" panose="020B0609020204030204" pitchFamily="49" charset="0"/>
              </a:rPr>
              <a:t>mov r8, [rbp+0x8]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6344207-A179-D5DF-BF1E-A8CDBAB22C75}"/>
              </a:ext>
            </a:extLst>
          </p:cNvPr>
          <p:cNvSpPr txBox="1"/>
          <p:nvPr/>
        </p:nvSpPr>
        <p:spPr>
          <a:xfrm>
            <a:off x="483249" y="3458622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sub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r8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51B5032-912F-C012-1D9A-6D3E6331E753}"/>
              </a:ext>
            </a:extLst>
          </p:cNvPr>
          <p:cNvSpPr txBox="1"/>
          <p:nvPr/>
        </p:nvSpPr>
        <p:spPr>
          <a:xfrm>
            <a:off x="483249" y="3858732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cmp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rsi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endParaRPr lang="en-US" sz="2000" dirty="0">
              <a:solidFill>
                <a:schemeClr val="bg2">
                  <a:lumMod val="9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894A403-6B2C-50A3-8184-2710C63A2330}"/>
              </a:ext>
            </a:extLst>
          </p:cNvPr>
          <p:cNvSpPr txBox="1"/>
          <p:nvPr/>
        </p:nvSpPr>
        <p:spPr>
          <a:xfrm>
            <a:off x="483249" y="4258842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0C5568C-85E1-CEF1-09CD-6E60FEDEA348}"/>
              </a:ext>
            </a:extLst>
          </p:cNvPr>
          <p:cNvSpPr txBox="1"/>
          <p:nvPr/>
        </p:nvSpPr>
        <p:spPr>
          <a:xfrm>
            <a:off x="483257" y="986972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0x10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C365FA9-4205-D14D-6CCB-EBDA66191D46}"/>
              </a:ext>
            </a:extLst>
          </p:cNvPr>
          <p:cNvSpPr/>
          <p:nvPr/>
        </p:nvSpPr>
        <p:spPr>
          <a:xfrm>
            <a:off x="483249" y="990117"/>
            <a:ext cx="3174275" cy="39696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C0D58FC-5C8F-8BDA-728F-DD5EA1F3D825}"/>
              </a:ext>
            </a:extLst>
          </p:cNvPr>
          <p:cNvSpPr txBox="1"/>
          <p:nvPr/>
        </p:nvSpPr>
        <p:spPr>
          <a:xfrm>
            <a:off x="483249" y="4658952"/>
            <a:ext cx="3174275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Consolas" panose="020B0609020204030204" pitchFamily="49" charset="0"/>
                <a:cs typeface="Consolas" panose="020B0609020204030204" pitchFamily="49" charset="0"/>
              </a:rPr>
              <a:t>mov r8, [rbp+0x8]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5D64E15-8825-E494-04A7-A9378B5E4488}"/>
              </a:ext>
            </a:extLst>
          </p:cNvPr>
          <p:cNvSpPr txBox="1"/>
          <p:nvPr/>
        </p:nvSpPr>
        <p:spPr>
          <a:xfrm>
            <a:off x="483249" y="5089839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sub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r8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B7A21D1-36D7-9D05-D59F-8107D54E6A58}"/>
              </a:ext>
            </a:extLst>
          </p:cNvPr>
          <p:cNvSpPr txBox="1"/>
          <p:nvPr/>
        </p:nvSpPr>
        <p:spPr>
          <a:xfrm>
            <a:off x="483249" y="5489949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cmp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rsi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endParaRPr lang="en-US" sz="2000" dirty="0">
              <a:solidFill>
                <a:schemeClr val="bg2">
                  <a:lumMod val="9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BBB572F-E708-A343-30A7-23314F68F475}"/>
              </a:ext>
            </a:extLst>
          </p:cNvPr>
          <p:cNvSpPr txBox="1"/>
          <p:nvPr/>
        </p:nvSpPr>
        <p:spPr>
          <a:xfrm>
            <a:off x="483249" y="5890059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jle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0x40230e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BB4B300-CBD5-0AF2-CC09-0A3D5372DE85}"/>
              </a:ext>
            </a:extLst>
          </p:cNvPr>
          <p:cNvSpPr/>
          <p:nvPr/>
        </p:nvSpPr>
        <p:spPr>
          <a:xfrm rot="10800000">
            <a:off x="483247" y="5520726"/>
            <a:ext cx="3174275" cy="71935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Snip Diagonal Corner of Rectangle 26">
            <a:extLst>
              <a:ext uri="{FF2B5EF4-FFF2-40B4-BE49-F238E27FC236}">
                <a16:creationId xmlns:a16="http://schemas.microsoft.com/office/drawing/2014/main" id="{E6AB2FF9-8E2A-5B1A-0210-0D517387BDFB}"/>
              </a:ext>
            </a:extLst>
          </p:cNvPr>
          <p:cNvSpPr/>
          <p:nvPr/>
        </p:nvSpPr>
        <p:spPr>
          <a:xfrm>
            <a:off x="5744231" y="3396465"/>
            <a:ext cx="1859280" cy="769921"/>
          </a:xfrm>
          <a:prstGeom prst="snip2DiagRect">
            <a:avLst/>
          </a:prstGeom>
          <a:solidFill>
            <a:srgbClr val="DBE7ED"/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andara" panose="020E0502030303020204" pitchFamily="34" charset="0"/>
              </a:rPr>
              <a:t>Stability Confidence</a:t>
            </a:r>
          </a:p>
        </p:txBody>
      </p:sp>
      <p:pic>
        <p:nvPicPr>
          <p:cNvPr id="29" name="Graphic 28" descr="Caret Up with solid fill">
            <a:extLst>
              <a:ext uri="{FF2B5EF4-FFF2-40B4-BE49-F238E27FC236}">
                <a16:creationId xmlns:a16="http://schemas.microsoft.com/office/drawing/2014/main" id="{32EDA627-5F80-196A-62F4-79E6A38C72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88910" y="2697604"/>
            <a:ext cx="769921" cy="769921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95AB6D6E-CCFC-DF9A-4D7E-58A4CFA2C052}"/>
              </a:ext>
            </a:extLst>
          </p:cNvPr>
          <p:cNvSpPr txBox="1"/>
          <p:nvPr/>
        </p:nvSpPr>
        <p:spPr>
          <a:xfrm>
            <a:off x="6902471" y="2882509"/>
            <a:ext cx="5212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Avenir Next" panose="020B0503020202020204" pitchFamily="34" charset="0"/>
              </a:rPr>
              <a:t>+1</a:t>
            </a: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DBE58798-94D1-947A-7ABE-96119503DAE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0687" t="782" r="20687" b="20824"/>
          <a:stretch/>
        </p:blipFill>
        <p:spPr>
          <a:xfrm>
            <a:off x="6415991" y="4334954"/>
            <a:ext cx="486480" cy="619328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A4FDF332-E46E-53C7-0B36-67369EDE15CC}"/>
              </a:ext>
            </a:extLst>
          </p:cNvPr>
          <p:cNvSpPr txBox="1"/>
          <p:nvPr/>
        </p:nvSpPr>
        <p:spPr>
          <a:xfrm>
            <a:off x="6902471" y="4380355"/>
            <a:ext cx="4555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D74038"/>
                </a:solidFill>
                <a:latin typeface="Avenir Next" panose="020B0503020202020204" pitchFamily="34" charset="0"/>
              </a:rPr>
              <a:t>/2</a:t>
            </a:r>
          </a:p>
        </p:txBody>
      </p:sp>
      <p:sp>
        <p:nvSpPr>
          <p:cNvPr id="34" name="Snip Diagonal Corner of Rectangle 33">
            <a:extLst>
              <a:ext uri="{FF2B5EF4-FFF2-40B4-BE49-F238E27FC236}">
                <a16:creationId xmlns:a16="http://schemas.microsoft.com/office/drawing/2014/main" id="{712D7481-C9D2-9A31-9B32-9D6331E7E85D}"/>
              </a:ext>
            </a:extLst>
          </p:cNvPr>
          <p:cNvSpPr/>
          <p:nvPr/>
        </p:nvSpPr>
        <p:spPr>
          <a:xfrm>
            <a:off x="3312160" y="1456738"/>
            <a:ext cx="518160" cy="304940"/>
          </a:xfrm>
          <a:prstGeom prst="snip2DiagRect">
            <a:avLst/>
          </a:prstGeom>
          <a:solidFill>
            <a:srgbClr val="DBE7ED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Avenir Next" panose="020B0503020202020204" pitchFamily="34" charset="0"/>
              </a:rPr>
              <a:t>5</a:t>
            </a:r>
            <a:endParaRPr lang="en-US" sz="2400" b="1" dirty="0">
              <a:solidFill>
                <a:schemeClr val="tx1"/>
              </a:solidFill>
              <a:latin typeface="Avenir Next" panose="020B0503020202020204" pitchFamily="34" charset="0"/>
            </a:endParaRPr>
          </a:p>
        </p:txBody>
      </p:sp>
      <p:sp>
        <p:nvSpPr>
          <p:cNvPr id="35" name="Snip Diagonal Corner of Rectangle 34">
            <a:extLst>
              <a:ext uri="{FF2B5EF4-FFF2-40B4-BE49-F238E27FC236}">
                <a16:creationId xmlns:a16="http://schemas.microsoft.com/office/drawing/2014/main" id="{2BB4562B-02D8-239F-D656-E2F405777C15}"/>
              </a:ext>
            </a:extLst>
          </p:cNvPr>
          <p:cNvSpPr/>
          <p:nvPr/>
        </p:nvSpPr>
        <p:spPr>
          <a:xfrm>
            <a:off x="3312160" y="3094438"/>
            <a:ext cx="518160" cy="304940"/>
          </a:xfrm>
          <a:prstGeom prst="snip2DiagRect">
            <a:avLst/>
          </a:prstGeom>
          <a:solidFill>
            <a:srgbClr val="DBE7ED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Avenir Next" panose="020B0503020202020204" pitchFamily="34" charset="0"/>
              </a:rPr>
              <a:t>6</a:t>
            </a:r>
            <a:endParaRPr lang="en-US" sz="2400" b="1" dirty="0">
              <a:solidFill>
                <a:schemeClr val="accent6">
                  <a:lumMod val="75000"/>
                </a:schemeClr>
              </a:solidFill>
              <a:latin typeface="Avenir Next" panose="020B0503020202020204" pitchFamily="34" charset="0"/>
            </a:endParaRPr>
          </a:p>
        </p:txBody>
      </p:sp>
      <p:sp>
        <p:nvSpPr>
          <p:cNvPr id="36" name="Snip Diagonal Corner of Rectangle 35">
            <a:extLst>
              <a:ext uri="{FF2B5EF4-FFF2-40B4-BE49-F238E27FC236}">
                <a16:creationId xmlns:a16="http://schemas.microsoft.com/office/drawing/2014/main" id="{1EAA4D9C-B694-7A4F-86E6-F29919AC996E}"/>
              </a:ext>
            </a:extLst>
          </p:cNvPr>
          <p:cNvSpPr/>
          <p:nvPr/>
        </p:nvSpPr>
        <p:spPr>
          <a:xfrm>
            <a:off x="3312160" y="4725942"/>
            <a:ext cx="518160" cy="304940"/>
          </a:xfrm>
          <a:prstGeom prst="snip2DiagRect">
            <a:avLst/>
          </a:prstGeom>
          <a:solidFill>
            <a:srgbClr val="DBE7ED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D74038"/>
                </a:solidFill>
                <a:latin typeface="Avenir Next" panose="020B0503020202020204" pitchFamily="34" charset="0"/>
              </a:rPr>
              <a:t>3</a:t>
            </a:r>
            <a:endParaRPr lang="en-US" sz="2400" b="1" dirty="0">
              <a:solidFill>
                <a:srgbClr val="D74038"/>
              </a:solidFill>
              <a:latin typeface="Avenir Next" panose="020B0503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560C1E6-721E-D279-F205-9BA5217ADA27}"/>
              </a:ext>
            </a:extLst>
          </p:cNvPr>
          <p:cNvSpPr txBox="1"/>
          <p:nvPr/>
        </p:nvSpPr>
        <p:spPr>
          <a:xfrm>
            <a:off x="5319974" y="2140135"/>
            <a:ext cx="27077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i="1" dirty="0">
                <a:solidFill>
                  <a:schemeClr val="accent6">
                    <a:lumMod val="75000"/>
                  </a:schemeClr>
                </a:solidFill>
                <a:latin typeface="Candara" panose="020E0502030303020204" pitchFamily="34" charset="0"/>
              </a:rPr>
              <a:t>Same data &amp; address</a:t>
            </a:r>
          </a:p>
          <a:p>
            <a:pPr algn="ctr"/>
            <a:r>
              <a:rPr lang="en-US" sz="2000" i="1" dirty="0">
                <a:solidFill>
                  <a:schemeClr val="accent6">
                    <a:lumMod val="75000"/>
                  </a:schemeClr>
                </a:solidFill>
                <a:latin typeface="Candara" panose="020E0502030303020204" pitchFamily="34" charset="0"/>
              </a:rPr>
              <a:t>as last dynamic instance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9498157-9DA9-499D-60E0-1CE15041312F}"/>
              </a:ext>
            </a:extLst>
          </p:cNvPr>
          <p:cNvSpPr txBox="1"/>
          <p:nvPr/>
        </p:nvSpPr>
        <p:spPr>
          <a:xfrm>
            <a:off x="5662356" y="5030882"/>
            <a:ext cx="19937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i="1" dirty="0">
                <a:solidFill>
                  <a:srgbClr val="D74038"/>
                </a:solidFill>
                <a:latin typeface="Candara" panose="020E0502030303020204" pitchFamily="34" charset="0"/>
              </a:rPr>
              <a:t>Different data or </a:t>
            </a:r>
          </a:p>
          <a:p>
            <a:pPr algn="ctr"/>
            <a:r>
              <a:rPr lang="en-US" sz="2000" i="1" dirty="0">
                <a:solidFill>
                  <a:srgbClr val="D74038"/>
                </a:solidFill>
                <a:latin typeface="Candara" panose="020E0502030303020204" pitchFamily="34" charset="0"/>
              </a:rPr>
              <a:t>different address</a:t>
            </a:r>
          </a:p>
        </p:txBody>
      </p:sp>
      <p:pic>
        <p:nvPicPr>
          <p:cNvPr id="2" name="Graphic 1" descr="Target with solid fill">
            <a:extLst>
              <a:ext uri="{FF2B5EF4-FFF2-40B4-BE49-F238E27FC236}">
                <a16:creationId xmlns:a16="http://schemas.microsoft.com/office/drawing/2014/main" id="{017ACE03-7462-EECF-D17E-B230C249066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247064" y="-1"/>
            <a:ext cx="837295" cy="83729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96403F0-ADF6-ED29-053C-27F2D87F4425}"/>
              </a:ext>
            </a:extLst>
          </p:cNvPr>
          <p:cNvSpPr/>
          <p:nvPr/>
        </p:nvSpPr>
        <p:spPr>
          <a:xfrm>
            <a:off x="8210550" y="50801"/>
            <a:ext cx="895314" cy="730250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1540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3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3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3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3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9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10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7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30" grpId="0"/>
      <p:bldP spid="33" grpId="0"/>
      <p:bldP spid="34" grpId="0" animBg="1"/>
      <p:bldP spid="35" grpId="0" animBg="1"/>
      <p:bldP spid="36" grpId="0" animBg="1"/>
      <p:bldP spid="37" grpId="0"/>
      <p:bldP spid="3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A04D598-C9E1-D8C4-3ED6-51D96FFFC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Eliminate a Likely-Stable Load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D47F653-84FE-8C73-AC0E-6600774107AE}"/>
              </a:ext>
            </a:extLst>
          </p:cNvPr>
          <p:cNvSpPr txBox="1"/>
          <p:nvPr/>
        </p:nvSpPr>
        <p:spPr>
          <a:xfrm>
            <a:off x="483258" y="1705187"/>
            <a:ext cx="3174275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Consolas" panose="020B0609020204030204" pitchFamily="49" charset="0"/>
                <a:cs typeface="Consolas" panose="020B0609020204030204" pitchFamily="49" charset="0"/>
              </a:rPr>
              <a:t>mov r8, [rbp+0x8]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17EF6F-AC0B-073C-829B-13F51B0C2CC4}"/>
              </a:ext>
            </a:extLst>
          </p:cNvPr>
          <p:cNvSpPr txBox="1"/>
          <p:nvPr/>
        </p:nvSpPr>
        <p:spPr>
          <a:xfrm>
            <a:off x="483258" y="2142365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sub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r8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4050D0-CA4B-7A7E-1F66-5B71F3A4D65C}"/>
              </a:ext>
            </a:extLst>
          </p:cNvPr>
          <p:cNvSpPr txBox="1"/>
          <p:nvPr/>
        </p:nvSpPr>
        <p:spPr>
          <a:xfrm>
            <a:off x="483258" y="2542475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cmp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rsi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endParaRPr lang="en-US" sz="2000" dirty="0">
              <a:solidFill>
                <a:schemeClr val="bg2">
                  <a:lumMod val="9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4E6E6B-B3F2-B897-9051-B8F34F3B0C6A}"/>
              </a:ext>
            </a:extLst>
          </p:cNvPr>
          <p:cNvSpPr txBox="1"/>
          <p:nvPr/>
        </p:nvSpPr>
        <p:spPr>
          <a:xfrm>
            <a:off x="483258" y="2942585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0x10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07089F-F036-F89A-18D6-2817FC261BDC}"/>
              </a:ext>
            </a:extLst>
          </p:cNvPr>
          <p:cNvSpPr txBox="1"/>
          <p:nvPr/>
        </p:nvSpPr>
        <p:spPr>
          <a:xfrm>
            <a:off x="483249" y="3342695"/>
            <a:ext cx="3174275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Consolas" panose="020B0609020204030204" pitchFamily="49" charset="0"/>
                <a:cs typeface="Consolas" panose="020B0609020204030204" pitchFamily="49" charset="0"/>
              </a:rPr>
              <a:t>mov r8, [rbp+0x8]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E2E19E-BBB6-A336-FE9B-C0FA4A38F565}"/>
              </a:ext>
            </a:extLst>
          </p:cNvPr>
          <p:cNvSpPr txBox="1"/>
          <p:nvPr/>
        </p:nvSpPr>
        <p:spPr>
          <a:xfrm>
            <a:off x="483249" y="3773582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sub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r8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8CC14D-72BB-E41E-8EFF-94F67F39D063}"/>
              </a:ext>
            </a:extLst>
          </p:cNvPr>
          <p:cNvSpPr txBox="1"/>
          <p:nvPr/>
        </p:nvSpPr>
        <p:spPr>
          <a:xfrm>
            <a:off x="483249" y="4173692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cmp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rsi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endParaRPr lang="en-US" sz="2000" dirty="0">
              <a:solidFill>
                <a:schemeClr val="bg2">
                  <a:lumMod val="9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B61315-A7FE-C9DE-958D-FAAD3469D67B}"/>
              </a:ext>
            </a:extLst>
          </p:cNvPr>
          <p:cNvSpPr txBox="1"/>
          <p:nvPr/>
        </p:nvSpPr>
        <p:spPr>
          <a:xfrm>
            <a:off x="483249" y="4573802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0x10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E1D9667-FE92-93C1-4FC0-CF0C5BD01FCC}"/>
              </a:ext>
            </a:extLst>
          </p:cNvPr>
          <p:cNvSpPr txBox="1"/>
          <p:nvPr/>
        </p:nvSpPr>
        <p:spPr>
          <a:xfrm>
            <a:off x="483257" y="1301932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0x10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87B113B-92BB-152F-3D75-FB67D7C6CB7B}"/>
              </a:ext>
            </a:extLst>
          </p:cNvPr>
          <p:cNvSpPr txBox="1"/>
          <p:nvPr/>
        </p:nvSpPr>
        <p:spPr>
          <a:xfrm>
            <a:off x="483249" y="4973912"/>
            <a:ext cx="3174275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Consolas" panose="020B0609020204030204" pitchFamily="49" charset="0"/>
                <a:cs typeface="Consolas" panose="020B0609020204030204" pitchFamily="49" charset="0"/>
              </a:rPr>
              <a:t>mov r8, [rbp+0x8]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446063-52BD-8CEF-2CE0-59609F98E151}"/>
              </a:ext>
            </a:extLst>
          </p:cNvPr>
          <p:cNvSpPr txBox="1"/>
          <p:nvPr/>
        </p:nvSpPr>
        <p:spPr>
          <a:xfrm>
            <a:off x="483249" y="5404799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sub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r8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46A42C-5B1F-84F1-1AC5-7AC224C38F0F}"/>
              </a:ext>
            </a:extLst>
          </p:cNvPr>
          <p:cNvSpPr txBox="1"/>
          <p:nvPr/>
        </p:nvSpPr>
        <p:spPr>
          <a:xfrm>
            <a:off x="483249" y="5804909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cmp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rsi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endParaRPr lang="en-US" sz="2000" dirty="0">
              <a:solidFill>
                <a:schemeClr val="bg2">
                  <a:lumMod val="9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C92142A-A125-DA05-6F4E-79B73D04F978}"/>
              </a:ext>
            </a:extLst>
          </p:cNvPr>
          <p:cNvSpPr/>
          <p:nvPr/>
        </p:nvSpPr>
        <p:spPr>
          <a:xfrm rot="10800000">
            <a:off x="483246" y="5471789"/>
            <a:ext cx="3174275" cy="706477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Snip Diagonal Corner of Rectangle 17">
            <a:extLst>
              <a:ext uri="{FF2B5EF4-FFF2-40B4-BE49-F238E27FC236}">
                <a16:creationId xmlns:a16="http://schemas.microsoft.com/office/drawing/2014/main" id="{E571F8AF-9B11-AF5C-5F1A-A37C1EB29395}"/>
              </a:ext>
            </a:extLst>
          </p:cNvPr>
          <p:cNvSpPr/>
          <p:nvPr/>
        </p:nvSpPr>
        <p:spPr>
          <a:xfrm>
            <a:off x="3312160" y="1771698"/>
            <a:ext cx="518160" cy="304940"/>
          </a:xfrm>
          <a:prstGeom prst="snip2DiagRect">
            <a:avLst/>
          </a:prstGeom>
          <a:solidFill>
            <a:srgbClr val="DBE7ED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Avenir Next" panose="020B0503020202020204" pitchFamily="34" charset="0"/>
              </a:rPr>
              <a:t>30</a:t>
            </a:r>
            <a:endParaRPr lang="en-US" sz="2400" b="1" dirty="0">
              <a:solidFill>
                <a:schemeClr val="tx1"/>
              </a:solidFill>
              <a:latin typeface="Avenir Next" panose="020B0503020202020204" pitchFamily="34" charset="0"/>
            </a:endParaRPr>
          </a:p>
        </p:txBody>
      </p:sp>
      <p:sp>
        <p:nvSpPr>
          <p:cNvPr id="19" name="Snip Diagonal Corner of Rectangle 18">
            <a:extLst>
              <a:ext uri="{FF2B5EF4-FFF2-40B4-BE49-F238E27FC236}">
                <a16:creationId xmlns:a16="http://schemas.microsoft.com/office/drawing/2014/main" id="{7721B2B6-E521-82D3-5684-9C9443138EED}"/>
              </a:ext>
            </a:extLst>
          </p:cNvPr>
          <p:cNvSpPr/>
          <p:nvPr/>
        </p:nvSpPr>
        <p:spPr>
          <a:xfrm>
            <a:off x="3312160" y="3409398"/>
            <a:ext cx="518160" cy="304940"/>
          </a:xfrm>
          <a:prstGeom prst="snip2DiagRect">
            <a:avLst/>
          </a:prstGeom>
          <a:solidFill>
            <a:srgbClr val="DBE7ED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Avenir Next" panose="020B0503020202020204" pitchFamily="34" charset="0"/>
              </a:rPr>
              <a:t>30</a:t>
            </a:r>
            <a:endParaRPr lang="en-US" sz="2400" b="1" dirty="0">
              <a:solidFill>
                <a:schemeClr val="tx1"/>
              </a:solidFill>
              <a:latin typeface="Avenir Next" panose="020B0503020202020204" pitchFamily="34" charset="0"/>
            </a:endParaRPr>
          </a:p>
        </p:txBody>
      </p:sp>
      <p:sp>
        <p:nvSpPr>
          <p:cNvPr id="20" name="Snip Diagonal Corner of Rectangle 19">
            <a:extLst>
              <a:ext uri="{FF2B5EF4-FFF2-40B4-BE49-F238E27FC236}">
                <a16:creationId xmlns:a16="http://schemas.microsoft.com/office/drawing/2014/main" id="{9D35B104-6AC6-37A8-6FAA-C4B6794DE7EC}"/>
              </a:ext>
            </a:extLst>
          </p:cNvPr>
          <p:cNvSpPr/>
          <p:nvPr/>
        </p:nvSpPr>
        <p:spPr>
          <a:xfrm>
            <a:off x="3312160" y="5040902"/>
            <a:ext cx="518160" cy="304940"/>
          </a:xfrm>
          <a:prstGeom prst="snip2DiagRect">
            <a:avLst/>
          </a:prstGeom>
          <a:solidFill>
            <a:srgbClr val="DBE7ED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Avenir Next" panose="020B0503020202020204" pitchFamily="34" charset="0"/>
              </a:rPr>
              <a:t>30</a:t>
            </a:r>
            <a:endParaRPr lang="en-US" sz="2400" b="1" dirty="0">
              <a:solidFill>
                <a:schemeClr val="tx1"/>
              </a:solidFill>
              <a:latin typeface="Avenir Next" panose="020B0503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FD2D35A-4337-F820-83E6-F1E0AFDFA77E}"/>
              </a:ext>
            </a:extLst>
          </p:cNvPr>
          <p:cNvSpPr txBox="1"/>
          <p:nvPr/>
        </p:nvSpPr>
        <p:spPr>
          <a:xfrm>
            <a:off x="4064407" y="925619"/>
            <a:ext cx="41344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ndara" panose="020E0502030303020204" pitchFamily="34" charset="0"/>
              </a:rPr>
              <a:t>Stability confidence crosses threshold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616E078-4019-377A-E3E1-A53DEF87150B}"/>
              </a:ext>
            </a:extLst>
          </p:cNvPr>
          <p:cNvSpPr txBox="1"/>
          <p:nvPr/>
        </p:nvSpPr>
        <p:spPr>
          <a:xfrm>
            <a:off x="483247" y="889579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jle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0x40230e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E6E2BC1-8D7E-00F3-7BD0-8D824928E90F}"/>
              </a:ext>
            </a:extLst>
          </p:cNvPr>
          <p:cNvSpPr/>
          <p:nvPr/>
        </p:nvSpPr>
        <p:spPr>
          <a:xfrm>
            <a:off x="483247" y="900589"/>
            <a:ext cx="3174275" cy="805382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23A85E-0D6A-B43C-4D51-64A5CEAE0D34}"/>
              </a:ext>
            </a:extLst>
          </p:cNvPr>
          <p:cNvSpPr/>
          <p:nvPr/>
        </p:nvSpPr>
        <p:spPr>
          <a:xfrm>
            <a:off x="4653430" y="2070767"/>
            <a:ext cx="751771" cy="319500"/>
          </a:xfrm>
          <a:prstGeom prst="rect">
            <a:avLst/>
          </a:prstGeom>
          <a:solidFill>
            <a:srgbClr val="F9EDC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rbp</a:t>
            </a:r>
            <a:endParaRPr lang="en-US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2799FEC-DDAE-7228-7A35-0A03B6C46BE4}"/>
              </a:ext>
            </a:extLst>
          </p:cNvPr>
          <p:cNvSpPr/>
          <p:nvPr/>
        </p:nvSpPr>
        <p:spPr>
          <a:xfrm>
            <a:off x="4653430" y="2390267"/>
            <a:ext cx="751771" cy="319500"/>
          </a:xfrm>
          <a:prstGeom prst="rect">
            <a:avLst/>
          </a:prstGeom>
          <a:solidFill>
            <a:srgbClr val="F9EDC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FF3E706-E26B-C568-FD77-F0F5B1486CC4}"/>
              </a:ext>
            </a:extLst>
          </p:cNvPr>
          <p:cNvSpPr/>
          <p:nvPr/>
        </p:nvSpPr>
        <p:spPr>
          <a:xfrm>
            <a:off x="4653430" y="2709767"/>
            <a:ext cx="751771" cy="319500"/>
          </a:xfrm>
          <a:prstGeom prst="rect">
            <a:avLst/>
          </a:prstGeom>
          <a:solidFill>
            <a:srgbClr val="F9EDC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C3DAB66-9F6A-DBF1-D74D-C7DBC0E9180E}"/>
              </a:ext>
            </a:extLst>
          </p:cNvPr>
          <p:cNvSpPr/>
          <p:nvPr/>
        </p:nvSpPr>
        <p:spPr>
          <a:xfrm>
            <a:off x="6815042" y="2070767"/>
            <a:ext cx="1274514" cy="319500"/>
          </a:xfrm>
          <a:prstGeom prst="rect">
            <a:avLst/>
          </a:prstGeom>
          <a:solidFill>
            <a:srgbClr val="F3E6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0x4200e0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3DA0F1D-2019-5BF2-FA57-975D6B26E7D5}"/>
              </a:ext>
            </a:extLst>
          </p:cNvPr>
          <p:cNvSpPr/>
          <p:nvPr/>
        </p:nvSpPr>
        <p:spPr>
          <a:xfrm>
            <a:off x="6815040" y="2390267"/>
            <a:ext cx="1274514" cy="319500"/>
          </a:xfrm>
          <a:prstGeom prst="rect">
            <a:avLst/>
          </a:prstGeom>
          <a:solidFill>
            <a:srgbClr val="F3E6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3A0598C-BAB7-1187-0891-A393F8BE35CA}"/>
              </a:ext>
            </a:extLst>
          </p:cNvPr>
          <p:cNvSpPr/>
          <p:nvPr/>
        </p:nvSpPr>
        <p:spPr>
          <a:xfrm>
            <a:off x="6815040" y="2709767"/>
            <a:ext cx="1274514" cy="319500"/>
          </a:xfrm>
          <a:prstGeom prst="rect">
            <a:avLst/>
          </a:prstGeom>
          <a:solidFill>
            <a:srgbClr val="F3E6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96D4D76-E918-213B-771E-DF86AC907088}"/>
              </a:ext>
            </a:extLst>
          </p:cNvPr>
          <p:cNvSpPr/>
          <p:nvPr/>
        </p:nvSpPr>
        <p:spPr>
          <a:xfrm>
            <a:off x="5405201" y="2070767"/>
            <a:ext cx="751771" cy="319500"/>
          </a:xfrm>
          <a:prstGeom prst="rect">
            <a:avLst/>
          </a:prstGeom>
          <a:solidFill>
            <a:srgbClr val="F9EDC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Candara" panose="020E0502030303020204" pitchFamily="34" charset="0"/>
              </a:rPr>
              <a:t>PC</a:t>
            </a:r>
            <a:r>
              <a:rPr lang="en-US" baseline="-25000" dirty="0" err="1">
                <a:solidFill>
                  <a:schemeClr val="tx1"/>
                </a:solidFill>
                <a:latin typeface="Candara" panose="020E0502030303020204" pitchFamily="34" charset="0"/>
              </a:rPr>
              <a:t>x</a:t>
            </a:r>
            <a:endParaRPr lang="en-US" baseline="-25000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4CF8352-9CE3-B534-DEB4-CC4B235A23AA}"/>
              </a:ext>
            </a:extLst>
          </p:cNvPr>
          <p:cNvSpPr/>
          <p:nvPr/>
        </p:nvSpPr>
        <p:spPr>
          <a:xfrm>
            <a:off x="5405201" y="2390267"/>
            <a:ext cx="751771" cy="319500"/>
          </a:xfrm>
          <a:prstGeom prst="rect">
            <a:avLst/>
          </a:prstGeom>
          <a:solidFill>
            <a:srgbClr val="F9EDC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F80BD8A-1617-7E53-081E-CC6B144AD0A1}"/>
              </a:ext>
            </a:extLst>
          </p:cNvPr>
          <p:cNvSpPr/>
          <p:nvPr/>
        </p:nvSpPr>
        <p:spPr>
          <a:xfrm>
            <a:off x="5405201" y="2709767"/>
            <a:ext cx="751771" cy="319500"/>
          </a:xfrm>
          <a:prstGeom prst="rect">
            <a:avLst/>
          </a:prstGeom>
          <a:solidFill>
            <a:srgbClr val="F9EDC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1C9E99B-BE38-BD9C-421E-C5211876D584}"/>
              </a:ext>
            </a:extLst>
          </p:cNvPr>
          <p:cNvSpPr/>
          <p:nvPr/>
        </p:nvSpPr>
        <p:spPr>
          <a:xfrm>
            <a:off x="8089556" y="2070767"/>
            <a:ext cx="618388" cy="319500"/>
          </a:xfrm>
          <a:prstGeom prst="rect">
            <a:avLst/>
          </a:prstGeom>
          <a:solidFill>
            <a:srgbClr val="F3E6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Candara" panose="020E0502030303020204" pitchFamily="34" charset="0"/>
              </a:rPr>
              <a:t>PC</a:t>
            </a:r>
            <a:r>
              <a:rPr lang="en-US" baseline="-25000" dirty="0" err="1">
                <a:solidFill>
                  <a:schemeClr val="tx1"/>
                </a:solidFill>
                <a:latin typeface="Candara" panose="020E0502030303020204" pitchFamily="34" charset="0"/>
              </a:rPr>
              <a:t>x</a:t>
            </a:r>
            <a:endParaRPr lang="en-US" baseline="-25000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993344E-79FE-156D-3443-0F7C4F283326}"/>
              </a:ext>
            </a:extLst>
          </p:cNvPr>
          <p:cNvSpPr/>
          <p:nvPr/>
        </p:nvSpPr>
        <p:spPr>
          <a:xfrm>
            <a:off x="8089556" y="2390267"/>
            <a:ext cx="618388" cy="319500"/>
          </a:xfrm>
          <a:prstGeom prst="rect">
            <a:avLst/>
          </a:prstGeom>
          <a:solidFill>
            <a:srgbClr val="F3E6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69097D6-5EE3-99AE-5A61-F24B444A5B53}"/>
              </a:ext>
            </a:extLst>
          </p:cNvPr>
          <p:cNvSpPr/>
          <p:nvPr/>
        </p:nvSpPr>
        <p:spPr>
          <a:xfrm>
            <a:off x="8089556" y="2709767"/>
            <a:ext cx="618388" cy="319500"/>
          </a:xfrm>
          <a:prstGeom prst="rect">
            <a:avLst/>
          </a:prstGeom>
          <a:solidFill>
            <a:srgbClr val="F3E6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2EFA890-6CBA-F48D-B7BF-CDFA02C9C8C4}"/>
              </a:ext>
            </a:extLst>
          </p:cNvPr>
          <p:cNvSpPr txBox="1"/>
          <p:nvPr/>
        </p:nvSpPr>
        <p:spPr>
          <a:xfrm>
            <a:off x="5550263" y="3224528"/>
            <a:ext cx="1884077" cy="40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b="1" i="1">
                <a:solidFill>
                  <a:srgbClr val="7030A0"/>
                </a:solidFill>
                <a:latin typeface="Candara" panose="020E0502030303020204" pitchFamily="34" charset="0"/>
              </a:defRPr>
            </a:lvl1pPr>
          </a:lstStyle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Elimination Table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4B3E9F61-6862-13B8-3D67-868512BB58C1}"/>
              </a:ext>
            </a:extLst>
          </p:cNvPr>
          <p:cNvSpPr/>
          <p:nvPr/>
        </p:nvSpPr>
        <p:spPr>
          <a:xfrm>
            <a:off x="5451563" y="3735156"/>
            <a:ext cx="618388" cy="3195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Candara" panose="020E0502030303020204" pitchFamily="34" charset="0"/>
              </a:rPr>
              <a:t>PC</a:t>
            </a:r>
            <a:r>
              <a:rPr lang="en-US" baseline="-25000" dirty="0" err="1">
                <a:solidFill>
                  <a:schemeClr val="tx1"/>
                </a:solidFill>
                <a:latin typeface="Candara" panose="020E0502030303020204" pitchFamily="34" charset="0"/>
              </a:rPr>
              <a:t>x</a:t>
            </a:r>
            <a:endParaRPr lang="en-US" baseline="-25000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45D9714-EBF5-B96F-1B15-A61251A872FD}"/>
              </a:ext>
            </a:extLst>
          </p:cNvPr>
          <p:cNvSpPr txBox="1"/>
          <p:nvPr/>
        </p:nvSpPr>
        <p:spPr>
          <a:xfrm>
            <a:off x="4485090" y="1580831"/>
            <a:ext cx="1840221" cy="408623"/>
          </a:xfrm>
          <a:prstGeom prst="roundRect">
            <a:avLst/>
          </a:prstGeom>
          <a:solidFill>
            <a:srgbClr val="F9EDC7"/>
          </a:solidFill>
          <a:ln w="1905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4">
                    <a:lumMod val="50000"/>
                  </a:schemeClr>
                </a:solidFill>
                <a:latin typeface="Candara" panose="020E0502030303020204" pitchFamily="34" charset="0"/>
              </a:rPr>
              <a:t>Register Monitor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CC9A5AD-9060-E898-4869-584D75C80D85}"/>
              </a:ext>
            </a:extLst>
          </p:cNvPr>
          <p:cNvSpPr txBox="1"/>
          <p:nvPr/>
        </p:nvSpPr>
        <p:spPr>
          <a:xfrm>
            <a:off x="6851986" y="1586305"/>
            <a:ext cx="1796866" cy="394335"/>
          </a:xfrm>
          <a:prstGeom prst="roundRect">
            <a:avLst>
              <a:gd name="adj" fmla="val 11694"/>
            </a:avLst>
          </a:prstGeom>
          <a:solidFill>
            <a:srgbClr val="F3E6F0"/>
          </a:solidFill>
          <a:ln w="1905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b="1" i="1">
                <a:solidFill>
                  <a:schemeClr val="accent4">
                    <a:lumMod val="50000"/>
                  </a:schemeClr>
                </a:solidFill>
                <a:latin typeface="Candara" panose="020E0502030303020204" pitchFamily="34" charset="0"/>
              </a:defRPr>
            </a:lvl1pPr>
          </a:lstStyle>
          <a:p>
            <a:r>
              <a:rPr lang="en-US" dirty="0">
                <a:solidFill>
                  <a:srgbClr val="7030A0"/>
                </a:solidFill>
              </a:rPr>
              <a:t>Address Monitor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8925381-FE64-CE05-ED8E-C2CFE452AB0D}"/>
              </a:ext>
            </a:extLst>
          </p:cNvPr>
          <p:cNvSpPr/>
          <p:nvPr/>
        </p:nvSpPr>
        <p:spPr>
          <a:xfrm>
            <a:off x="6069950" y="3735156"/>
            <a:ext cx="1087347" cy="3195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sp>
        <p:nvSpPr>
          <p:cNvPr id="52" name="Freeform 51">
            <a:extLst>
              <a:ext uri="{FF2B5EF4-FFF2-40B4-BE49-F238E27FC236}">
                <a16:creationId xmlns:a16="http://schemas.microsoft.com/office/drawing/2014/main" id="{480B603D-2781-9729-0713-8876B5CDEF8E}"/>
              </a:ext>
            </a:extLst>
          </p:cNvPr>
          <p:cNvSpPr/>
          <p:nvPr/>
        </p:nvSpPr>
        <p:spPr>
          <a:xfrm>
            <a:off x="3616960" y="1137920"/>
            <a:ext cx="457200" cy="548640"/>
          </a:xfrm>
          <a:custGeom>
            <a:avLst/>
            <a:gdLst>
              <a:gd name="connsiteX0" fmla="*/ 457200 w 457200"/>
              <a:gd name="connsiteY0" fmla="*/ 0 h 548640"/>
              <a:gd name="connsiteX1" fmla="*/ 81280 w 457200"/>
              <a:gd name="connsiteY1" fmla="*/ 101600 h 548640"/>
              <a:gd name="connsiteX2" fmla="*/ 0 w 457200"/>
              <a:gd name="connsiteY2" fmla="*/ 548640 h 548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548640">
                <a:moveTo>
                  <a:pt x="457200" y="0"/>
                </a:moveTo>
                <a:cubicBezTo>
                  <a:pt x="307340" y="5080"/>
                  <a:pt x="157480" y="10160"/>
                  <a:pt x="81280" y="101600"/>
                </a:cubicBezTo>
                <a:cubicBezTo>
                  <a:pt x="5080" y="193040"/>
                  <a:pt x="2540" y="370840"/>
                  <a:pt x="0" y="548640"/>
                </a:cubicBezTo>
              </a:path>
            </a:pathLst>
          </a:custGeom>
          <a:noFill/>
          <a:ln>
            <a:solidFill>
              <a:schemeClr val="tx1">
                <a:lumMod val="65000"/>
                <a:lumOff val="35000"/>
              </a:schemeClr>
            </a:solidFill>
            <a:prstDash val="dash"/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0C99F76A-1E74-894C-7439-79D860869F9A}"/>
              </a:ext>
            </a:extLst>
          </p:cNvPr>
          <p:cNvCxnSpPr>
            <a:cxnSpLocks/>
          </p:cNvCxnSpPr>
          <p:nvPr/>
        </p:nvCxnSpPr>
        <p:spPr>
          <a:xfrm>
            <a:off x="497908" y="3568298"/>
            <a:ext cx="2743132" cy="0"/>
          </a:xfrm>
          <a:prstGeom prst="line">
            <a:avLst/>
          </a:prstGeom>
          <a:ln w="28575">
            <a:solidFill>
              <a:srgbClr val="D740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Left Brace 56">
            <a:extLst>
              <a:ext uri="{FF2B5EF4-FFF2-40B4-BE49-F238E27FC236}">
                <a16:creationId xmlns:a16="http://schemas.microsoft.com/office/drawing/2014/main" id="{BB4A17A2-BC5C-CF39-7A26-403E3E8FC013}"/>
              </a:ext>
            </a:extLst>
          </p:cNvPr>
          <p:cNvSpPr/>
          <p:nvPr/>
        </p:nvSpPr>
        <p:spPr>
          <a:xfrm>
            <a:off x="4851017" y="4989894"/>
            <a:ext cx="254103" cy="1409256"/>
          </a:xfrm>
          <a:prstGeom prst="leftBrace">
            <a:avLst>
              <a:gd name="adj1" fmla="val 36321"/>
              <a:gd name="adj2" fmla="val 50000"/>
            </a:avLst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AB67C70-2139-2CC2-DA74-45BBB219BF2B}"/>
              </a:ext>
            </a:extLst>
          </p:cNvPr>
          <p:cNvSpPr txBox="1"/>
          <p:nvPr/>
        </p:nvSpPr>
        <p:spPr>
          <a:xfrm>
            <a:off x="5034096" y="5030953"/>
            <a:ext cx="3724424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80975" indent="-18097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b="1" i="1" dirty="0">
                <a:solidFill>
                  <a:schemeClr val="accent6">
                    <a:lumMod val="75000"/>
                  </a:schemeClr>
                </a:solidFill>
                <a:latin typeface="Candara" panose="020E0502030303020204" pitchFamily="34" charset="0"/>
              </a:rPr>
              <a:t>No reservation station</a:t>
            </a:r>
          </a:p>
          <a:p>
            <a:pPr marL="180975" indent="-18097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b="1" i="1" dirty="0">
                <a:solidFill>
                  <a:schemeClr val="accent6">
                    <a:lumMod val="75000"/>
                  </a:schemeClr>
                </a:solidFill>
                <a:latin typeface="Candara" panose="020E0502030303020204" pitchFamily="34" charset="0"/>
              </a:rPr>
              <a:t>No address generation unit</a:t>
            </a:r>
          </a:p>
          <a:p>
            <a:pPr marL="180975" indent="-18097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b="1" i="1" dirty="0">
                <a:solidFill>
                  <a:schemeClr val="accent6">
                    <a:lumMod val="75000"/>
                  </a:schemeClr>
                </a:solidFill>
                <a:latin typeface="Candara" panose="020E0502030303020204" pitchFamily="34" charset="0"/>
              </a:rPr>
              <a:t>No load port</a:t>
            </a:r>
          </a:p>
          <a:p>
            <a:pPr marL="180975" indent="-18097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b="1" i="1" dirty="0">
                <a:solidFill>
                  <a:srgbClr val="C00000"/>
                </a:solidFill>
                <a:latin typeface="Candara" panose="020E0502030303020204" pitchFamily="34" charset="0"/>
              </a:rPr>
              <a:t>Still takes ROB and load buffer</a:t>
            </a:r>
          </a:p>
        </p:txBody>
      </p:sp>
      <p:sp>
        <p:nvSpPr>
          <p:cNvPr id="59" name="Freeform 58">
            <a:extLst>
              <a:ext uri="{FF2B5EF4-FFF2-40B4-BE49-F238E27FC236}">
                <a16:creationId xmlns:a16="http://schemas.microsoft.com/office/drawing/2014/main" id="{DE687EF3-4766-1C76-001A-3152A70EB482}"/>
              </a:ext>
            </a:extLst>
          </p:cNvPr>
          <p:cNvSpPr/>
          <p:nvPr/>
        </p:nvSpPr>
        <p:spPr>
          <a:xfrm>
            <a:off x="3149600" y="3789679"/>
            <a:ext cx="1644351" cy="1907711"/>
          </a:xfrm>
          <a:custGeom>
            <a:avLst/>
            <a:gdLst>
              <a:gd name="connsiteX0" fmla="*/ 0 w 1656080"/>
              <a:gd name="connsiteY0" fmla="*/ 0 h 1666240"/>
              <a:gd name="connsiteX1" fmla="*/ 457200 w 1656080"/>
              <a:gd name="connsiteY1" fmla="*/ 863600 h 1666240"/>
              <a:gd name="connsiteX2" fmla="*/ 1656080 w 1656080"/>
              <a:gd name="connsiteY2" fmla="*/ 1666240 h 1666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56080" h="1666240">
                <a:moveTo>
                  <a:pt x="0" y="0"/>
                </a:moveTo>
                <a:cubicBezTo>
                  <a:pt x="90593" y="292946"/>
                  <a:pt x="181187" y="585893"/>
                  <a:pt x="457200" y="863600"/>
                </a:cubicBezTo>
                <a:cubicBezTo>
                  <a:pt x="733213" y="1141307"/>
                  <a:pt x="1194646" y="1403773"/>
                  <a:pt x="1656080" y="1666240"/>
                </a:cubicBezTo>
              </a:path>
            </a:pathLst>
          </a:custGeom>
          <a:noFill/>
          <a:ln>
            <a:solidFill>
              <a:schemeClr val="tx1">
                <a:lumMod val="65000"/>
                <a:lumOff val="35000"/>
              </a:schemeClr>
            </a:solidFill>
            <a:prstDash val="dash"/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8D453D83-A437-FADD-A349-AE9BF364A25E}"/>
              </a:ext>
            </a:extLst>
          </p:cNvPr>
          <p:cNvCxnSpPr>
            <a:cxnSpLocks/>
          </p:cNvCxnSpPr>
          <p:nvPr/>
        </p:nvCxnSpPr>
        <p:spPr>
          <a:xfrm>
            <a:off x="497908" y="5193898"/>
            <a:ext cx="2743132" cy="0"/>
          </a:xfrm>
          <a:prstGeom prst="line">
            <a:avLst/>
          </a:prstGeom>
          <a:ln w="28575">
            <a:solidFill>
              <a:srgbClr val="D740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ight Arrow 62">
            <a:extLst>
              <a:ext uri="{FF2B5EF4-FFF2-40B4-BE49-F238E27FC236}">
                <a16:creationId xmlns:a16="http://schemas.microsoft.com/office/drawing/2014/main" id="{B9022454-01AC-68F0-BC49-E1DC8B8295B4}"/>
              </a:ext>
            </a:extLst>
          </p:cNvPr>
          <p:cNvSpPr/>
          <p:nvPr/>
        </p:nvSpPr>
        <p:spPr>
          <a:xfrm>
            <a:off x="4418462" y="2133871"/>
            <a:ext cx="172220" cy="27176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ight Arrow 63">
            <a:extLst>
              <a:ext uri="{FF2B5EF4-FFF2-40B4-BE49-F238E27FC236}">
                <a16:creationId xmlns:a16="http://schemas.microsoft.com/office/drawing/2014/main" id="{A4189345-2DD9-AFEB-7396-05175A23D05E}"/>
              </a:ext>
            </a:extLst>
          </p:cNvPr>
          <p:cNvSpPr/>
          <p:nvPr/>
        </p:nvSpPr>
        <p:spPr>
          <a:xfrm>
            <a:off x="6577101" y="2127836"/>
            <a:ext cx="187368" cy="26091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ight Arrow 64">
            <a:extLst>
              <a:ext uri="{FF2B5EF4-FFF2-40B4-BE49-F238E27FC236}">
                <a16:creationId xmlns:a16="http://schemas.microsoft.com/office/drawing/2014/main" id="{9A419663-A424-6B9B-B3B1-4D99FC5B1DDD}"/>
              </a:ext>
            </a:extLst>
          </p:cNvPr>
          <p:cNvSpPr/>
          <p:nvPr/>
        </p:nvSpPr>
        <p:spPr>
          <a:xfrm>
            <a:off x="5197203" y="3773966"/>
            <a:ext cx="197294" cy="23159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C243ECF5-CCCE-ABA9-56F0-239E2A8A0BC5}"/>
              </a:ext>
            </a:extLst>
          </p:cNvPr>
          <p:cNvSpPr/>
          <p:nvPr/>
        </p:nvSpPr>
        <p:spPr>
          <a:xfrm>
            <a:off x="5451563" y="4054656"/>
            <a:ext cx="618388" cy="3195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A1EE0911-F582-DBF3-5805-F570C9288689}"/>
              </a:ext>
            </a:extLst>
          </p:cNvPr>
          <p:cNvSpPr/>
          <p:nvPr/>
        </p:nvSpPr>
        <p:spPr>
          <a:xfrm>
            <a:off x="6069951" y="4054656"/>
            <a:ext cx="1087348" cy="3195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EC9B0D80-EC82-FCC7-EA74-B25535A02F1E}"/>
              </a:ext>
            </a:extLst>
          </p:cNvPr>
          <p:cNvSpPr/>
          <p:nvPr/>
        </p:nvSpPr>
        <p:spPr>
          <a:xfrm>
            <a:off x="7157300" y="3735156"/>
            <a:ext cx="443416" cy="3195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667F0F42-E337-396C-D632-C7254364BF1F}"/>
              </a:ext>
            </a:extLst>
          </p:cNvPr>
          <p:cNvSpPr/>
          <p:nvPr/>
        </p:nvSpPr>
        <p:spPr>
          <a:xfrm>
            <a:off x="7157299" y="4054656"/>
            <a:ext cx="443417" cy="3195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pic>
        <p:nvPicPr>
          <p:cNvPr id="46" name="Graphic 45" descr="Flag with solid fill">
            <a:extLst>
              <a:ext uri="{FF2B5EF4-FFF2-40B4-BE49-F238E27FC236}">
                <a16:creationId xmlns:a16="http://schemas.microsoft.com/office/drawing/2014/main" id="{D1E5EAB2-2268-428E-43B5-A87A2E9D33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44786" y="3773990"/>
            <a:ext cx="268444" cy="268444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965369B4-8CD4-6098-AAA1-855EAF7FD7CF}"/>
              </a:ext>
            </a:extLst>
          </p:cNvPr>
          <p:cNvSpPr txBox="1"/>
          <p:nvPr/>
        </p:nvSpPr>
        <p:spPr>
          <a:xfrm>
            <a:off x="6127017" y="3710240"/>
            <a:ext cx="942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0x2ae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E2409AF3-7525-D8EC-419E-E15E38D3BB32}"/>
              </a:ext>
            </a:extLst>
          </p:cNvPr>
          <p:cNvSpPr txBox="1"/>
          <p:nvPr/>
        </p:nvSpPr>
        <p:spPr>
          <a:xfrm>
            <a:off x="7855076" y="3758690"/>
            <a:ext cx="10873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last value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5B710AB-2137-97D2-E3C8-418E1CFA5D39}"/>
              </a:ext>
            </a:extLst>
          </p:cNvPr>
          <p:cNvSpPr txBox="1"/>
          <p:nvPr/>
        </p:nvSpPr>
        <p:spPr>
          <a:xfrm>
            <a:off x="7855076" y="4111175"/>
            <a:ext cx="13894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eliminate flag</a:t>
            </a:r>
          </a:p>
        </p:txBody>
      </p:sp>
      <p:sp>
        <p:nvSpPr>
          <p:cNvPr id="77" name="Freeform 76">
            <a:extLst>
              <a:ext uri="{FF2B5EF4-FFF2-40B4-BE49-F238E27FC236}">
                <a16:creationId xmlns:a16="http://schemas.microsoft.com/office/drawing/2014/main" id="{8AE31EC7-2D07-8A74-EA7F-7CAB78029800}"/>
              </a:ext>
            </a:extLst>
          </p:cNvPr>
          <p:cNvSpPr/>
          <p:nvPr/>
        </p:nvSpPr>
        <p:spPr>
          <a:xfrm>
            <a:off x="6966857" y="3589457"/>
            <a:ext cx="1164772" cy="264086"/>
          </a:xfrm>
          <a:custGeom>
            <a:avLst/>
            <a:gdLst>
              <a:gd name="connsiteX0" fmla="*/ 0 w 1164772"/>
              <a:gd name="connsiteY0" fmla="*/ 220543 h 264086"/>
              <a:gd name="connsiteX1" fmla="*/ 664029 w 1164772"/>
              <a:gd name="connsiteY1" fmla="*/ 13714 h 264086"/>
              <a:gd name="connsiteX2" fmla="*/ 1012372 w 1164772"/>
              <a:gd name="connsiteY2" fmla="*/ 46372 h 264086"/>
              <a:gd name="connsiteX3" fmla="*/ 1164772 w 1164772"/>
              <a:gd name="connsiteY3" fmla="*/ 264086 h 264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4772" h="264086">
                <a:moveTo>
                  <a:pt x="0" y="220543"/>
                </a:moveTo>
                <a:cubicBezTo>
                  <a:pt x="247650" y="131642"/>
                  <a:pt x="495300" y="42742"/>
                  <a:pt x="664029" y="13714"/>
                </a:cubicBezTo>
                <a:cubicBezTo>
                  <a:pt x="832758" y="-15315"/>
                  <a:pt x="928915" y="4643"/>
                  <a:pt x="1012372" y="46372"/>
                </a:cubicBezTo>
                <a:cubicBezTo>
                  <a:pt x="1095829" y="88101"/>
                  <a:pt x="1130300" y="176093"/>
                  <a:pt x="1164772" y="264086"/>
                </a:cubicBezTo>
              </a:path>
            </a:pathLst>
          </a:custGeom>
          <a:noFill/>
          <a:ln>
            <a:solidFill>
              <a:schemeClr val="bg2">
                <a:lumMod val="75000"/>
              </a:schemeClr>
            </a:solidFill>
            <a:prstDash val="dash"/>
            <a:headEnd type="triangle" w="med" len="med"/>
            <a:tailEnd type="non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Freeform 77">
            <a:extLst>
              <a:ext uri="{FF2B5EF4-FFF2-40B4-BE49-F238E27FC236}">
                <a16:creationId xmlns:a16="http://schemas.microsoft.com/office/drawing/2014/main" id="{53F823D8-0AF9-1E1A-AA76-5CB1E94A2C8C}"/>
              </a:ext>
            </a:extLst>
          </p:cNvPr>
          <p:cNvSpPr/>
          <p:nvPr/>
        </p:nvSpPr>
        <p:spPr>
          <a:xfrm>
            <a:off x="7413170" y="3940629"/>
            <a:ext cx="450819" cy="357728"/>
          </a:xfrm>
          <a:custGeom>
            <a:avLst/>
            <a:gdLst>
              <a:gd name="connsiteX0" fmla="*/ 0 w 381000"/>
              <a:gd name="connsiteY0" fmla="*/ 0 h 381000"/>
              <a:gd name="connsiteX1" fmla="*/ 108858 w 381000"/>
              <a:gd name="connsiteY1" fmla="*/ 315685 h 381000"/>
              <a:gd name="connsiteX2" fmla="*/ 381000 w 381000"/>
              <a:gd name="connsiteY2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381000">
                <a:moveTo>
                  <a:pt x="0" y="0"/>
                </a:moveTo>
                <a:cubicBezTo>
                  <a:pt x="22679" y="126092"/>
                  <a:pt x="45358" y="252185"/>
                  <a:pt x="108858" y="315685"/>
                </a:cubicBezTo>
                <a:cubicBezTo>
                  <a:pt x="172358" y="379185"/>
                  <a:pt x="276679" y="380092"/>
                  <a:pt x="381000" y="381000"/>
                </a:cubicBezTo>
              </a:path>
            </a:pathLst>
          </a:custGeom>
          <a:noFill/>
          <a:ln>
            <a:solidFill>
              <a:schemeClr val="bg2">
                <a:lumMod val="75000"/>
              </a:schemeClr>
            </a:solidFill>
            <a:prstDash val="dash"/>
            <a:headEnd type="triangle" w="med" len="med"/>
            <a:tailEnd type="non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6743152D-8044-9841-DEE9-4EB54D6B504C}"/>
              </a:ext>
            </a:extLst>
          </p:cNvPr>
          <p:cNvSpPr txBox="1"/>
          <p:nvPr/>
        </p:nvSpPr>
        <p:spPr>
          <a:xfrm>
            <a:off x="3241040" y="6492794"/>
            <a:ext cx="47694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to handle correct elimination of in-flight loads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57344F30-26AA-D7A5-6552-828C74B0F5AE}"/>
              </a:ext>
            </a:extLst>
          </p:cNvPr>
          <p:cNvCxnSpPr>
            <a:cxnSpLocks/>
          </p:cNvCxnSpPr>
          <p:nvPr/>
        </p:nvCxnSpPr>
        <p:spPr>
          <a:xfrm flipV="1">
            <a:off x="6012685" y="6317394"/>
            <a:ext cx="312626" cy="225975"/>
          </a:xfrm>
          <a:prstGeom prst="straightConnector1">
            <a:avLst/>
          </a:prstGeom>
          <a:noFill/>
          <a:ln>
            <a:solidFill>
              <a:schemeClr val="bg2">
                <a:lumMod val="75000"/>
              </a:schemeClr>
            </a:solidFill>
            <a:prstDash val="dash"/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40D11A6-12B3-285A-8366-2A0510607655}"/>
              </a:ext>
            </a:extLst>
          </p:cNvPr>
          <p:cNvGrpSpPr/>
          <p:nvPr/>
        </p:nvGrpSpPr>
        <p:grpSpPr>
          <a:xfrm>
            <a:off x="8279897" y="52091"/>
            <a:ext cx="737909" cy="734610"/>
            <a:chOff x="288462" y="4325394"/>
            <a:chExt cx="978635" cy="974259"/>
          </a:xfrm>
          <a:solidFill>
            <a:schemeClr val="accent1"/>
          </a:solidFill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8F755B6-0D1C-C0F5-9C9A-0EE3E0B8DD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b="20033"/>
            <a:stretch/>
          </p:blipFill>
          <p:spPr>
            <a:xfrm>
              <a:off x="416265" y="4472031"/>
              <a:ext cx="694078" cy="693792"/>
            </a:xfrm>
            <a:prstGeom prst="rect">
              <a:avLst/>
            </a:prstGeom>
          </p:spPr>
        </p:pic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C228961D-0281-1B26-E66D-9B7B46DFA2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23287" t="23104" r="23409" b="33813"/>
            <a:stretch/>
          </p:blipFill>
          <p:spPr>
            <a:xfrm>
              <a:off x="288462" y="4325394"/>
              <a:ext cx="978635" cy="974259"/>
            </a:xfrm>
            <a:prstGeom prst="rect">
              <a:avLst/>
            </a:prstGeom>
          </p:spPr>
        </p:pic>
      </p:grpSp>
      <p:sp>
        <p:nvSpPr>
          <p:cNvPr id="62" name="Rectangle 61">
            <a:extLst>
              <a:ext uri="{FF2B5EF4-FFF2-40B4-BE49-F238E27FC236}">
                <a16:creationId xmlns:a16="http://schemas.microsoft.com/office/drawing/2014/main" id="{A9697CF5-3FFC-CA20-0624-6BC3AB35AF94}"/>
              </a:ext>
            </a:extLst>
          </p:cNvPr>
          <p:cNvSpPr/>
          <p:nvPr/>
        </p:nvSpPr>
        <p:spPr>
          <a:xfrm>
            <a:off x="8201194" y="36033"/>
            <a:ext cx="895314" cy="730250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DF863D0-97F6-9FA5-A458-C428E5E364D2}"/>
              </a:ext>
            </a:extLst>
          </p:cNvPr>
          <p:cNvSpPr txBox="1"/>
          <p:nvPr/>
        </p:nvSpPr>
        <p:spPr>
          <a:xfrm rot="16200000">
            <a:off x="3900081" y="2073078"/>
            <a:ext cx="726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Candara" panose="020E0502030303020204" pitchFamily="34" charset="0"/>
              </a:rPr>
              <a:t>Insert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5D366CE-AAEA-B417-D6E2-8C91F44BA347}"/>
              </a:ext>
            </a:extLst>
          </p:cNvPr>
          <p:cNvSpPr txBox="1"/>
          <p:nvPr/>
        </p:nvSpPr>
        <p:spPr>
          <a:xfrm rot="16200000">
            <a:off x="6069111" y="2080934"/>
            <a:ext cx="726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Candara" panose="020E0502030303020204" pitchFamily="34" charset="0"/>
              </a:rPr>
              <a:t>Insert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30E8EBB-8CB1-A40D-A717-BC79E8972D51}"/>
              </a:ext>
            </a:extLst>
          </p:cNvPr>
          <p:cNvSpPr txBox="1"/>
          <p:nvPr/>
        </p:nvSpPr>
        <p:spPr>
          <a:xfrm rot="16200000">
            <a:off x="4686148" y="3702520"/>
            <a:ext cx="726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Candara" panose="020E0502030303020204" pitchFamily="34" charset="0"/>
              </a:rPr>
              <a:t>Insert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8DD5C20-C15C-F04A-D4D3-01967BFF0F5C}"/>
              </a:ext>
            </a:extLst>
          </p:cNvPr>
          <p:cNvSpPr txBox="1"/>
          <p:nvPr/>
        </p:nvSpPr>
        <p:spPr>
          <a:xfrm rot="16200000">
            <a:off x="4448638" y="3698541"/>
            <a:ext cx="888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Candara" panose="020E0502030303020204" pitchFamily="34" charset="0"/>
              </a:rPr>
              <a:t>Lookup</a:t>
            </a:r>
          </a:p>
        </p:txBody>
      </p:sp>
      <p:sp>
        <p:nvSpPr>
          <p:cNvPr id="35" name="Right Arrow 34">
            <a:extLst>
              <a:ext uri="{FF2B5EF4-FFF2-40B4-BE49-F238E27FC236}">
                <a16:creationId xmlns:a16="http://schemas.microsoft.com/office/drawing/2014/main" id="{AEE7C48F-F7D4-AA14-830D-F536EDEB52B2}"/>
              </a:ext>
            </a:extLst>
          </p:cNvPr>
          <p:cNvSpPr/>
          <p:nvPr/>
        </p:nvSpPr>
        <p:spPr>
          <a:xfrm>
            <a:off x="5048311" y="3780598"/>
            <a:ext cx="341457" cy="231598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657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"/>
                            </p:stCondLst>
                            <p:childTnLst>
                              <p:par>
                                <p:cTn id="1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00"/>
                            </p:stCondLst>
                            <p:childTnLst>
                              <p:par>
                                <p:cTn id="1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0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3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00"/>
                            </p:stCondLst>
                            <p:childTnLst>
                              <p:par>
                                <p:cTn id="1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200"/>
                            </p:stCondLst>
                            <p:childTnLst>
                              <p:par>
                                <p:cTn id="1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300"/>
                            </p:stCondLst>
                            <p:childTnLst>
                              <p:par>
                                <p:cTn id="1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400"/>
                            </p:stCondLst>
                            <p:childTnLst>
                              <p:par>
                                <p:cTn id="1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3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700"/>
                            </p:stCondLst>
                            <p:childTnLst>
                              <p:par>
                                <p:cTn id="1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800"/>
                            </p:stCondLst>
                            <p:childTnLst>
                              <p:par>
                                <p:cTn id="1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8" grpId="0" animBg="1"/>
      <p:bldP spid="19" grpId="0" animBg="1"/>
      <p:bldP spid="20" grpId="0" animBg="1"/>
      <p:bldP spid="24" grpId="0"/>
      <p:bldP spid="25" grpId="0" animBg="1"/>
      <p:bldP spid="28" grpId="0" animBg="1"/>
      <p:bldP spid="29" grpId="0" animBg="1"/>
      <p:bldP spid="30" grpId="0" animBg="1"/>
      <p:bldP spid="32" grpId="0" animBg="1"/>
      <p:bldP spid="33" grpId="0" animBg="1"/>
      <p:bldP spid="34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3" grpId="0" animBg="1"/>
      <p:bldP spid="44" grpId="0" animBg="1"/>
      <p:bldP spid="47" grpId="0" animBg="1"/>
      <p:bldP spid="48" grpId="0" animBg="1"/>
      <p:bldP spid="49" grpId="0" animBg="1"/>
      <p:bldP spid="52" grpId="0" animBg="1"/>
      <p:bldP spid="57" grpId="0" animBg="1"/>
      <p:bldP spid="59" grpId="0" animBg="1"/>
      <p:bldP spid="63" grpId="0" animBg="1"/>
      <p:bldP spid="63" grpId="1" animBg="1"/>
      <p:bldP spid="64" grpId="0" animBg="1"/>
      <p:bldP spid="64" grpId="1" animBg="1"/>
      <p:bldP spid="65" grpId="0" animBg="1"/>
      <p:bldP spid="65" grpId="1" animBg="1"/>
      <p:bldP spid="68" grpId="0" animBg="1"/>
      <p:bldP spid="69" grpId="0" animBg="1"/>
      <p:bldP spid="70" grpId="0" animBg="1"/>
      <p:bldP spid="71" grpId="0" animBg="1"/>
      <p:bldP spid="72" grpId="0"/>
      <p:bldP spid="75" grpId="0"/>
      <p:bldP spid="76" grpId="0"/>
      <p:bldP spid="77" grpId="0" animBg="1"/>
      <p:bldP spid="78" grpId="0" animBg="1"/>
      <p:bldP spid="79" grpId="1"/>
      <p:bldP spid="23" grpId="0"/>
      <p:bldP spid="23" grpId="1"/>
      <p:bldP spid="26" grpId="0"/>
      <p:bldP spid="26" grpId="1"/>
      <p:bldP spid="27" grpId="0"/>
      <p:bldP spid="27" grpId="1"/>
      <p:bldP spid="31" grpId="0"/>
      <p:bldP spid="31" grpId="1"/>
      <p:bldP spid="35" grpId="0" animBg="1"/>
      <p:bldP spid="35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04C14A2B-8FCB-3DA9-78CD-65ACCDBE6EE2}"/>
              </a:ext>
            </a:extLst>
          </p:cNvPr>
          <p:cNvSpPr/>
          <p:nvPr/>
        </p:nvSpPr>
        <p:spPr>
          <a:xfrm>
            <a:off x="4653430" y="2070767"/>
            <a:ext cx="751771" cy="319500"/>
          </a:xfrm>
          <a:prstGeom prst="rect">
            <a:avLst/>
          </a:prstGeom>
          <a:solidFill>
            <a:srgbClr val="F9EDC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rbp</a:t>
            </a:r>
            <a:endParaRPr lang="en-US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46B5F1B8-5410-C5A9-BD01-7622708C9364}"/>
              </a:ext>
            </a:extLst>
          </p:cNvPr>
          <p:cNvSpPr/>
          <p:nvPr/>
        </p:nvSpPr>
        <p:spPr>
          <a:xfrm>
            <a:off x="4653430" y="2390267"/>
            <a:ext cx="751771" cy="319500"/>
          </a:xfrm>
          <a:prstGeom prst="rect">
            <a:avLst/>
          </a:prstGeom>
          <a:solidFill>
            <a:srgbClr val="F9EDC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D9D546CF-7273-CE8B-AD0A-CA5DDD333E1A}"/>
              </a:ext>
            </a:extLst>
          </p:cNvPr>
          <p:cNvSpPr/>
          <p:nvPr/>
        </p:nvSpPr>
        <p:spPr>
          <a:xfrm>
            <a:off x="4653430" y="2709767"/>
            <a:ext cx="751771" cy="319500"/>
          </a:xfrm>
          <a:prstGeom prst="rect">
            <a:avLst/>
          </a:prstGeom>
          <a:solidFill>
            <a:srgbClr val="F9EDC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F61FD17D-74FA-C9C0-4AED-73CD1EBF2927}"/>
              </a:ext>
            </a:extLst>
          </p:cNvPr>
          <p:cNvSpPr/>
          <p:nvPr/>
        </p:nvSpPr>
        <p:spPr>
          <a:xfrm>
            <a:off x="6815042" y="2070767"/>
            <a:ext cx="1274514" cy="319500"/>
          </a:xfrm>
          <a:prstGeom prst="rect">
            <a:avLst/>
          </a:prstGeom>
          <a:solidFill>
            <a:srgbClr val="F3E6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0x4200e0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86AF9576-E6DB-1C25-827E-679CB3315244}"/>
              </a:ext>
            </a:extLst>
          </p:cNvPr>
          <p:cNvSpPr/>
          <p:nvPr/>
        </p:nvSpPr>
        <p:spPr>
          <a:xfrm>
            <a:off x="6815040" y="2390267"/>
            <a:ext cx="1274514" cy="319500"/>
          </a:xfrm>
          <a:prstGeom prst="rect">
            <a:avLst/>
          </a:prstGeom>
          <a:solidFill>
            <a:srgbClr val="F3E6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BD81A5B7-3B80-ADEC-EC17-996C6137FF92}"/>
              </a:ext>
            </a:extLst>
          </p:cNvPr>
          <p:cNvSpPr/>
          <p:nvPr/>
        </p:nvSpPr>
        <p:spPr>
          <a:xfrm>
            <a:off x="6815040" y="2709767"/>
            <a:ext cx="1274514" cy="319500"/>
          </a:xfrm>
          <a:prstGeom prst="rect">
            <a:avLst/>
          </a:prstGeom>
          <a:solidFill>
            <a:srgbClr val="F3E6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5D037DF-63EA-4218-414A-FD9FB27645D0}"/>
              </a:ext>
            </a:extLst>
          </p:cNvPr>
          <p:cNvSpPr/>
          <p:nvPr/>
        </p:nvSpPr>
        <p:spPr>
          <a:xfrm>
            <a:off x="5405201" y="2070767"/>
            <a:ext cx="751771" cy="319500"/>
          </a:xfrm>
          <a:prstGeom prst="rect">
            <a:avLst/>
          </a:prstGeom>
          <a:solidFill>
            <a:srgbClr val="F9EDC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Candara" panose="020E0502030303020204" pitchFamily="34" charset="0"/>
              </a:rPr>
              <a:t>PC</a:t>
            </a:r>
            <a:r>
              <a:rPr lang="en-US" baseline="-25000" dirty="0" err="1">
                <a:solidFill>
                  <a:schemeClr val="tx1"/>
                </a:solidFill>
                <a:latin typeface="Candara" panose="020E0502030303020204" pitchFamily="34" charset="0"/>
              </a:rPr>
              <a:t>x</a:t>
            </a:r>
            <a:endParaRPr lang="en-US" baseline="-25000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2E0E9F2F-E02A-55FC-9E26-2D6CFC8B90B0}"/>
              </a:ext>
            </a:extLst>
          </p:cNvPr>
          <p:cNvSpPr/>
          <p:nvPr/>
        </p:nvSpPr>
        <p:spPr>
          <a:xfrm>
            <a:off x="5405201" y="2390267"/>
            <a:ext cx="751771" cy="319500"/>
          </a:xfrm>
          <a:prstGeom prst="rect">
            <a:avLst/>
          </a:prstGeom>
          <a:solidFill>
            <a:srgbClr val="F9EDC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D206BADF-838F-E7AF-AA64-82A38BD81D35}"/>
              </a:ext>
            </a:extLst>
          </p:cNvPr>
          <p:cNvSpPr/>
          <p:nvPr/>
        </p:nvSpPr>
        <p:spPr>
          <a:xfrm>
            <a:off x="5405201" y="2709767"/>
            <a:ext cx="751771" cy="319500"/>
          </a:xfrm>
          <a:prstGeom prst="rect">
            <a:avLst/>
          </a:prstGeom>
          <a:solidFill>
            <a:srgbClr val="F9EDC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B0374B21-C6C7-D9F0-A39A-43D8E46CAD9C}"/>
              </a:ext>
            </a:extLst>
          </p:cNvPr>
          <p:cNvSpPr/>
          <p:nvPr/>
        </p:nvSpPr>
        <p:spPr>
          <a:xfrm>
            <a:off x="8089556" y="2070767"/>
            <a:ext cx="618388" cy="319500"/>
          </a:xfrm>
          <a:prstGeom prst="rect">
            <a:avLst/>
          </a:prstGeom>
          <a:solidFill>
            <a:srgbClr val="F3E6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Candara" panose="020E0502030303020204" pitchFamily="34" charset="0"/>
              </a:rPr>
              <a:t>PC</a:t>
            </a:r>
            <a:r>
              <a:rPr lang="en-US" baseline="-25000" dirty="0" err="1">
                <a:solidFill>
                  <a:schemeClr val="tx1"/>
                </a:solidFill>
                <a:latin typeface="Candara" panose="020E0502030303020204" pitchFamily="34" charset="0"/>
              </a:rPr>
              <a:t>x</a:t>
            </a:r>
            <a:endParaRPr lang="en-US" baseline="-25000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C1FFD928-7BA4-7B81-7920-9D3E2FE657AF}"/>
              </a:ext>
            </a:extLst>
          </p:cNvPr>
          <p:cNvSpPr/>
          <p:nvPr/>
        </p:nvSpPr>
        <p:spPr>
          <a:xfrm>
            <a:off x="8089556" y="2390267"/>
            <a:ext cx="618388" cy="319500"/>
          </a:xfrm>
          <a:prstGeom prst="rect">
            <a:avLst/>
          </a:prstGeom>
          <a:solidFill>
            <a:srgbClr val="F3E6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DD886DA1-6B27-2DF6-02D1-FD2E6F653FC5}"/>
              </a:ext>
            </a:extLst>
          </p:cNvPr>
          <p:cNvSpPr/>
          <p:nvPr/>
        </p:nvSpPr>
        <p:spPr>
          <a:xfrm>
            <a:off x="8089556" y="2709767"/>
            <a:ext cx="618388" cy="319500"/>
          </a:xfrm>
          <a:prstGeom prst="rect">
            <a:avLst/>
          </a:prstGeom>
          <a:solidFill>
            <a:srgbClr val="F3E6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C9834107-E8F5-E9C6-C2A0-9303812AF32F}"/>
              </a:ext>
            </a:extLst>
          </p:cNvPr>
          <p:cNvSpPr txBox="1"/>
          <p:nvPr/>
        </p:nvSpPr>
        <p:spPr>
          <a:xfrm>
            <a:off x="5550263" y="3224528"/>
            <a:ext cx="1884077" cy="40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b="1" i="1">
                <a:solidFill>
                  <a:srgbClr val="7030A0"/>
                </a:solidFill>
                <a:latin typeface="Candara" panose="020E0502030303020204" pitchFamily="34" charset="0"/>
              </a:defRPr>
            </a:lvl1pPr>
          </a:lstStyle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Elimination Table</a:t>
            </a: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65F8199E-2D2D-40F4-0F22-C7917C86E6C7}"/>
              </a:ext>
            </a:extLst>
          </p:cNvPr>
          <p:cNvSpPr/>
          <p:nvPr/>
        </p:nvSpPr>
        <p:spPr>
          <a:xfrm>
            <a:off x="5451563" y="3735156"/>
            <a:ext cx="618388" cy="3195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Candara" panose="020E0502030303020204" pitchFamily="34" charset="0"/>
              </a:rPr>
              <a:t>PC</a:t>
            </a:r>
            <a:r>
              <a:rPr lang="en-US" baseline="-25000" dirty="0" err="1">
                <a:solidFill>
                  <a:schemeClr val="tx1"/>
                </a:solidFill>
                <a:latin typeface="Candara" panose="020E0502030303020204" pitchFamily="34" charset="0"/>
              </a:rPr>
              <a:t>x</a:t>
            </a:r>
            <a:endParaRPr lang="en-US" baseline="-25000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ABB6D1BD-8381-2D42-7C36-A18ACD5C681D}"/>
              </a:ext>
            </a:extLst>
          </p:cNvPr>
          <p:cNvSpPr txBox="1"/>
          <p:nvPr/>
        </p:nvSpPr>
        <p:spPr>
          <a:xfrm>
            <a:off x="4485090" y="1580831"/>
            <a:ext cx="1840221" cy="408623"/>
          </a:xfrm>
          <a:prstGeom prst="roundRect">
            <a:avLst/>
          </a:prstGeom>
          <a:solidFill>
            <a:srgbClr val="F9EDC7"/>
          </a:solidFill>
          <a:ln w="1905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4">
                    <a:lumMod val="50000"/>
                  </a:schemeClr>
                </a:solidFill>
                <a:latin typeface="Candara" panose="020E0502030303020204" pitchFamily="34" charset="0"/>
              </a:rPr>
              <a:t>Register Monitor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EF2369A0-1805-14F8-B589-2FA0C3FDA395}"/>
              </a:ext>
            </a:extLst>
          </p:cNvPr>
          <p:cNvSpPr txBox="1"/>
          <p:nvPr/>
        </p:nvSpPr>
        <p:spPr>
          <a:xfrm>
            <a:off x="6851986" y="1586305"/>
            <a:ext cx="1796866" cy="394335"/>
          </a:xfrm>
          <a:prstGeom prst="roundRect">
            <a:avLst>
              <a:gd name="adj" fmla="val 11694"/>
            </a:avLst>
          </a:prstGeom>
          <a:solidFill>
            <a:srgbClr val="F3E6F0"/>
          </a:solidFill>
          <a:ln w="1905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b="1" i="1">
                <a:solidFill>
                  <a:schemeClr val="accent4">
                    <a:lumMod val="50000"/>
                  </a:schemeClr>
                </a:solidFill>
                <a:latin typeface="Candara" panose="020E0502030303020204" pitchFamily="34" charset="0"/>
              </a:defRPr>
            </a:lvl1pPr>
          </a:lstStyle>
          <a:p>
            <a:r>
              <a:rPr lang="en-US" dirty="0">
                <a:solidFill>
                  <a:srgbClr val="7030A0"/>
                </a:solidFill>
              </a:rPr>
              <a:t>Address Monitor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606F29C6-2381-D5E4-06FA-E6259A0F0930}"/>
              </a:ext>
            </a:extLst>
          </p:cNvPr>
          <p:cNvSpPr/>
          <p:nvPr/>
        </p:nvSpPr>
        <p:spPr>
          <a:xfrm>
            <a:off x="6069950" y="3735156"/>
            <a:ext cx="1087347" cy="3195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83E8E3AB-1CE2-4586-54CC-0136D36EEF60}"/>
              </a:ext>
            </a:extLst>
          </p:cNvPr>
          <p:cNvSpPr/>
          <p:nvPr/>
        </p:nvSpPr>
        <p:spPr>
          <a:xfrm>
            <a:off x="5451563" y="4054656"/>
            <a:ext cx="618388" cy="3195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C6D532ED-F571-A2EE-4A32-4AAA1BD2BEE2}"/>
              </a:ext>
            </a:extLst>
          </p:cNvPr>
          <p:cNvSpPr/>
          <p:nvPr/>
        </p:nvSpPr>
        <p:spPr>
          <a:xfrm>
            <a:off x="6069951" y="4054656"/>
            <a:ext cx="1087348" cy="3195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D0E243D9-FE62-0637-FAA4-65737717EAE3}"/>
              </a:ext>
            </a:extLst>
          </p:cNvPr>
          <p:cNvSpPr/>
          <p:nvPr/>
        </p:nvSpPr>
        <p:spPr>
          <a:xfrm>
            <a:off x="7157300" y="3735156"/>
            <a:ext cx="443416" cy="3195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134045C2-F0B2-8634-D47C-F85AB8A98A74}"/>
              </a:ext>
            </a:extLst>
          </p:cNvPr>
          <p:cNvSpPr/>
          <p:nvPr/>
        </p:nvSpPr>
        <p:spPr>
          <a:xfrm>
            <a:off x="7157299" y="4054656"/>
            <a:ext cx="443417" cy="3195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pic>
        <p:nvPicPr>
          <p:cNvPr id="100" name="Graphic 99" descr="Flag with solid fill">
            <a:extLst>
              <a:ext uri="{FF2B5EF4-FFF2-40B4-BE49-F238E27FC236}">
                <a16:creationId xmlns:a16="http://schemas.microsoft.com/office/drawing/2014/main" id="{1154EAF4-EFA8-4D70-BCB0-362865BE9C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44786" y="3773990"/>
            <a:ext cx="268444" cy="268444"/>
          </a:xfrm>
          <a:prstGeom prst="rect">
            <a:avLst/>
          </a:prstGeom>
        </p:spPr>
      </p:pic>
      <p:sp>
        <p:nvSpPr>
          <p:cNvPr id="101" name="TextBox 100">
            <a:extLst>
              <a:ext uri="{FF2B5EF4-FFF2-40B4-BE49-F238E27FC236}">
                <a16:creationId xmlns:a16="http://schemas.microsoft.com/office/drawing/2014/main" id="{AD837FE7-E67A-1E41-2CF3-B3F075E86E36}"/>
              </a:ext>
            </a:extLst>
          </p:cNvPr>
          <p:cNvSpPr txBox="1"/>
          <p:nvPr/>
        </p:nvSpPr>
        <p:spPr>
          <a:xfrm>
            <a:off x="6127017" y="3710240"/>
            <a:ext cx="942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0x2ae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F4669A3-B85B-6F0C-DCB7-684F6103A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Stop Elimination of a Likely-Stable Load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C1C95A-2084-0B17-6D7D-C3AFE7B43508}"/>
              </a:ext>
            </a:extLst>
          </p:cNvPr>
          <p:cNvSpPr txBox="1"/>
          <p:nvPr/>
        </p:nvSpPr>
        <p:spPr>
          <a:xfrm>
            <a:off x="483258" y="1705187"/>
            <a:ext cx="3174275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Consolas" panose="020B0609020204030204" pitchFamily="49" charset="0"/>
                <a:cs typeface="Consolas" panose="020B0609020204030204" pitchFamily="49" charset="0"/>
              </a:rPr>
              <a:t>mov r8, [rbp+0x8]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A0F4D5-736E-54E5-8859-8DE76100F096}"/>
              </a:ext>
            </a:extLst>
          </p:cNvPr>
          <p:cNvSpPr txBox="1"/>
          <p:nvPr/>
        </p:nvSpPr>
        <p:spPr>
          <a:xfrm>
            <a:off x="483258" y="2142365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sub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r8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A403EE-C7FF-32FA-85D4-C1BBB9B9D7AB}"/>
              </a:ext>
            </a:extLst>
          </p:cNvPr>
          <p:cNvSpPr txBox="1"/>
          <p:nvPr/>
        </p:nvSpPr>
        <p:spPr>
          <a:xfrm>
            <a:off x="483258" y="2542475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cmp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rsi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endParaRPr lang="en-US" sz="2000" dirty="0">
              <a:solidFill>
                <a:schemeClr val="bg2">
                  <a:lumMod val="9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A0CBBA-9D88-867A-75AE-10CCAB4CD2BA}"/>
              </a:ext>
            </a:extLst>
          </p:cNvPr>
          <p:cNvSpPr txBox="1"/>
          <p:nvPr/>
        </p:nvSpPr>
        <p:spPr>
          <a:xfrm>
            <a:off x="483258" y="2942585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pop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rbx</a:t>
            </a:r>
            <a:endParaRPr lang="en-US" sz="2000" dirty="0">
              <a:solidFill>
                <a:schemeClr val="bg2">
                  <a:lumMod val="9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AC3B29-BF3B-86B7-BF58-42EE9DCCCDAA}"/>
              </a:ext>
            </a:extLst>
          </p:cNvPr>
          <p:cNvSpPr txBox="1"/>
          <p:nvPr/>
        </p:nvSpPr>
        <p:spPr>
          <a:xfrm>
            <a:off x="483249" y="4647045"/>
            <a:ext cx="3174275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Consolas" panose="020B0609020204030204" pitchFamily="49" charset="0"/>
                <a:cs typeface="Consolas" panose="020B0609020204030204" pitchFamily="49" charset="0"/>
              </a:rPr>
              <a:t>mov r8, [rbp+0x8]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F3BFB8-6829-8812-7DB4-67A21AA4B517}"/>
              </a:ext>
            </a:extLst>
          </p:cNvPr>
          <p:cNvSpPr txBox="1"/>
          <p:nvPr/>
        </p:nvSpPr>
        <p:spPr>
          <a:xfrm>
            <a:off x="483249" y="5077932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sub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r8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83B21D1-C7FC-7816-DA48-26E4A339FD9C}"/>
              </a:ext>
            </a:extLst>
          </p:cNvPr>
          <p:cNvSpPr txBox="1"/>
          <p:nvPr/>
        </p:nvSpPr>
        <p:spPr>
          <a:xfrm>
            <a:off x="483249" y="5478042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cmp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rsi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endParaRPr lang="en-US" sz="2000" dirty="0">
              <a:solidFill>
                <a:schemeClr val="bg2">
                  <a:lumMod val="9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9FE272-7B37-61C8-3955-E638CEC1F64E}"/>
              </a:ext>
            </a:extLst>
          </p:cNvPr>
          <p:cNvSpPr txBox="1"/>
          <p:nvPr/>
        </p:nvSpPr>
        <p:spPr>
          <a:xfrm>
            <a:off x="483249" y="5878152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jle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0x40230e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B3206FF-3876-47AA-0F92-110D11E8B4C3}"/>
              </a:ext>
            </a:extLst>
          </p:cNvPr>
          <p:cNvSpPr txBox="1"/>
          <p:nvPr/>
        </p:nvSpPr>
        <p:spPr>
          <a:xfrm>
            <a:off x="483257" y="1301932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0x10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1EF1F31-19BE-3106-5254-08D193E374A8}"/>
              </a:ext>
            </a:extLst>
          </p:cNvPr>
          <p:cNvSpPr/>
          <p:nvPr/>
        </p:nvSpPr>
        <p:spPr>
          <a:xfrm rot="10800000">
            <a:off x="483246" y="5501569"/>
            <a:ext cx="2722231" cy="772037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Snip Diagonal Corner of Rectangle 18">
            <a:extLst>
              <a:ext uri="{FF2B5EF4-FFF2-40B4-BE49-F238E27FC236}">
                <a16:creationId xmlns:a16="http://schemas.microsoft.com/office/drawing/2014/main" id="{879701CC-EF05-DF04-7BE7-D1854C32B08F}"/>
              </a:ext>
            </a:extLst>
          </p:cNvPr>
          <p:cNvSpPr/>
          <p:nvPr/>
        </p:nvSpPr>
        <p:spPr>
          <a:xfrm>
            <a:off x="3312160" y="1771698"/>
            <a:ext cx="518160" cy="304940"/>
          </a:xfrm>
          <a:prstGeom prst="snip2DiagRect">
            <a:avLst/>
          </a:prstGeom>
          <a:solidFill>
            <a:srgbClr val="DBE7ED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Avenir Next" panose="020B0503020202020204" pitchFamily="34" charset="0"/>
              </a:rPr>
              <a:t>30</a:t>
            </a:r>
            <a:endParaRPr lang="en-US" sz="2400" b="1" dirty="0">
              <a:solidFill>
                <a:schemeClr val="tx1"/>
              </a:solidFill>
              <a:latin typeface="Avenir Next" panose="020B0503020202020204" pitchFamily="34" charset="0"/>
            </a:endParaRPr>
          </a:p>
        </p:txBody>
      </p:sp>
      <p:sp>
        <p:nvSpPr>
          <p:cNvPr id="20" name="Snip Diagonal Corner of Rectangle 19">
            <a:extLst>
              <a:ext uri="{FF2B5EF4-FFF2-40B4-BE49-F238E27FC236}">
                <a16:creationId xmlns:a16="http://schemas.microsoft.com/office/drawing/2014/main" id="{255DFE2E-5076-B5BC-EA0C-7840D59141DD}"/>
              </a:ext>
            </a:extLst>
          </p:cNvPr>
          <p:cNvSpPr/>
          <p:nvPr/>
        </p:nvSpPr>
        <p:spPr>
          <a:xfrm>
            <a:off x="3312160" y="4713748"/>
            <a:ext cx="518160" cy="304940"/>
          </a:xfrm>
          <a:prstGeom prst="snip2DiagRect">
            <a:avLst/>
          </a:prstGeom>
          <a:solidFill>
            <a:srgbClr val="DBE7ED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Avenir Next" panose="020B0503020202020204" pitchFamily="34" charset="0"/>
              </a:rPr>
              <a:t>30</a:t>
            </a:r>
            <a:endParaRPr lang="en-US" sz="2400" b="1" dirty="0">
              <a:solidFill>
                <a:schemeClr val="tx1"/>
              </a:solidFill>
              <a:latin typeface="Avenir Next" panose="020B0503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2B69A28-01B2-B573-284B-912408DC1589}"/>
              </a:ext>
            </a:extLst>
          </p:cNvPr>
          <p:cNvSpPr txBox="1"/>
          <p:nvPr/>
        </p:nvSpPr>
        <p:spPr>
          <a:xfrm>
            <a:off x="483247" y="889579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jle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0x40230e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D1F08CE-7E95-6EAA-35FE-B5F1359E8903}"/>
              </a:ext>
            </a:extLst>
          </p:cNvPr>
          <p:cNvSpPr/>
          <p:nvPr/>
        </p:nvSpPr>
        <p:spPr>
          <a:xfrm>
            <a:off x="483247" y="900589"/>
            <a:ext cx="3174275" cy="805382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76375C7-0236-18E8-27E7-5603BE4ED93F}"/>
              </a:ext>
            </a:extLst>
          </p:cNvPr>
          <p:cNvCxnSpPr>
            <a:cxnSpLocks/>
          </p:cNvCxnSpPr>
          <p:nvPr/>
        </p:nvCxnSpPr>
        <p:spPr>
          <a:xfrm>
            <a:off x="483247" y="1916088"/>
            <a:ext cx="2743132" cy="0"/>
          </a:xfrm>
          <a:prstGeom prst="line">
            <a:avLst/>
          </a:prstGeom>
          <a:ln w="28575">
            <a:solidFill>
              <a:srgbClr val="D740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4F0D9BA5-545F-435B-014A-43035A2914B2}"/>
              </a:ext>
            </a:extLst>
          </p:cNvPr>
          <p:cNvSpPr txBox="1"/>
          <p:nvPr/>
        </p:nvSpPr>
        <p:spPr>
          <a:xfrm>
            <a:off x="497909" y="3339977"/>
            <a:ext cx="2049348" cy="400110"/>
          </a:xfrm>
          <a:prstGeom prst="rect">
            <a:avLst/>
          </a:prstGeom>
          <a:solidFill>
            <a:schemeClr val="bg1"/>
          </a:solidFill>
          <a:ln w="28575">
            <a:solidFill>
              <a:srgbClr val="D74038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D74038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 </a:t>
            </a:r>
            <a:r>
              <a:rPr lang="en-US" sz="2000" b="1" dirty="0" err="1">
                <a:solidFill>
                  <a:srgbClr val="D74038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rbp</a:t>
            </a:r>
            <a:r>
              <a:rPr lang="en-US" sz="2000" b="1" dirty="0">
                <a:solidFill>
                  <a:srgbClr val="D74038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0xd8</a:t>
            </a:r>
          </a:p>
        </p:txBody>
      </p:sp>
      <p:cxnSp>
        <p:nvCxnSpPr>
          <p:cNvPr id="65" name="Elbow Connector 64">
            <a:extLst>
              <a:ext uri="{FF2B5EF4-FFF2-40B4-BE49-F238E27FC236}">
                <a16:creationId xmlns:a16="http://schemas.microsoft.com/office/drawing/2014/main" id="{9ADC596F-9BF1-DB21-1036-397A83CA0BCC}"/>
              </a:ext>
            </a:extLst>
          </p:cNvPr>
          <p:cNvCxnSpPr>
            <a:cxnSpLocks/>
            <a:stCxn id="44" idx="3"/>
            <a:endCxn id="66" idx="1"/>
          </p:cNvCxnSpPr>
          <p:nvPr/>
        </p:nvCxnSpPr>
        <p:spPr>
          <a:xfrm flipV="1">
            <a:off x="2547257" y="2230517"/>
            <a:ext cx="2106173" cy="1309515"/>
          </a:xfrm>
          <a:prstGeom prst="bentConnector3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0" name="Group 69">
            <a:extLst>
              <a:ext uri="{FF2B5EF4-FFF2-40B4-BE49-F238E27FC236}">
                <a16:creationId xmlns:a16="http://schemas.microsoft.com/office/drawing/2014/main" id="{0A69BD1B-B671-97F4-A19D-BA80C7EA49A2}"/>
              </a:ext>
            </a:extLst>
          </p:cNvPr>
          <p:cNvGrpSpPr/>
          <p:nvPr/>
        </p:nvGrpSpPr>
        <p:grpSpPr>
          <a:xfrm>
            <a:off x="658521" y="3679334"/>
            <a:ext cx="210194" cy="633110"/>
            <a:chOff x="10114979" y="4340740"/>
            <a:chExt cx="210194" cy="633110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E156F099-2B3B-5F0D-C057-B15C16484F7F}"/>
                </a:ext>
              </a:extLst>
            </p:cNvPr>
            <p:cNvSpPr txBox="1"/>
            <p:nvPr/>
          </p:nvSpPr>
          <p:spPr>
            <a:xfrm>
              <a:off x="10114979" y="4340740"/>
              <a:ext cx="2101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Candara" panose="020E0502030303020204" pitchFamily="34" charset="0"/>
                </a:rPr>
                <a:t>.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F9FB6D8A-66E7-30A5-C349-0C41ACEF5B1A}"/>
                </a:ext>
              </a:extLst>
            </p:cNvPr>
            <p:cNvSpPr txBox="1"/>
            <p:nvPr/>
          </p:nvSpPr>
          <p:spPr>
            <a:xfrm>
              <a:off x="10114979" y="4476706"/>
              <a:ext cx="2101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Candara" panose="020E0502030303020204" pitchFamily="34" charset="0"/>
                </a:rPr>
                <a:t>.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C9B63C67-67F3-C9E8-4E50-788475F7FB57}"/>
                </a:ext>
              </a:extLst>
            </p:cNvPr>
            <p:cNvSpPr txBox="1"/>
            <p:nvPr/>
          </p:nvSpPr>
          <p:spPr>
            <a:xfrm>
              <a:off x="10114979" y="4604518"/>
              <a:ext cx="2101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Candara" panose="020E0502030303020204" pitchFamily="34" charset="0"/>
                </a:rPr>
                <a:t>.</a:t>
              </a:r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CD36064E-4195-881E-DCEF-C9C4D22D0378}"/>
              </a:ext>
            </a:extLst>
          </p:cNvPr>
          <p:cNvSpPr txBox="1"/>
          <p:nvPr/>
        </p:nvSpPr>
        <p:spPr>
          <a:xfrm>
            <a:off x="483246" y="4246935"/>
            <a:ext cx="31742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 </a:t>
            </a:r>
            <a:r>
              <a:rPr lang="en-US" sz="20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r>
              <a:rPr lang="en-US" sz="20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0x10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7F9F5C24-E05B-CE5C-53F5-D8A277C313AD}"/>
              </a:ext>
            </a:extLst>
          </p:cNvPr>
          <p:cNvSpPr txBox="1"/>
          <p:nvPr/>
        </p:nvSpPr>
        <p:spPr>
          <a:xfrm>
            <a:off x="4170680" y="5171440"/>
            <a:ext cx="24256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Candara" panose="020E0502030303020204" pitchFamily="34" charset="0"/>
              </a:rPr>
              <a:t>Elimination flag not set.</a:t>
            </a:r>
          </a:p>
          <a:p>
            <a:r>
              <a:rPr lang="en-US" i="1" dirty="0">
                <a:latin typeface="Candara" panose="020E0502030303020204" pitchFamily="34" charset="0"/>
              </a:rPr>
              <a:t>Gets executed</a:t>
            </a:r>
          </a:p>
        </p:txBody>
      </p:sp>
      <p:sp>
        <p:nvSpPr>
          <p:cNvPr id="80" name="Freeform 79">
            <a:extLst>
              <a:ext uri="{FF2B5EF4-FFF2-40B4-BE49-F238E27FC236}">
                <a16:creationId xmlns:a16="http://schemas.microsoft.com/office/drawing/2014/main" id="{0452A3BD-1277-E484-5E7B-E61962DCDF04}"/>
              </a:ext>
            </a:extLst>
          </p:cNvPr>
          <p:cNvSpPr/>
          <p:nvPr/>
        </p:nvSpPr>
        <p:spPr>
          <a:xfrm>
            <a:off x="3911600" y="4841805"/>
            <a:ext cx="518160" cy="329635"/>
          </a:xfrm>
          <a:custGeom>
            <a:avLst/>
            <a:gdLst>
              <a:gd name="connsiteX0" fmla="*/ 518160 w 518160"/>
              <a:gd name="connsiteY0" fmla="*/ 329635 h 329635"/>
              <a:gd name="connsiteX1" fmla="*/ 386080 w 518160"/>
              <a:gd name="connsiteY1" fmla="*/ 45155 h 329635"/>
              <a:gd name="connsiteX2" fmla="*/ 0 w 518160"/>
              <a:gd name="connsiteY2" fmla="*/ 4515 h 329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8160" h="329635">
                <a:moveTo>
                  <a:pt x="518160" y="329635"/>
                </a:moveTo>
                <a:cubicBezTo>
                  <a:pt x="495300" y="214488"/>
                  <a:pt x="472440" y="99342"/>
                  <a:pt x="386080" y="45155"/>
                </a:cubicBezTo>
                <a:cubicBezTo>
                  <a:pt x="299720" y="-9032"/>
                  <a:pt x="149860" y="-2259"/>
                  <a:pt x="0" y="4515"/>
                </a:cubicBezTo>
              </a:path>
            </a:pathLst>
          </a:custGeom>
          <a:ln w="12700">
            <a:solidFill>
              <a:schemeClr val="tx1">
                <a:lumMod val="65000"/>
                <a:lumOff val="35000"/>
              </a:schemeClr>
            </a:solidFill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Snip Diagonal Corner of Rectangle 80">
            <a:extLst>
              <a:ext uri="{FF2B5EF4-FFF2-40B4-BE49-F238E27FC236}">
                <a16:creationId xmlns:a16="http://schemas.microsoft.com/office/drawing/2014/main" id="{3A3FED49-04D6-8C88-40A2-0C96E2B0A630}"/>
              </a:ext>
            </a:extLst>
          </p:cNvPr>
          <p:cNvSpPr/>
          <p:nvPr/>
        </p:nvSpPr>
        <p:spPr>
          <a:xfrm>
            <a:off x="3312160" y="4710018"/>
            <a:ext cx="518160" cy="304940"/>
          </a:xfrm>
          <a:prstGeom prst="snip2DiagRect">
            <a:avLst/>
          </a:prstGeom>
          <a:solidFill>
            <a:srgbClr val="DBE7ED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D74038"/>
                </a:solidFill>
                <a:latin typeface="Avenir Next" panose="020B0503020202020204" pitchFamily="34" charset="0"/>
              </a:rPr>
              <a:t>15</a:t>
            </a:r>
            <a:endParaRPr lang="en-US" sz="2400" b="1" dirty="0">
              <a:solidFill>
                <a:srgbClr val="D74038"/>
              </a:solidFill>
              <a:latin typeface="Avenir Next" panose="020B0503020202020204" pitchFamily="34" charset="0"/>
            </a:endParaRPr>
          </a:p>
        </p:txBody>
      </p:sp>
      <p:sp>
        <p:nvSpPr>
          <p:cNvPr id="103" name="Freeform 102">
            <a:extLst>
              <a:ext uri="{FF2B5EF4-FFF2-40B4-BE49-F238E27FC236}">
                <a16:creationId xmlns:a16="http://schemas.microsoft.com/office/drawing/2014/main" id="{1C461847-4DFF-A7F2-5EBC-314A2576ADB0}"/>
              </a:ext>
            </a:extLst>
          </p:cNvPr>
          <p:cNvSpPr/>
          <p:nvPr/>
        </p:nvSpPr>
        <p:spPr>
          <a:xfrm>
            <a:off x="4731819" y="2471579"/>
            <a:ext cx="896095" cy="1447383"/>
          </a:xfrm>
          <a:custGeom>
            <a:avLst/>
            <a:gdLst>
              <a:gd name="connsiteX0" fmla="*/ 896095 w 896095"/>
              <a:gd name="connsiteY0" fmla="*/ 0 h 1578534"/>
              <a:gd name="connsiteX1" fmla="*/ 3467 w 896095"/>
              <a:gd name="connsiteY1" fmla="*/ 1317171 h 1578534"/>
              <a:gd name="connsiteX2" fmla="*/ 645724 w 896095"/>
              <a:gd name="connsiteY2" fmla="*/ 1578428 h 1578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96095" h="1578534">
                <a:moveTo>
                  <a:pt x="896095" y="0"/>
                </a:moveTo>
                <a:cubicBezTo>
                  <a:pt x="470645" y="527050"/>
                  <a:pt x="45195" y="1054100"/>
                  <a:pt x="3467" y="1317171"/>
                </a:cubicBezTo>
                <a:cubicBezTo>
                  <a:pt x="-38262" y="1580242"/>
                  <a:pt x="303731" y="1579335"/>
                  <a:pt x="645724" y="1578428"/>
                </a:cubicBezTo>
              </a:path>
            </a:pathLst>
          </a:custGeom>
          <a:ln w="12700">
            <a:solidFill>
              <a:schemeClr val="tx1">
                <a:lumMod val="65000"/>
                <a:lumOff val="35000"/>
              </a:schemeClr>
            </a:solidFill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4" name="Graphic 103" descr="Flag with solid fill">
            <a:extLst>
              <a:ext uri="{FF2B5EF4-FFF2-40B4-BE49-F238E27FC236}">
                <a16:creationId xmlns:a16="http://schemas.microsoft.com/office/drawing/2014/main" id="{ED4C4E1E-E469-F750-3C53-B36877AD5E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40029" y="3771570"/>
            <a:ext cx="268444" cy="268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35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3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9" grpId="0" animBg="1"/>
      <p:bldP spid="20" grpId="0" animBg="1"/>
      <p:bldP spid="22" grpId="0" animBg="1"/>
      <p:bldP spid="44" grpId="0" animBg="1"/>
      <p:bldP spid="71" grpId="0" animBg="1"/>
      <p:bldP spid="79" grpId="0"/>
      <p:bldP spid="80" grpId="0" animBg="1"/>
      <p:bldP spid="81" grpId="0" animBg="1"/>
      <p:bldP spid="10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343EA97-5696-D3C3-B8F6-3236E8639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Prior Works on Tolerating Load Latency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C08C16B-9B80-1EE4-A9EA-2962D536D382}"/>
              </a:ext>
            </a:extLst>
          </p:cNvPr>
          <p:cNvSpPr/>
          <p:nvPr/>
        </p:nvSpPr>
        <p:spPr>
          <a:xfrm>
            <a:off x="-269899" y="929038"/>
            <a:ext cx="9683798" cy="1102272"/>
          </a:xfrm>
          <a:prstGeom prst="rect">
            <a:avLst/>
          </a:prstGeom>
          <a:solidFill>
            <a:schemeClr val="bg2"/>
          </a:solidFill>
          <a:ln w="2857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66750" marR="0" lvl="0" indent="-215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CFF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Segoe UI" panose="020B0502040204020203" pitchFamily="34" charset="0"/>
              </a:rPr>
              <a:t>Load value prediction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Segoe UI" panose="020B0502040204020203" pitchFamily="34" charset="0"/>
              </a:rPr>
              <a:t> (LVP)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Segoe UI" panose="020B0502040204020203" pitchFamily="34" charset="0"/>
              </a:rPr>
              <a:t>[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Segoe UI" panose="020B0502040204020203" pitchFamily="34" charset="0"/>
              </a:rPr>
              <a:t>Lipasti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Segoe UI" panose="020B0502040204020203" pitchFamily="34" charset="0"/>
              </a:rPr>
              <a:t>+, ASPLOS’96;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Segoe UI" panose="020B0502040204020203" pitchFamily="34" charset="0"/>
              </a:rPr>
              <a:t>Sazeides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Segoe UI" panose="020B0502040204020203" pitchFamily="34" charset="0"/>
              </a:rPr>
              <a:t>+, MICRO’96; ...]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Segoe UI" panose="020B0502040204020203" pitchFamily="34" charset="0"/>
            </a:endParaRPr>
          </a:p>
          <a:p>
            <a:pPr marL="666750" marR="0" lvl="0" indent="-215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CFF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Segoe UI" panose="020B0502040204020203" pitchFamily="34" charset="0"/>
              </a:rPr>
              <a:t>Memory renaming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Segoe UI" panose="020B0502040204020203" pitchFamily="34" charset="0"/>
              </a:rPr>
              <a:t> (MRN)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Segoe UI" panose="020B0502040204020203" pitchFamily="34" charset="0"/>
              </a:rPr>
              <a:t>[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Segoe UI" panose="020B0502040204020203" pitchFamily="34" charset="0"/>
              </a:rPr>
              <a:t>Moshovos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Segoe UI" panose="020B0502040204020203" pitchFamily="34" charset="0"/>
              </a:rPr>
              <a:t>+, ISCA’97; Tyson+, MICRO’97; ...]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9EFF580-F951-8AC2-A10A-22C15F6204F1}"/>
              </a:ext>
            </a:extLst>
          </p:cNvPr>
          <p:cNvSpPr/>
          <p:nvPr/>
        </p:nvSpPr>
        <p:spPr>
          <a:xfrm>
            <a:off x="315683" y="2968601"/>
            <a:ext cx="3910150" cy="124737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 dirty="0">
              <a:solidFill>
                <a:sysClr val="windowText" lastClr="000000"/>
              </a:solidFill>
              <a:latin typeface="Candara" panose="020E0502030303020204" pitchFamily="34" charset="0"/>
            </a:endParaRPr>
          </a:p>
          <a:p>
            <a:pPr algn="ctr"/>
            <a:r>
              <a:rPr lang="en-US" sz="2000" dirty="0">
                <a:solidFill>
                  <a:sysClr val="windowText" lastClr="000000"/>
                </a:solidFill>
                <a:latin typeface="Candara" panose="020E0502030303020204" pitchFamily="34" charset="0"/>
              </a:rPr>
              <a:t>By </a:t>
            </a:r>
            <a:r>
              <a:rPr lang="en-US" sz="2000" b="1" dirty="0">
                <a:solidFill>
                  <a:srgbClr val="000CFF"/>
                </a:solidFill>
                <a:latin typeface="Candara" panose="020E0502030303020204" pitchFamily="34" charset="0"/>
              </a:rPr>
              <a:t>speculatively executing</a:t>
            </a:r>
            <a:r>
              <a:rPr lang="en-US" sz="2000" dirty="0">
                <a:solidFill>
                  <a:sysClr val="windowText" lastClr="000000"/>
                </a:solidFill>
                <a:latin typeface="Candara" panose="020E0502030303020204" pitchFamily="34" charset="0"/>
              </a:rPr>
              <a:t> </a:t>
            </a:r>
          </a:p>
          <a:p>
            <a:pPr algn="ctr"/>
            <a:r>
              <a:rPr lang="en-US" sz="2000" dirty="0">
                <a:solidFill>
                  <a:sysClr val="windowText" lastClr="000000"/>
                </a:solidFill>
                <a:latin typeface="Candara" panose="020E0502030303020204" pitchFamily="34" charset="0"/>
              </a:rPr>
              <a:t>load-dependent instructions </a:t>
            </a:r>
          </a:p>
          <a:p>
            <a:pPr algn="ctr"/>
            <a:r>
              <a:rPr lang="en-US" sz="2000" dirty="0">
                <a:solidFill>
                  <a:sysClr val="windowText" lastClr="000000"/>
                </a:solidFill>
                <a:latin typeface="Candara" panose="020E0502030303020204" pitchFamily="34" charset="0"/>
              </a:rPr>
              <a:t>using a predicted load value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C9108709-F934-8AEB-D06F-5DCD4F99C2B9}"/>
              </a:ext>
            </a:extLst>
          </p:cNvPr>
          <p:cNvSpPr/>
          <p:nvPr/>
        </p:nvSpPr>
        <p:spPr>
          <a:xfrm>
            <a:off x="768530" y="2237012"/>
            <a:ext cx="3004457" cy="858884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Candara" panose="020E0502030303020204" pitchFamily="34" charset="0"/>
              </a:rPr>
              <a:t>Mitigate</a:t>
            </a:r>
          </a:p>
          <a:p>
            <a:pPr algn="ctr"/>
            <a:r>
              <a:rPr lang="en-US" sz="2800" b="1" dirty="0">
                <a:latin typeface="Candara" panose="020E0502030303020204" pitchFamily="34" charset="0"/>
              </a:rPr>
              <a:t>Data Dependence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2C54793-462E-E0DF-5A4E-336B4DD2245E}"/>
              </a:ext>
            </a:extLst>
          </p:cNvPr>
          <p:cNvSpPr/>
          <p:nvPr/>
        </p:nvSpPr>
        <p:spPr>
          <a:xfrm>
            <a:off x="807719" y="4970386"/>
            <a:ext cx="809893" cy="809893"/>
          </a:xfrm>
          <a:prstGeom prst="ellipse">
            <a:avLst/>
          </a:prstGeom>
          <a:solidFill>
            <a:srgbClr val="DAD9F1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andara" panose="020E0502030303020204" pitchFamily="34" charset="0"/>
              </a:rPr>
              <a:t>L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2993B39-E37D-EF56-1514-6A3C32CB5392}"/>
              </a:ext>
            </a:extLst>
          </p:cNvPr>
          <p:cNvSpPr/>
          <p:nvPr/>
        </p:nvSpPr>
        <p:spPr>
          <a:xfrm>
            <a:off x="2839094" y="4970387"/>
            <a:ext cx="809892" cy="809892"/>
          </a:xfrm>
          <a:prstGeom prst="ellipse">
            <a:avLst/>
          </a:prstGeom>
          <a:solidFill>
            <a:srgbClr val="F8F5E0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andara" panose="020E0502030303020204" pitchFamily="34" charset="0"/>
              </a:rPr>
              <a:t>I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FB8122F3-34D6-CD9B-9750-F76A827D8565}"/>
              </a:ext>
            </a:extLst>
          </p:cNvPr>
          <p:cNvSpPr/>
          <p:nvPr/>
        </p:nvSpPr>
        <p:spPr>
          <a:xfrm rot="19072932">
            <a:off x="1611970" y="5136223"/>
            <a:ext cx="1231188" cy="1288113"/>
          </a:xfrm>
          <a:prstGeom prst="arc">
            <a:avLst>
              <a:gd name="adj1" fmla="val 16049236"/>
              <a:gd name="adj2" fmla="val 57538"/>
            </a:avLst>
          </a:prstGeom>
          <a:ln w="38100">
            <a:solidFill>
              <a:schemeClr val="tx1">
                <a:lumMod val="85000"/>
                <a:lumOff val="1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Graphic 14" descr="Close with solid fill">
            <a:extLst>
              <a:ext uri="{FF2B5EF4-FFF2-40B4-BE49-F238E27FC236}">
                <a16:creationId xmlns:a16="http://schemas.microsoft.com/office/drawing/2014/main" id="{2C58B7BE-772F-71A9-37E8-E166ED912E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5078" y="4826748"/>
            <a:ext cx="633514" cy="63351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83E54A-454C-E0C3-0A2E-C68EE4F403D7}"/>
              </a:ext>
            </a:extLst>
          </p:cNvPr>
          <p:cNvSpPr/>
          <p:nvPr/>
        </p:nvSpPr>
        <p:spPr>
          <a:xfrm>
            <a:off x="4953036" y="2968601"/>
            <a:ext cx="3910150" cy="124737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 dirty="0">
              <a:solidFill>
                <a:sysClr val="windowText" lastClr="000000"/>
              </a:solidFill>
              <a:latin typeface="Candara" panose="020E0502030303020204" pitchFamily="34" charset="0"/>
            </a:endParaRPr>
          </a:p>
          <a:p>
            <a:pPr algn="ctr"/>
            <a:r>
              <a:rPr lang="en-US" sz="2000" b="1" dirty="0">
                <a:solidFill>
                  <a:srgbClr val="C00000"/>
                </a:solidFill>
                <a:latin typeface="Candara" panose="020E0502030303020204" pitchFamily="34" charset="0"/>
              </a:rPr>
              <a:t>Predicted load still gets executed</a:t>
            </a:r>
          </a:p>
          <a:p>
            <a:pPr algn="ctr"/>
            <a:r>
              <a:rPr lang="en-US" sz="2000" dirty="0">
                <a:solidFill>
                  <a:sysClr val="windowText" lastClr="000000"/>
                </a:solidFill>
                <a:latin typeface="Candara" panose="020E0502030303020204" pitchFamily="34" charset="0"/>
              </a:rPr>
              <a:t>to verify speculation,</a:t>
            </a:r>
          </a:p>
          <a:p>
            <a:pPr algn="ctr"/>
            <a:r>
              <a:rPr lang="en-US" sz="2000" dirty="0">
                <a:solidFill>
                  <a:sysClr val="windowText" lastClr="000000"/>
                </a:solidFill>
                <a:latin typeface="Candara" panose="020E0502030303020204" pitchFamily="34" charset="0"/>
              </a:rPr>
              <a:t>consuming execution resources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C5098335-06BC-1EF2-5326-57B04BD7EC99}"/>
              </a:ext>
            </a:extLst>
          </p:cNvPr>
          <p:cNvSpPr/>
          <p:nvPr/>
        </p:nvSpPr>
        <p:spPr>
          <a:xfrm>
            <a:off x="5063976" y="2223949"/>
            <a:ext cx="3657723" cy="858884"/>
          </a:xfrm>
          <a:prstGeom prst="roundRect">
            <a:avLst/>
          </a:prstGeom>
          <a:solidFill>
            <a:srgbClr val="D7403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Candara" panose="020E0502030303020204" pitchFamily="34" charset="0"/>
              </a:rPr>
              <a:t>Do Not Mitigate</a:t>
            </a:r>
          </a:p>
          <a:p>
            <a:pPr algn="ctr"/>
            <a:r>
              <a:rPr lang="en-US" sz="2800" b="1" dirty="0">
                <a:latin typeface="Candara" panose="020E0502030303020204" pitchFamily="34" charset="0"/>
              </a:rPr>
              <a:t>Resource Dependence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2C0660C-5BD1-7722-99E8-7713E964A2E0}"/>
              </a:ext>
            </a:extLst>
          </p:cNvPr>
          <p:cNvSpPr/>
          <p:nvPr/>
        </p:nvSpPr>
        <p:spPr>
          <a:xfrm>
            <a:off x="5618670" y="4427296"/>
            <a:ext cx="809892" cy="80989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andara" panose="020E0502030303020204" pitchFamily="34" charset="0"/>
              </a:rPr>
              <a:t>L</a:t>
            </a:r>
            <a:r>
              <a:rPr lang="en-US" sz="3600" b="1" baseline="-25000" dirty="0">
                <a:solidFill>
                  <a:schemeClr val="tx1"/>
                </a:solidFill>
                <a:latin typeface="Candara" panose="020E0502030303020204" pitchFamily="34" charset="0"/>
              </a:rPr>
              <a:t>1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3DB2E09-0399-FECC-96E2-BA52DAC12A6A}"/>
              </a:ext>
            </a:extLst>
          </p:cNvPr>
          <p:cNvSpPr/>
          <p:nvPr/>
        </p:nvSpPr>
        <p:spPr>
          <a:xfrm>
            <a:off x="5618670" y="5803537"/>
            <a:ext cx="809892" cy="809892"/>
          </a:xfrm>
          <a:prstGeom prst="ellipse">
            <a:avLst/>
          </a:prstGeom>
          <a:solidFill>
            <a:srgbClr val="DAD9F1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andara" panose="020E0502030303020204" pitchFamily="34" charset="0"/>
              </a:rPr>
              <a:t>L</a:t>
            </a:r>
            <a:r>
              <a:rPr lang="en-US" sz="3600" b="1" baseline="-25000" dirty="0">
                <a:solidFill>
                  <a:schemeClr val="tx1"/>
                </a:solidFill>
                <a:latin typeface="Candara" panose="020E0502030303020204" pitchFamily="34" charset="0"/>
              </a:rPr>
              <a:t>2</a:t>
            </a:r>
          </a:p>
        </p:txBody>
      </p:sp>
      <p:sp>
        <p:nvSpPr>
          <p:cNvPr id="23" name="Round Diagonal Corner of Rectangle 22">
            <a:extLst>
              <a:ext uri="{FF2B5EF4-FFF2-40B4-BE49-F238E27FC236}">
                <a16:creationId xmlns:a16="http://schemas.microsoft.com/office/drawing/2014/main" id="{8EFA7476-144E-22EC-EF4D-3572D2008368}"/>
              </a:ext>
            </a:extLst>
          </p:cNvPr>
          <p:cNvSpPr/>
          <p:nvPr/>
        </p:nvSpPr>
        <p:spPr>
          <a:xfrm>
            <a:off x="7347324" y="5058802"/>
            <a:ext cx="901337" cy="809892"/>
          </a:xfrm>
          <a:prstGeom prst="round2DiagRect">
            <a:avLst/>
          </a:prstGeom>
          <a:solidFill>
            <a:srgbClr val="F3D9DD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andara" panose="020E0502030303020204" pitchFamily="34" charset="0"/>
              </a:rPr>
              <a:t>R</a:t>
            </a:r>
          </a:p>
        </p:txBody>
      </p:sp>
      <p:sp>
        <p:nvSpPr>
          <p:cNvPr id="25" name="Arc 24">
            <a:extLst>
              <a:ext uri="{FF2B5EF4-FFF2-40B4-BE49-F238E27FC236}">
                <a16:creationId xmlns:a16="http://schemas.microsoft.com/office/drawing/2014/main" id="{D3C97B25-9AAF-F7CD-B84C-E179FAB58268}"/>
              </a:ext>
            </a:extLst>
          </p:cNvPr>
          <p:cNvSpPr/>
          <p:nvPr/>
        </p:nvSpPr>
        <p:spPr>
          <a:xfrm rot="17013711">
            <a:off x="6727456" y="5374698"/>
            <a:ext cx="833056" cy="1324686"/>
          </a:xfrm>
          <a:prstGeom prst="arc">
            <a:avLst>
              <a:gd name="adj1" fmla="val 16049236"/>
              <a:gd name="adj2" fmla="val 57538"/>
            </a:avLst>
          </a:prstGeom>
          <a:ln w="38100">
            <a:solidFill>
              <a:schemeClr val="tx1">
                <a:lumMod val="85000"/>
                <a:lumOff val="1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c 26">
            <a:extLst>
              <a:ext uri="{FF2B5EF4-FFF2-40B4-BE49-F238E27FC236}">
                <a16:creationId xmlns:a16="http://schemas.microsoft.com/office/drawing/2014/main" id="{A59490B4-E11E-842D-DAA0-5625225AAE40}"/>
              </a:ext>
            </a:extLst>
          </p:cNvPr>
          <p:cNvSpPr/>
          <p:nvPr/>
        </p:nvSpPr>
        <p:spPr>
          <a:xfrm rot="15416465" flipH="1">
            <a:off x="6738298" y="4294240"/>
            <a:ext cx="833056" cy="1324686"/>
          </a:xfrm>
          <a:prstGeom prst="arc">
            <a:avLst>
              <a:gd name="adj1" fmla="val 16049236"/>
              <a:gd name="adj2" fmla="val 57538"/>
            </a:avLst>
          </a:prstGeom>
          <a:ln w="38100">
            <a:solidFill>
              <a:schemeClr val="tx1">
                <a:lumMod val="85000"/>
                <a:lumOff val="1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Graphic 32" descr="Hourglass 60% with solid fill">
            <a:extLst>
              <a:ext uri="{FF2B5EF4-FFF2-40B4-BE49-F238E27FC236}">
                <a16:creationId xmlns:a16="http://schemas.microsoft.com/office/drawing/2014/main" id="{F1E078C0-B84E-B0A8-2690-099328800A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26697" y="4456940"/>
            <a:ext cx="565255" cy="565255"/>
          </a:xfrm>
          <a:prstGeom prst="rect">
            <a:avLst/>
          </a:prstGeom>
        </p:spPr>
      </p:pic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DC7A9B6-01F5-8284-2061-48BD8871D017}"/>
              </a:ext>
            </a:extLst>
          </p:cNvPr>
          <p:cNvCxnSpPr>
            <a:cxnSpLocks/>
          </p:cNvCxnSpPr>
          <p:nvPr/>
        </p:nvCxnSpPr>
        <p:spPr>
          <a:xfrm>
            <a:off x="4572000" y="2315390"/>
            <a:ext cx="0" cy="4150724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083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23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00"/>
                            </p:stCondLst>
                            <p:childTnLst>
                              <p:par>
                                <p:cTn id="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3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1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  <p:bldP spid="10" grpId="0" animBg="1"/>
      <p:bldP spid="11" grpId="0" animBg="1"/>
      <p:bldP spid="13" grpId="0" animBg="1"/>
      <p:bldP spid="17" grpId="0" animBg="1"/>
      <p:bldP spid="18" grpId="0" animBg="1"/>
      <p:bldP spid="19" grpId="0" animBg="1"/>
      <p:bldP spid="22" grpId="0" animBg="1"/>
      <p:bldP spid="23" grpId="0" animBg="1"/>
      <p:bldP spid="25" grpId="0" animBg="1"/>
      <p:bldP spid="2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A0EF701-F8D5-EE10-BB06-D623CA1EB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in the Paper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EE960D6-CB28-2EA8-3B5C-C3CB7930A9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8894602" cy="5789494"/>
          </a:xfrm>
        </p:spPr>
        <p:txBody>
          <a:bodyPr>
            <a:normAutofit lnSpcReduction="10000"/>
          </a:bodyPr>
          <a:lstStyle/>
          <a:p>
            <a:pPr>
              <a:buClr>
                <a:schemeClr val="tx1"/>
              </a:buClr>
            </a:pPr>
            <a:r>
              <a:rPr lang="en-US" b="1" dirty="0">
                <a:solidFill>
                  <a:srgbClr val="C00000"/>
                </a:solidFill>
              </a:rPr>
              <a:t>Ensuring safe and correct elimination </a:t>
            </a:r>
            <a:r>
              <a:rPr lang="en-US" dirty="0"/>
              <a:t>in presence of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Out-of-order load issue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Multi-threaded &amp; multi-core execution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Wrong-path execution</a:t>
            </a:r>
          </a:p>
          <a:p>
            <a:pPr lvl="1">
              <a:buClr>
                <a:schemeClr val="tx1"/>
              </a:buClr>
            </a:pPr>
            <a:endParaRPr lang="en-US" sz="1100" dirty="0"/>
          </a:p>
          <a:p>
            <a:pPr>
              <a:buClr>
                <a:schemeClr val="tx1"/>
              </a:buClr>
            </a:pPr>
            <a:r>
              <a:rPr lang="en-US" b="1" dirty="0">
                <a:solidFill>
                  <a:srgbClr val="2127F6"/>
                </a:solidFill>
              </a:rPr>
              <a:t>Integration of Constable</a:t>
            </a:r>
            <a:r>
              <a:rPr lang="en-US" dirty="0"/>
              <a:t> into the processor pipeline</a:t>
            </a:r>
          </a:p>
          <a:p>
            <a:pPr>
              <a:buClr>
                <a:schemeClr val="tx1"/>
              </a:buClr>
            </a:pP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Clr>
                <a:schemeClr val="tx1"/>
              </a:buClr>
            </a:pP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Clr>
                <a:schemeClr val="tx1"/>
              </a:buClr>
            </a:pP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Clr>
                <a:schemeClr val="tx1"/>
              </a:buClr>
            </a:pP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Microarchitecture for breaking data </a:t>
            </a:r>
            <a:r>
              <a:rPr lang="en-US" dirty="0"/>
              <a:t>dependence on the eliminated loads</a:t>
            </a:r>
          </a:p>
          <a:p>
            <a:pPr marL="457200" lvl="1" indent="0">
              <a:buClr>
                <a:schemeClr val="tx1"/>
              </a:buClr>
              <a:buNone/>
            </a:pPr>
            <a:endParaRPr lang="en-US" sz="1050" dirty="0"/>
          </a:p>
          <a:p>
            <a:pPr>
              <a:buClr>
                <a:schemeClr val="tx1"/>
              </a:buClr>
            </a:pPr>
            <a:r>
              <a:rPr lang="en-US" b="1" dirty="0">
                <a:solidFill>
                  <a:srgbClr val="7030A0"/>
                </a:solidFill>
              </a:rPr>
              <a:t>Microarchitecture of Constable’s own structures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Read and write port requirements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765D6C92-D842-2562-EDA1-D747EC42B9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81698" y="3207671"/>
            <a:ext cx="6573584" cy="987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573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395E6E6-8DCD-1E23-C317-78BB8EAABB32}"/>
              </a:ext>
            </a:extLst>
          </p:cNvPr>
          <p:cNvSpPr/>
          <p:nvPr/>
        </p:nvSpPr>
        <p:spPr>
          <a:xfrm>
            <a:off x="9855969" y="4484920"/>
            <a:ext cx="10109200" cy="1436909"/>
          </a:xfrm>
          <a:prstGeom prst="rect">
            <a:avLst/>
          </a:prstGeom>
          <a:solidFill>
            <a:srgbClr val="F3E6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68F4D77-A4AE-C2A3-50D4-F4601BA57559}"/>
              </a:ext>
            </a:extLst>
          </p:cNvPr>
          <p:cNvSpPr/>
          <p:nvPr/>
        </p:nvSpPr>
        <p:spPr>
          <a:xfrm>
            <a:off x="10027237" y="3067597"/>
            <a:ext cx="10109200" cy="93617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6767926-967D-E958-950B-C1C67016A720}"/>
              </a:ext>
            </a:extLst>
          </p:cNvPr>
          <p:cNvSpPr/>
          <p:nvPr/>
        </p:nvSpPr>
        <p:spPr>
          <a:xfrm>
            <a:off x="10262369" y="531222"/>
            <a:ext cx="10109200" cy="16502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A0EF701-F8D5-EE10-BB06-D623CA1EB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in the Paper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EE960D6-CB28-2EA8-3B5C-C3CB7930A9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8894602" cy="5789494"/>
          </a:xfrm>
        </p:spPr>
        <p:txBody>
          <a:bodyPr>
            <a:normAutofit lnSpcReduction="10000"/>
          </a:bodyPr>
          <a:lstStyle/>
          <a:p>
            <a:pPr>
              <a:buClr>
                <a:schemeClr val="tx1"/>
              </a:buClr>
            </a:pPr>
            <a:r>
              <a:rPr lang="en-US" b="1" dirty="0">
                <a:solidFill>
                  <a:srgbClr val="C00000"/>
                </a:solidFill>
              </a:rPr>
              <a:t>Ensuring safe and correct elimination </a:t>
            </a:r>
            <a:r>
              <a:rPr lang="en-US" dirty="0"/>
              <a:t>in presence of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Out-of-order load issue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Multi-core execution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Wrong-path execution</a:t>
            </a:r>
          </a:p>
          <a:p>
            <a:pPr lvl="1">
              <a:buClr>
                <a:schemeClr val="tx1"/>
              </a:buClr>
            </a:pPr>
            <a:endParaRPr lang="en-US" sz="1100" dirty="0"/>
          </a:p>
          <a:p>
            <a:pPr>
              <a:buClr>
                <a:schemeClr val="tx1"/>
              </a:buClr>
            </a:pPr>
            <a:r>
              <a:rPr lang="en-US" b="1" dirty="0">
                <a:solidFill>
                  <a:srgbClr val="2127F6"/>
                </a:solidFill>
              </a:rPr>
              <a:t>Integration of Constable</a:t>
            </a:r>
            <a:r>
              <a:rPr lang="en-US" dirty="0"/>
              <a:t> into the processor pipeline</a:t>
            </a:r>
          </a:p>
          <a:p>
            <a:pPr>
              <a:buClr>
                <a:schemeClr val="tx1"/>
              </a:buClr>
            </a:pP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Clr>
                <a:schemeClr val="tx1"/>
              </a:buClr>
            </a:pP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Clr>
                <a:schemeClr val="tx1"/>
              </a:buClr>
            </a:pP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Clr>
                <a:schemeClr val="tx1"/>
              </a:buClr>
            </a:pP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Microarchitecture for breaking data </a:t>
            </a:r>
            <a:r>
              <a:rPr lang="en-US" dirty="0"/>
              <a:t>dependence on the eliminated loads</a:t>
            </a:r>
          </a:p>
          <a:p>
            <a:pPr marL="457200" lvl="1" indent="0">
              <a:buClr>
                <a:schemeClr val="tx1"/>
              </a:buClr>
              <a:buNone/>
            </a:pPr>
            <a:endParaRPr lang="en-US" sz="1050" dirty="0"/>
          </a:p>
          <a:p>
            <a:pPr>
              <a:buClr>
                <a:schemeClr val="tx1"/>
              </a:buClr>
            </a:pPr>
            <a:r>
              <a:rPr lang="en-US" b="1" dirty="0">
                <a:solidFill>
                  <a:srgbClr val="7030A0"/>
                </a:solidFill>
              </a:rPr>
              <a:t>Microarchitecture of Constable’s own structures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Read and write port requirements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765D6C92-D842-2562-EDA1-D747EC42B9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81698" y="3207671"/>
            <a:ext cx="6573584" cy="98711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DAB5B66-EF1C-38F2-6406-8396738B8E91}"/>
              </a:ext>
            </a:extLst>
          </p:cNvPr>
          <p:cNvSpPr/>
          <p:nvPr/>
        </p:nvSpPr>
        <p:spPr>
          <a:xfrm>
            <a:off x="0" y="936172"/>
            <a:ext cx="9143999" cy="5419543"/>
          </a:xfrm>
          <a:prstGeom prst="rect">
            <a:avLst/>
          </a:prstGeom>
          <a:solidFill>
            <a:srgbClr val="FFFFF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0AF65D-56F5-0563-A95F-08303AFDCC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112" y="1520617"/>
            <a:ext cx="7772400" cy="425065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412170F-8213-258C-5147-D44659A43CA6}"/>
              </a:ext>
            </a:extLst>
          </p:cNvPr>
          <p:cNvSpPr txBox="1"/>
          <p:nvPr/>
        </p:nvSpPr>
        <p:spPr>
          <a:xfrm>
            <a:off x="1415912" y="5910764"/>
            <a:ext cx="64008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2000" b="1" dirty="0">
                <a:solidFill>
                  <a:srgbClr val="2127F6"/>
                </a:solidFill>
                <a:latin typeface="Consolas" panose="020B0609020204030204" pitchFamily="49" charset="0"/>
                <a:cs typeface="Consolas" panose="020B0609020204030204" pitchFamily="49" charset="0"/>
                <a:hlinkClick r:id="rId6"/>
              </a:rPr>
              <a:t>https://arxiv.org/pdf/2406.18786</a:t>
            </a:r>
            <a:endParaRPr lang="en-IN" sz="2000" b="1" dirty="0">
              <a:solidFill>
                <a:srgbClr val="2127F6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1181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DB2D2-EE22-A3D9-E1E5-5CB7769321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Evaluation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E39BA0-7E87-0399-42C3-4FB90FB5B8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2C8346-EEC3-B04B-47D7-BC4765EB3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06985" y="6382477"/>
            <a:ext cx="2057400" cy="365125"/>
          </a:xfrm>
        </p:spPr>
        <p:txBody>
          <a:bodyPr/>
          <a:lstStyle/>
          <a:p>
            <a:fld id="{B6571078-45FA-4BA5-9BE9-4C6ADE012FE3}" type="slidenum">
              <a:rPr lang="en-CH" sz="1400" smtClean="0">
                <a:latin typeface="Avenir Next" panose="020B0503020202020204" pitchFamily="34" charset="0"/>
              </a:rPr>
              <a:t>32</a:t>
            </a:fld>
            <a:endParaRPr lang="en-CH" sz="1400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08998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4068FB4E-DCD3-135A-8144-190CCD744C24}"/>
              </a:ext>
            </a:extLst>
          </p:cNvPr>
          <p:cNvSpPr/>
          <p:nvPr/>
        </p:nvSpPr>
        <p:spPr>
          <a:xfrm>
            <a:off x="-171719" y="2500825"/>
            <a:ext cx="9576062" cy="1878597"/>
          </a:xfrm>
          <a:prstGeom prst="roundRect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dirty="0">
              <a:solidFill>
                <a:schemeClr val="bg2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B25D18E4-9E86-6E23-15A1-6FBC8733DF5F}"/>
              </a:ext>
            </a:extLst>
          </p:cNvPr>
          <p:cNvSpPr/>
          <p:nvPr/>
        </p:nvSpPr>
        <p:spPr>
          <a:xfrm>
            <a:off x="-216031" y="910150"/>
            <a:ext cx="9576062" cy="1493686"/>
          </a:xfrm>
          <a:prstGeom prst="roundRect">
            <a:avLst>
              <a:gd name="adj" fmla="val 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dirty="0">
              <a:solidFill>
                <a:schemeClr val="bg2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ED3BC03-637E-DCDF-A4DB-B6183338F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Methodology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6BC9441-9B2D-029B-96D4-D353239E81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>
                <a:solidFill>
                  <a:srgbClr val="C00000"/>
                </a:solidFill>
              </a:rPr>
              <a:t>Industry-grade x</a:t>
            </a:r>
            <a:r>
              <a:rPr lang="en-US" sz="2200" dirty="0">
                <a:solidFill>
                  <a:srgbClr val="C00000"/>
                </a:solidFill>
                <a:latin typeface="Avenir Next" panose="020B0503020202020204" pitchFamily="34" charset="0"/>
              </a:rPr>
              <a:t>86-64</a:t>
            </a:r>
            <a:r>
              <a:rPr lang="en-US" sz="2200" dirty="0">
                <a:solidFill>
                  <a:srgbClr val="C00000"/>
                </a:solidFill>
              </a:rPr>
              <a:t> simulator</a:t>
            </a:r>
            <a:r>
              <a:rPr lang="en-US" sz="2200" dirty="0"/>
              <a:t> modeling aggressive </a:t>
            </a:r>
            <a:r>
              <a:rPr lang="en-US" sz="2200" dirty="0" err="1"/>
              <a:t>OoO</a:t>
            </a:r>
            <a:r>
              <a:rPr lang="en-US" sz="2200" dirty="0"/>
              <a:t> processor</a:t>
            </a:r>
          </a:p>
          <a:p>
            <a:pPr lvl="1">
              <a:buClr>
                <a:schemeClr val="tx1"/>
              </a:buClr>
            </a:pPr>
            <a:r>
              <a:rPr lang="en-US" sz="2000" dirty="0">
                <a:latin typeface="Avenir Next" panose="020B0503020202020204" pitchFamily="34" charset="0"/>
              </a:rPr>
              <a:t>8</a:t>
            </a:r>
            <a:r>
              <a:rPr lang="en-US" sz="2000" dirty="0"/>
              <a:t>-wide fetch, </a:t>
            </a:r>
            <a:r>
              <a:rPr lang="en-US" sz="2000" dirty="0">
                <a:latin typeface="Avenir Next" panose="020B0503020202020204" pitchFamily="34" charset="0"/>
              </a:rPr>
              <a:t>6</a:t>
            </a:r>
            <a:r>
              <a:rPr lang="en-US" sz="2000" dirty="0"/>
              <a:t>-wide issue to </a:t>
            </a:r>
            <a:r>
              <a:rPr lang="en-US" sz="2000" dirty="0">
                <a:latin typeface="Avenir Next" panose="020B0503020202020204" pitchFamily="34" charset="0"/>
              </a:rPr>
              <a:t>3</a:t>
            </a:r>
            <a:r>
              <a:rPr lang="en-US" sz="2000" dirty="0"/>
              <a:t> load ports, </a:t>
            </a:r>
            <a:r>
              <a:rPr lang="en-US" sz="2000" dirty="0">
                <a:latin typeface="Avenir Next" panose="020B0503020202020204" pitchFamily="34" charset="0"/>
              </a:rPr>
              <a:t>512</a:t>
            </a:r>
            <a:r>
              <a:rPr lang="en-US" sz="2000" dirty="0"/>
              <a:t>-entry ROB</a:t>
            </a:r>
          </a:p>
          <a:p>
            <a:pPr lvl="1">
              <a:buClr>
                <a:schemeClr val="tx1"/>
              </a:buClr>
            </a:pPr>
            <a:r>
              <a:rPr lang="en-US" sz="2000" dirty="0">
                <a:solidFill>
                  <a:srgbClr val="C00000"/>
                </a:solidFill>
              </a:rPr>
              <a:t>With memory renaming, zero/constant/move elimination, branch folding</a:t>
            </a:r>
          </a:p>
          <a:p>
            <a:pPr lvl="1">
              <a:buClr>
                <a:schemeClr val="tx1"/>
              </a:buClr>
            </a:pPr>
            <a:r>
              <a:rPr lang="en-US" sz="2000" dirty="0">
                <a:solidFill>
                  <a:srgbClr val="C00000"/>
                </a:solidFill>
              </a:rPr>
              <a:t>Five prefetchers</a:t>
            </a:r>
            <a:r>
              <a:rPr lang="en-US" sz="2000" dirty="0"/>
              <a:t> throughout cache hierarchy</a:t>
            </a:r>
          </a:p>
          <a:p>
            <a:pPr>
              <a:buClr>
                <a:schemeClr val="tx1"/>
              </a:buClr>
            </a:pPr>
            <a:endParaRPr lang="en-US" sz="100" dirty="0"/>
          </a:p>
          <a:p>
            <a:r>
              <a:rPr lang="en-US" sz="2400" b="1" dirty="0">
                <a:solidFill>
                  <a:schemeClr val="accent6"/>
                </a:solidFill>
                <a:latin typeface="Avenir Next" panose="020B0503020202020204" pitchFamily="34" charset="0"/>
              </a:rPr>
              <a:t>90</a:t>
            </a:r>
            <a:r>
              <a:rPr lang="en-US" sz="2400" b="1" dirty="0">
                <a:solidFill>
                  <a:schemeClr val="accent6"/>
                </a:solidFill>
              </a:rPr>
              <a:t> </a:t>
            </a:r>
            <a:r>
              <a:rPr lang="en-US" sz="2200" b="1" dirty="0">
                <a:solidFill>
                  <a:schemeClr val="accent6"/>
                </a:solidFill>
              </a:rPr>
              <a:t>workloads</a:t>
            </a:r>
            <a:r>
              <a:rPr lang="en-US" sz="2200" dirty="0"/>
              <a:t> of wide variety</a:t>
            </a:r>
          </a:p>
          <a:p>
            <a:pPr lvl="1"/>
            <a:r>
              <a:rPr lang="en-US" sz="2000" dirty="0"/>
              <a:t>All from </a:t>
            </a:r>
            <a:r>
              <a:rPr lang="en-US" sz="2000" b="1" dirty="0">
                <a:solidFill>
                  <a:schemeClr val="accent6"/>
                </a:solidFill>
              </a:rPr>
              <a:t>SPEC</a:t>
            </a:r>
            <a:r>
              <a:rPr lang="en-US" sz="2000" dirty="0"/>
              <a:t> </a:t>
            </a:r>
            <a:r>
              <a:rPr lang="en-US" sz="2000" b="1" dirty="0">
                <a:solidFill>
                  <a:schemeClr val="accent6"/>
                </a:solidFill>
              </a:rPr>
              <a:t>CPU</a:t>
            </a:r>
            <a:r>
              <a:rPr lang="en-US" sz="2000" dirty="0"/>
              <a:t> </a:t>
            </a:r>
            <a:r>
              <a:rPr lang="en-US" sz="2000" dirty="0">
                <a:latin typeface="Avenir Next" panose="020B0503020202020204" pitchFamily="34" charset="0"/>
              </a:rPr>
              <a:t>2017</a:t>
            </a:r>
          </a:p>
          <a:p>
            <a:pPr lvl="1">
              <a:buClr>
                <a:schemeClr val="tx1"/>
              </a:buClr>
            </a:pPr>
            <a:r>
              <a:rPr lang="en-US" sz="2000" b="1" dirty="0">
                <a:solidFill>
                  <a:schemeClr val="accent6"/>
                </a:solidFill>
              </a:rPr>
              <a:t>Client</a:t>
            </a:r>
            <a:r>
              <a:rPr lang="en-US" sz="2000" dirty="0"/>
              <a:t> </a:t>
            </a:r>
            <a:r>
              <a:rPr lang="en-US" sz="1800" dirty="0"/>
              <a:t>(</a:t>
            </a:r>
            <a:r>
              <a:rPr lang="en-US" sz="1800" dirty="0" err="1"/>
              <a:t>SYSMark</a:t>
            </a:r>
            <a:r>
              <a:rPr lang="en-US" sz="1800" dirty="0"/>
              <a:t>, DaCapo, ...)</a:t>
            </a:r>
            <a:endParaRPr lang="en-US" sz="2000" dirty="0"/>
          </a:p>
          <a:p>
            <a:pPr lvl="1">
              <a:buClr>
                <a:schemeClr val="tx1"/>
              </a:buClr>
            </a:pPr>
            <a:r>
              <a:rPr lang="en-US" sz="2000" b="1" dirty="0">
                <a:solidFill>
                  <a:schemeClr val="accent6"/>
                </a:solidFill>
              </a:rPr>
              <a:t>Enterprise</a:t>
            </a:r>
            <a:r>
              <a:rPr lang="en-US" sz="2000" dirty="0"/>
              <a:t> </a:t>
            </a:r>
            <a:r>
              <a:rPr lang="en-US" sz="1800" dirty="0"/>
              <a:t>(</a:t>
            </a:r>
            <a:r>
              <a:rPr lang="en-US" sz="1800" dirty="0" err="1"/>
              <a:t>SPECjbb</a:t>
            </a:r>
            <a:r>
              <a:rPr lang="en-US" sz="1800" dirty="0"/>
              <a:t>, </a:t>
            </a:r>
            <a:r>
              <a:rPr lang="en-US" sz="1800" dirty="0" err="1"/>
              <a:t>SPECjEnterprise</a:t>
            </a:r>
            <a:r>
              <a:rPr lang="en-US" sz="1800" dirty="0"/>
              <a:t>, ...)</a:t>
            </a:r>
            <a:endParaRPr lang="en-US" sz="2000" dirty="0"/>
          </a:p>
          <a:p>
            <a:pPr lvl="1">
              <a:buClr>
                <a:schemeClr val="tx1"/>
              </a:buClr>
            </a:pPr>
            <a:r>
              <a:rPr lang="en-US" sz="2000" b="1" dirty="0">
                <a:solidFill>
                  <a:schemeClr val="accent6"/>
                </a:solidFill>
              </a:rPr>
              <a:t>Server</a:t>
            </a:r>
            <a:r>
              <a:rPr lang="en-US" sz="2000" dirty="0"/>
              <a:t> </a:t>
            </a:r>
            <a:r>
              <a:rPr lang="en-US" sz="1800" dirty="0"/>
              <a:t>(</a:t>
            </a:r>
            <a:r>
              <a:rPr lang="en-US" sz="1800" dirty="0" err="1"/>
              <a:t>BigBench</a:t>
            </a:r>
            <a:r>
              <a:rPr lang="en-US" sz="1800" dirty="0"/>
              <a:t>, Hadoop, ...)</a:t>
            </a:r>
            <a:endParaRPr lang="en-US" sz="2000" dirty="0"/>
          </a:p>
          <a:p>
            <a:pPr lvl="1"/>
            <a:endParaRPr lang="en-US" sz="2000" dirty="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C73B398-6DD8-658A-9826-5CB63F12441B}"/>
              </a:ext>
            </a:extLst>
          </p:cNvPr>
          <p:cNvSpPr/>
          <p:nvPr/>
        </p:nvSpPr>
        <p:spPr>
          <a:xfrm>
            <a:off x="254523" y="4720993"/>
            <a:ext cx="5486401" cy="1660744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andara" panose="020E0502030303020204" pitchFamily="34" charset="0"/>
              </a:rPr>
              <a:t>EVES, the state-of-the-art load value predictor 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[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Seznec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, CVP’18]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andara" panose="020E0502030303020204" pitchFamily="34" charset="0"/>
              </a:rPr>
              <a:t>Early Load Address Resolution 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[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Bekerman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+, ISCA’00]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andara" panose="020E0502030303020204" pitchFamily="34" charset="0"/>
              </a:rPr>
              <a:t>Register File Prefetching 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[Shukla+, ISCA’22]</a:t>
            </a:r>
            <a:endParaRPr lang="en-US" sz="2000" dirty="0">
              <a:solidFill>
                <a:schemeClr val="bg2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F2AC3B60-B086-4776-513A-D9F48D105FD7}"/>
              </a:ext>
            </a:extLst>
          </p:cNvPr>
          <p:cNvSpPr/>
          <p:nvPr/>
        </p:nvSpPr>
        <p:spPr>
          <a:xfrm>
            <a:off x="666964" y="4511985"/>
            <a:ext cx="4650376" cy="360134"/>
          </a:xfrm>
          <a:prstGeom prst="round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andara" panose="020E0502030303020204" pitchFamily="34" charset="0"/>
              </a:rPr>
              <a:t>Mechanisms compared against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6C329F9-5890-7FCD-723B-011CEC9D1058}"/>
              </a:ext>
            </a:extLst>
          </p:cNvPr>
          <p:cNvSpPr/>
          <p:nvPr/>
        </p:nvSpPr>
        <p:spPr>
          <a:xfrm>
            <a:off x="6081654" y="4720993"/>
            <a:ext cx="2893335" cy="1660744"/>
          </a:xfrm>
          <a:prstGeom prst="roundRect">
            <a:avLst>
              <a:gd name="adj" fmla="val 0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andara" panose="020E0502030303020204" pitchFamily="34" charset="0"/>
              </a:rPr>
              <a:t>No simultaneous multi-threading (SMT)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andara" panose="020E0502030303020204" pitchFamily="34" charset="0"/>
              </a:rPr>
              <a:t>2-way SMT</a:t>
            </a:r>
            <a:endParaRPr lang="en-US" sz="2000" dirty="0">
              <a:solidFill>
                <a:schemeClr val="bg2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10A600C7-9F5E-2962-EAF1-E9C2A5F67F40}"/>
              </a:ext>
            </a:extLst>
          </p:cNvPr>
          <p:cNvSpPr/>
          <p:nvPr/>
        </p:nvSpPr>
        <p:spPr>
          <a:xfrm>
            <a:off x="6349793" y="4511985"/>
            <a:ext cx="2367863" cy="360134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andara" panose="020E0502030303020204" pitchFamily="34" charset="0"/>
              </a:rPr>
              <a:t>Configurations</a:t>
            </a:r>
          </a:p>
        </p:txBody>
      </p:sp>
    </p:spTree>
    <p:extLst>
      <p:ext uri="{BB962C8B-B14F-4D97-AF65-F5344CB8AC3E}">
        <p14:creationId xmlns:p14="http://schemas.microsoft.com/office/powerpoint/2010/main" val="989074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34A8A29-515D-DF80-6CB3-04B660156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Improvement in </a:t>
            </a:r>
            <a:r>
              <a:rPr lang="en-US" dirty="0" err="1"/>
              <a:t>noSMT</a:t>
            </a:r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BF692DE0-04B4-9035-DE88-7AF50456E4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7139641"/>
              </p:ext>
            </p:extLst>
          </p:nvPr>
        </p:nvGraphicFramePr>
        <p:xfrm>
          <a:off x="168275" y="936625"/>
          <a:ext cx="8894763" cy="57890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70EB0C46-005D-A270-9DA4-D06F3DE84317}"/>
              </a:ext>
            </a:extLst>
          </p:cNvPr>
          <p:cNvSpPr txBox="1"/>
          <p:nvPr/>
        </p:nvSpPr>
        <p:spPr>
          <a:xfrm>
            <a:off x="7098384" y="3106726"/>
            <a:ext cx="955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2"/>
                </a:solidFill>
                <a:latin typeface="Avenir Next" panose="020B0503020202020204" pitchFamily="34" charset="0"/>
              </a:rPr>
              <a:t>4.7%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6C6382-D4E4-A3B0-0454-CFBBFD950752}"/>
              </a:ext>
            </a:extLst>
          </p:cNvPr>
          <p:cNvSpPr txBox="1"/>
          <p:nvPr/>
        </p:nvSpPr>
        <p:spPr>
          <a:xfrm>
            <a:off x="7451292" y="2686631"/>
            <a:ext cx="955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6"/>
                </a:solidFill>
                <a:latin typeface="Avenir Next" panose="020B0503020202020204" pitchFamily="34" charset="0"/>
              </a:rPr>
              <a:t>5.1%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AD2580B-560E-A558-B035-3701FE6BA195}"/>
              </a:ext>
            </a:extLst>
          </p:cNvPr>
          <p:cNvCxnSpPr>
            <a:cxnSpLocks/>
          </p:cNvCxnSpPr>
          <p:nvPr/>
        </p:nvCxnSpPr>
        <p:spPr>
          <a:xfrm>
            <a:off x="7682845" y="3526823"/>
            <a:ext cx="361358" cy="267034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7662B30-A759-1E6F-8489-44563F7E2919}"/>
              </a:ext>
            </a:extLst>
          </p:cNvPr>
          <p:cNvCxnSpPr>
            <a:cxnSpLocks/>
          </p:cNvCxnSpPr>
          <p:nvPr/>
        </p:nvCxnSpPr>
        <p:spPr>
          <a:xfrm>
            <a:off x="7963096" y="3067537"/>
            <a:ext cx="361358" cy="632978"/>
          </a:xfrm>
          <a:prstGeom prst="straightConnector1">
            <a:avLst/>
          </a:prstGeom>
          <a:ln w="2857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318F8C90-7B55-7336-84E9-03702B40C71B}"/>
              </a:ext>
            </a:extLst>
          </p:cNvPr>
          <p:cNvCxnSpPr>
            <a:cxnSpLocks/>
          </p:cNvCxnSpPr>
          <p:nvPr/>
        </p:nvCxnSpPr>
        <p:spPr>
          <a:xfrm>
            <a:off x="8352148" y="2795451"/>
            <a:ext cx="0" cy="910399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C87C1DDE-9101-00CD-6F59-93C007288C3F}"/>
              </a:ext>
            </a:extLst>
          </p:cNvPr>
          <p:cNvSpPr txBox="1"/>
          <p:nvPr/>
        </p:nvSpPr>
        <p:spPr>
          <a:xfrm>
            <a:off x="8044203" y="2349212"/>
            <a:ext cx="955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  <a:latin typeface="Avenir Next" panose="020B0503020202020204" pitchFamily="34" charset="0"/>
              </a:rPr>
              <a:t>3.4%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236161-C6DC-8A35-B8B9-E9C48EE2CB40}"/>
              </a:ext>
            </a:extLst>
          </p:cNvPr>
          <p:cNvSpPr txBox="1"/>
          <p:nvPr/>
        </p:nvSpPr>
        <p:spPr>
          <a:xfrm>
            <a:off x="4266534" y="1297560"/>
            <a:ext cx="43524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ndara" panose="020E0502030303020204" pitchFamily="34" charset="0"/>
              </a:rPr>
              <a:t>EVES </a:t>
            </a:r>
            <a:r>
              <a:rPr lang="en-US" sz="1600" i="1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(the state-of-the-art load value predictor)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B16306-CCD6-63A4-321A-16B7E59D18D2}"/>
              </a:ext>
            </a:extLst>
          </p:cNvPr>
          <p:cNvSpPr txBox="1"/>
          <p:nvPr/>
        </p:nvSpPr>
        <p:spPr>
          <a:xfrm>
            <a:off x="4243770" y="1697670"/>
            <a:ext cx="12666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ndara" panose="020E0502030303020204" pitchFamily="34" charset="0"/>
              </a:rPr>
              <a:t>Constable</a:t>
            </a:r>
            <a:endParaRPr lang="en-US" sz="1600" i="1" dirty="0">
              <a:solidFill>
                <a:schemeClr val="bg2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9C2139-6E30-A6A7-A698-4C0016D4855B}"/>
              </a:ext>
            </a:extLst>
          </p:cNvPr>
          <p:cNvSpPr txBox="1"/>
          <p:nvPr/>
        </p:nvSpPr>
        <p:spPr>
          <a:xfrm>
            <a:off x="4219808" y="2095932"/>
            <a:ext cx="22593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ndara" panose="020E0502030303020204" pitchFamily="34" charset="0"/>
              </a:rPr>
              <a:t>EVES + Constable</a:t>
            </a:r>
            <a:endParaRPr lang="en-US" sz="1600" i="1" dirty="0">
              <a:solidFill>
                <a:schemeClr val="bg2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ED0658A-DDB1-F87F-0F97-9C5406E438FE}"/>
              </a:ext>
            </a:extLst>
          </p:cNvPr>
          <p:cNvSpPr/>
          <p:nvPr/>
        </p:nvSpPr>
        <p:spPr>
          <a:xfrm>
            <a:off x="4026299" y="1388879"/>
            <a:ext cx="217471" cy="217471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60E0626-6FC0-E370-11EE-5A9154D30529}"/>
              </a:ext>
            </a:extLst>
          </p:cNvPr>
          <p:cNvSpPr/>
          <p:nvPr/>
        </p:nvSpPr>
        <p:spPr>
          <a:xfrm>
            <a:off x="4021279" y="1788989"/>
            <a:ext cx="217471" cy="217471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412990D-B62D-130B-06B8-B66CA275CFFE}"/>
              </a:ext>
            </a:extLst>
          </p:cNvPr>
          <p:cNvSpPr/>
          <p:nvPr/>
        </p:nvSpPr>
        <p:spPr>
          <a:xfrm>
            <a:off x="4021278" y="2187252"/>
            <a:ext cx="217471" cy="217471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89CF993-455F-1F18-C60F-50CD869CB57A}"/>
              </a:ext>
            </a:extLst>
          </p:cNvPr>
          <p:cNvSpPr/>
          <p:nvPr/>
        </p:nvSpPr>
        <p:spPr>
          <a:xfrm>
            <a:off x="3990138" y="2160584"/>
            <a:ext cx="2452633" cy="4831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111A1FA-1009-0D4A-886E-219BD82933DF}"/>
              </a:ext>
            </a:extLst>
          </p:cNvPr>
          <p:cNvSpPr/>
          <p:nvPr/>
        </p:nvSpPr>
        <p:spPr>
          <a:xfrm>
            <a:off x="80961" y="1009127"/>
            <a:ext cx="8972603" cy="5382775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8B1222D-B495-0434-7913-C150F1466773}"/>
              </a:ext>
            </a:extLst>
          </p:cNvPr>
          <p:cNvSpPr/>
          <p:nvPr/>
        </p:nvSpPr>
        <p:spPr>
          <a:xfrm>
            <a:off x="-274636" y="4235232"/>
            <a:ext cx="9683798" cy="125530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Candara" panose="020E0502030303020204" pitchFamily="34" charset="0"/>
              </a:rPr>
              <a:t>Constable alone</a:t>
            </a:r>
            <a:r>
              <a:rPr lang="en-US" sz="2800" b="1" dirty="0">
                <a:solidFill>
                  <a:schemeClr val="tx1"/>
                </a:solidFill>
                <a:latin typeface="Candara" panose="020E0502030303020204" pitchFamily="34" charset="0"/>
              </a:rPr>
              <a:t> provides similar performance as </a:t>
            </a:r>
            <a:r>
              <a:rPr lang="en-US" sz="2800" b="1" dirty="0">
                <a:solidFill>
                  <a:srgbClr val="C00000"/>
                </a:solidFill>
                <a:latin typeface="Candara" panose="020E0502030303020204" pitchFamily="34" charset="0"/>
              </a:rPr>
              <a:t>EVES</a:t>
            </a:r>
            <a:r>
              <a:rPr lang="en-US" sz="2800" b="1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</a:p>
          <a:p>
            <a:pPr algn="ctr"/>
            <a:r>
              <a:rPr lang="en-US" sz="2800" b="1" dirty="0">
                <a:solidFill>
                  <a:schemeClr val="tx1"/>
                </a:solidFill>
                <a:latin typeface="Candara" panose="020E0502030303020204" pitchFamily="34" charset="0"/>
              </a:rPr>
              <a:t>with only </a:t>
            </a:r>
            <a:r>
              <a:rPr lang="en-US" sz="4400" b="1" dirty="0">
                <a:solidFill>
                  <a:srgbClr val="C00000"/>
                </a:solidFill>
                <a:latin typeface="Candara" panose="020E0502030303020204" pitchFamily="34" charset="0"/>
              </a:rPr>
              <a:t>½</a:t>
            </a:r>
            <a:r>
              <a:rPr lang="en-US" sz="2800" b="1" dirty="0">
                <a:solidFill>
                  <a:srgbClr val="C00000"/>
                </a:solidFill>
                <a:latin typeface="Candara" panose="020E0502030303020204" pitchFamily="34" charset="0"/>
              </a:rPr>
              <a:t> of EVES’ storage overhead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5F1CF13-B034-A959-EA38-4BC6D5582133}"/>
              </a:ext>
            </a:extLst>
          </p:cNvPr>
          <p:cNvSpPr/>
          <p:nvPr/>
        </p:nvSpPr>
        <p:spPr>
          <a:xfrm>
            <a:off x="-274636" y="5583875"/>
            <a:ext cx="9683798" cy="78152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Candara" panose="020E0502030303020204" pitchFamily="34" charset="0"/>
              </a:rPr>
              <a:t>Constable on top of EVES outperforms EVES alone</a:t>
            </a:r>
          </a:p>
        </p:txBody>
      </p:sp>
    </p:spTree>
    <p:extLst>
      <p:ext uri="{BB962C8B-B14F-4D97-AF65-F5344CB8AC3E}">
        <p14:creationId xmlns:p14="http://schemas.microsoft.com/office/powerpoint/2010/main" val="588358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"/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300"/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300"/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300"/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Chart bld="series"/>
        </p:bldSub>
      </p:bldGraphic>
      <p:bldP spid="7" grpId="0"/>
      <p:bldP spid="7" grpId="1"/>
      <p:bldP spid="8" grpId="0"/>
      <p:bldP spid="8" grpId="1"/>
      <p:bldP spid="19" grpId="0"/>
      <p:bldP spid="3" grpId="0"/>
      <p:bldP spid="5" grpId="0"/>
      <p:bldP spid="11" grpId="0" animBg="1"/>
      <p:bldP spid="13" grpId="0" animBg="1"/>
      <p:bldP spid="2" grpId="0" animBg="1"/>
      <p:bldP spid="15" grpId="0" animBg="1"/>
      <p:bldP spid="15" grpId="1" animBg="1"/>
      <p:bldP spid="15" grpId="2" animBg="1"/>
      <p:bldP spid="14" grpId="0" animBg="1"/>
      <p:bldP spid="14" grpId="1" animBg="1"/>
      <p:bldP spid="2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0B3F005-7D3F-50E2-DD5F-02F03A842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 dirty="0"/>
              <a:t>Performance Improvement in 2-way SMT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3C5AF1F-DDE7-8331-F9D9-9DE6E360B97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0916974"/>
              </p:ext>
            </p:extLst>
          </p:nvPr>
        </p:nvGraphicFramePr>
        <p:xfrm>
          <a:off x="168275" y="936625"/>
          <a:ext cx="8894763" cy="57890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D2F37FA-40FB-AF49-EA1D-2FC0EE73A5AC}"/>
              </a:ext>
            </a:extLst>
          </p:cNvPr>
          <p:cNvCxnSpPr>
            <a:cxnSpLocks/>
          </p:cNvCxnSpPr>
          <p:nvPr/>
        </p:nvCxnSpPr>
        <p:spPr>
          <a:xfrm>
            <a:off x="7817306" y="4122871"/>
            <a:ext cx="214331" cy="432518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1BF0C45-3E70-E203-13F2-91C4824EFEEC}"/>
              </a:ext>
            </a:extLst>
          </p:cNvPr>
          <p:cNvSpPr txBox="1"/>
          <p:nvPr/>
        </p:nvSpPr>
        <p:spPr>
          <a:xfrm>
            <a:off x="7424065" y="3770131"/>
            <a:ext cx="89159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chemeClr val="accent2"/>
                </a:solidFill>
                <a:latin typeface="Avenir Next" panose="020B0503020202020204" pitchFamily="34" charset="0"/>
              </a:rPr>
              <a:t>3.6%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9534F6D-FAF4-B683-9AE3-5A9ADC00D194}"/>
              </a:ext>
            </a:extLst>
          </p:cNvPr>
          <p:cNvCxnSpPr>
            <a:cxnSpLocks/>
          </p:cNvCxnSpPr>
          <p:nvPr/>
        </p:nvCxnSpPr>
        <p:spPr>
          <a:xfrm>
            <a:off x="8031637" y="2984419"/>
            <a:ext cx="301658" cy="431341"/>
          </a:xfrm>
          <a:prstGeom prst="straightConnector1">
            <a:avLst/>
          </a:prstGeom>
          <a:ln w="2857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F2C354CE-E693-979A-E835-378C78589E77}"/>
              </a:ext>
            </a:extLst>
          </p:cNvPr>
          <p:cNvSpPr txBox="1"/>
          <p:nvPr/>
        </p:nvSpPr>
        <p:spPr>
          <a:xfrm>
            <a:off x="7527796" y="2595626"/>
            <a:ext cx="89159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chemeClr val="accent6"/>
                </a:solidFill>
                <a:latin typeface="Avenir Next" panose="020B0503020202020204" pitchFamily="34" charset="0"/>
              </a:rPr>
              <a:t>8.8%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A550E45-D5F6-A6A2-0E6B-679C14E766AA}"/>
              </a:ext>
            </a:extLst>
          </p:cNvPr>
          <p:cNvSpPr txBox="1"/>
          <p:nvPr/>
        </p:nvSpPr>
        <p:spPr>
          <a:xfrm>
            <a:off x="7798995" y="2133713"/>
            <a:ext cx="107433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chemeClr val="accent1"/>
                </a:solidFill>
                <a:latin typeface="Avenir Next" panose="020B0503020202020204" pitchFamily="34" charset="0"/>
              </a:rPr>
              <a:t>11.3%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696273A-7585-F74C-947A-72BF6898E92A}"/>
              </a:ext>
            </a:extLst>
          </p:cNvPr>
          <p:cNvCxnSpPr>
            <a:cxnSpLocks/>
          </p:cNvCxnSpPr>
          <p:nvPr/>
        </p:nvCxnSpPr>
        <p:spPr>
          <a:xfrm>
            <a:off x="8367419" y="2496273"/>
            <a:ext cx="301658" cy="431341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B899A3C8-D670-933F-8CC8-FBCDF162B2D5}"/>
              </a:ext>
            </a:extLst>
          </p:cNvPr>
          <p:cNvSpPr txBox="1"/>
          <p:nvPr/>
        </p:nvSpPr>
        <p:spPr>
          <a:xfrm>
            <a:off x="4266534" y="1297560"/>
            <a:ext cx="43524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ndara" panose="020E0502030303020204" pitchFamily="34" charset="0"/>
              </a:rPr>
              <a:t>EVES </a:t>
            </a:r>
            <a:r>
              <a:rPr lang="en-US" sz="1600" i="1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(the state-of-the-art load value predictor)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1F16A3-C558-2E7B-890C-07B5D4D5DB5D}"/>
              </a:ext>
            </a:extLst>
          </p:cNvPr>
          <p:cNvSpPr txBox="1"/>
          <p:nvPr/>
        </p:nvSpPr>
        <p:spPr>
          <a:xfrm>
            <a:off x="4243770" y="1697670"/>
            <a:ext cx="12666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ndara" panose="020E0502030303020204" pitchFamily="34" charset="0"/>
              </a:rPr>
              <a:t>Constable</a:t>
            </a:r>
            <a:endParaRPr lang="en-US" sz="1600" i="1" dirty="0">
              <a:solidFill>
                <a:schemeClr val="bg2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ED484F-F868-E250-DA70-B66DB3CABDFC}"/>
              </a:ext>
            </a:extLst>
          </p:cNvPr>
          <p:cNvSpPr txBox="1"/>
          <p:nvPr/>
        </p:nvSpPr>
        <p:spPr>
          <a:xfrm>
            <a:off x="4219808" y="2095932"/>
            <a:ext cx="22593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ndara" panose="020E0502030303020204" pitchFamily="34" charset="0"/>
              </a:rPr>
              <a:t>EVES + Constable</a:t>
            </a:r>
            <a:endParaRPr lang="en-US" sz="1600" i="1" dirty="0">
              <a:solidFill>
                <a:schemeClr val="bg2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F948E5F-8D36-CA79-D70F-192A743900CF}"/>
              </a:ext>
            </a:extLst>
          </p:cNvPr>
          <p:cNvSpPr/>
          <p:nvPr/>
        </p:nvSpPr>
        <p:spPr>
          <a:xfrm>
            <a:off x="4026299" y="1388879"/>
            <a:ext cx="217471" cy="217471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FA90534-6AAF-CF40-095B-978B420B8E8B}"/>
              </a:ext>
            </a:extLst>
          </p:cNvPr>
          <p:cNvSpPr/>
          <p:nvPr/>
        </p:nvSpPr>
        <p:spPr>
          <a:xfrm>
            <a:off x="4021279" y="1788989"/>
            <a:ext cx="217471" cy="217471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17F0F00-146D-B5B9-15A7-52AECAD20867}"/>
              </a:ext>
            </a:extLst>
          </p:cNvPr>
          <p:cNvSpPr/>
          <p:nvPr/>
        </p:nvSpPr>
        <p:spPr>
          <a:xfrm>
            <a:off x="4021278" y="2187252"/>
            <a:ext cx="217471" cy="217471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CE8B7D6-ABFD-2E18-6AF7-D192A5440EC8}"/>
              </a:ext>
            </a:extLst>
          </p:cNvPr>
          <p:cNvSpPr/>
          <p:nvPr/>
        </p:nvSpPr>
        <p:spPr>
          <a:xfrm>
            <a:off x="4015557" y="2118582"/>
            <a:ext cx="2391566" cy="386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531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"/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300"/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300"/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300"/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Chart bld="series"/>
        </p:bldSub>
      </p:bldGraphic>
      <p:bldP spid="9" grpId="0"/>
      <p:bldP spid="12" grpId="0"/>
      <p:bldP spid="13" grpId="0"/>
      <p:bldP spid="3" grpId="0"/>
      <p:bldP spid="5" grpId="0"/>
      <p:bldP spid="11" grpId="0" animBg="1"/>
      <p:bldP spid="14" grpId="0" animBg="1"/>
      <p:bldP spid="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0B3F005-7D3F-50E2-DD5F-02F03A842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 dirty="0"/>
              <a:t>Performance Improvement in 2-way SMT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3C5AF1F-DDE7-8331-F9D9-9DE6E360B97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68275" y="936625"/>
          <a:ext cx="8894763" cy="57890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D2F37FA-40FB-AF49-EA1D-2FC0EE73A5AC}"/>
              </a:ext>
            </a:extLst>
          </p:cNvPr>
          <p:cNvCxnSpPr>
            <a:cxnSpLocks/>
          </p:cNvCxnSpPr>
          <p:nvPr/>
        </p:nvCxnSpPr>
        <p:spPr>
          <a:xfrm>
            <a:off x="7817306" y="4122871"/>
            <a:ext cx="214331" cy="432518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1BF0C45-3E70-E203-13F2-91C4824EFEEC}"/>
              </a:ext>
            </a:extLst>
          </p:cNvPr>
          <p:cNvSpPr txBox="1"/>
          <p:nvPr/>
        </p:nvSpPr>
        <p:spPr>
          <a:xfrm>
            <a:off x="7424065" y="3770131"/>
            <a:ext cx="89159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chemeClr val="accent2"/>
                </a:solidFill>
                <a:latin typeface="Avenir Next" panose="020B0503020202020204" pitchFamily="34" charset="0"/>
              </a:rPr>
              <a:t>3.6%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9534F6D-FAF4-B683-9AE3-5A9ADC00D194}"/>
              </a:ext>
            </a:extLst>
          </p:cNvPr>
          <p:cNvCxnSpPr>
            <a:cxnSpLocks/>
          </p:cNvCxnSpPr>
          <p:nvPr/>
        </p:nvCxnSpPr>
        <p:spPr>
          <a:xfrm>
            <a:off x="8031637" y="2984419"/>
            <a:ext cx="301658" cy="431341"/>
          </a:xfrm>
          <a:prstGeom prst="straightConnector1">
            <a:avLst/>
          </a:prstGeom>
          <a:ln w="2857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F2C354CE-E693-979A-E835-378C78589E77}"/>
              </a:ext>
            </a:extLst>
          </p:cNvPr>
          <p:cNvSpPr txBox="1"/>
          <p:nvPr/>
        </p:nvSpPr>
        <p:spPr>
          <a:xfrm>
            <a:off x="7527796" y="2595626"/>
            <a:ext cx="89159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chemeClr val="accent6"/>
                </a:solidFill>
                <a:latin typeface="Avenir Next" panose="020B0503020202020204" pitchFamily="34" charset="0"/>
              </a:rPr>
              <a:t>8.8%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A550E45-D5F6-A6A2-0E6B-679C14E766AA}"/>
              </a:ext>
            </a:extLst>
          </p:cNvPr>
          <p:cNvSpPr txBox="1"/>
          <p:nvPr/>
        </p:nvSpPr>
        <p:spPr>
          <a:xfrm>
            <a:off x="7798995" y="2133713"/>
            <a:ext cx="107433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chemeClr val="accent1"/>
                </a:solidFill>
                <a:latin typeface="Avenir Next" panose="020B0503020202020204" pitchFamily="34" charset="0"/>
              </a:rPr>
              <a:t>11.3%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696273A-7585-F74C-947A-72BF6898E92A}"/>
              </a:ext>
            </a:extLst>
          </p:cNvPr>
          <p:cNvCxnSpPr>
            <a:cxnSpLocks/>
          </p:cNvCxnSpPr>
          <p:nvPr/>
        </p:nvCxnSpPr>
        <p:spPr>
          <a:xfrm>
            <a:off x="8367419" y="2496273"/>
            <a:ext cx="301658" cy="431341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B899A3C8-D670-933F-8CC8-FBCDF162B2D5}"/>
              </a:ext>
            </a:extLst>
          </p:cNvPr>
          <p:cNvSpPr txBox="1"/>
          <p:nvPr/>
        </p:nvSpPr>
        <p:spPr>
          <a:xfrm>
            <a:off x="4266534" y="1297560"/>
            <a:ext cx="43524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ndara" panose="020E0502030303020204" pitchFamily="34" charset="0"/>
              </a:rPr>
              <a:t>EVES </a:t>
            </a:r>
            <a:r>
              <a:rPr lang="en-US" sz="1600" i="1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(the state-of-the-art load value predictor)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1F16A3-C558-2E7B-890C-07B5D4D5DB5D}"/>
              </a:ext>
            </a:extLst>
          </p:cNvPr>
          <p:cNvSpPr txBox="1"/>
          <p:nvPr/>
        </p:nvSpPr>
        <p:spPr>
          <a:xfrm>
            <a:off x="4243770" y="1697670"/>
            <a:ext cx="12666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ndara" panose="020E0502030303020204" pitchFamily="34" charset="0"/>
              </a:rPr>
              <a:t>Constable</a:t>
            </a:r>
            <a:endParaRPr lang="en-US" sz="1600" i="1" dirty="0">
              <a:solidFill>
                <a:schemeClr val="bg2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ED484F-F868-E250-DA70-B66DB3CABDFC}"/>
              </a:ext>
            </a:extLst>
          </p:cNvPr>
          <p:cNvSpPr txBox="1"/>
          <p:nvPr/>
        </p:nvSpPr>
        <p:spPr>
          <a:xfrm>
            <a:off x="4219808" y="2095932"/>
            <a:ext cx="22593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ndara" panose="020E0502030303020204" pitchFamily="34" charset="0"/>
              </a:rPr>
              <a:t>EVES + Constable</a:t>
            </a:r>
            <a:endParaRPr lang="en-US" sz="1600" i="1" dirty="0">
              <a:solidFill>
                <a:schemeClr val="bg2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F948E5F-8D36-CA79-D70F-192A743900CF}"/>
              </a:ext>
            </a:extLst>
          </p:cNvPr>
          <p:cNvSpPr/>
          <p:nvPr/>
        </p:nvSpPr>
        <p:spPr>
          <a:xfrm>
            <a:off x="4026299" y="1388879"/>
            <a:ext cx="217471" cy="217471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FA90534-6AAF-CF40-095B-978B420B8E8B}"/>
              </a:ext>
            </a:extLst>
          </p:cNvPr>
          <p:cNvSpPr/>
          <p:nvPr/>
        </p:nvSpPr>
        <p:spPr>
          <a:xfrm>
            <a:off x="4021279" y="1788989"/>
            <a:ext cx="217471" cy="217471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17F0F00-146D-B5B9-15A7-52AECAD20867}"/>
              </a:ext>
            </a:extLst>
          </p:cNvPr>
          <p:cNvSpPr/>
          <p:nvPr/>
        </p:nvSpPr>
        <p:spPr>
          <a:xfrm>
            <a:off x="4021278" y="2187252"/>
            <a:ext cx="217471" cy="217471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356FE52-F50D-1F99-3E88-88381EED2812}"/>
              </a:ext>
            </a:extLst>
          </p:cNvPr>
          <p:cNvSpPr/>
          <p:nvPr/>
        </p:nvSpPr>
        <p:spPr>
          <a:xfrm>
            <a:off x="80962" y="917313"/>
            <a:ext cx="8972603" cy="5508836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20C0E21-F246-D143-AE91-2DA878D97407}"/>
              </a:ext>
            </a:extLst>
          </p:cNvPr>
          <p:cNvSpPr/>
          <p:nvPr/>
        </p:nvSpPr>
        <p:spPr>
          <a:xfrm>
            <a:off x="-269899" y="4908902"/>
            <a:ext cx="9683798" cy="125530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Candara" panose="020E0502030303020204" pitchFamily="34" charset="0"/>
              </a:rPr>
              <a:t>Constable provides </a:t>
            </a:r>
            <a:r>
              <a:rPr lang="en-US" sz="2800" b="1" dirty="0">
                <a:solidFill>
                  <a:srgbClr val="C00000"/>
                </a:solidFill>
                <a:latin typeface="Candara" panose="020E0502030303020204" pitchFamily="34" charset="0"/>
              </a:rPr>
              <a:t>higher performance</a:t>
            </a:r>
            <a:r>
              <a:rPr lang="en-US" sz="2800" b="1" dirty="0">
                <a:solidFill>
                  <a:schemeClr val="tx1"/>
                </a:solidFill>
                <a:latin typeface="Candara" panose="020E0502030303020204" pitchFamily="34" charset="0"/>
              </a:rPr>
              <a:t> benefits </a:t>
            </a:r>
          </a:p>
          <a:p>
            <a:pPr algn="ctr"/>
            <a:r>
              <a:rPr lang="en-US" sz="2800" b="1" dirty="0">
                <a:solidFill>
                  <a:schemeClr val="tx1"/>
                </a:solidFill>
                <a:latin typeface="Candara" panose="020E0502030303020204" pitchFamily="34" charset="0"/>
              </a:rPr>
              <a:t>in a </a:t>
            </a:r>
            <a:r>
              <a:rPr lang="en-US" sz="2800" b="1" dirty="0">
                <a:solidFill>
                  <a:srgbClr val="C00000"/>
                </a:solidFill>
                <a:latin typeface="Candara" panose="020E0502030303020204" pitchFamily="34" charset="0"/>
              </a:rPr>
              <a:t>2-way SMT </a:t>
            </a:r>
            <a:r>
              <a:rPr lang="en-US" sz="2800" b="1" dirty="0">
                <a:solidFill>
                  <a:schemeClr val="tx1"/>
                </a:solidFill>
                <a:latin typeface="Candara" panose="020E0502030303020204" pitchFamily="34" charset="0"/>
              </a:rPr>
              <a:t>processor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68E094-FF56-446E-7A91-DF281641FC4B}"/>
              </a:ext>
            </a:extLst>
          </p:cNvPr>
          <p:cNvSpPr/>
          <p:nvPr/>
        </p:nvSpPr>
        <p:spPr>
          <a:xfrm>
            <a:off x="1888486" y="6426149"/>
            <a:ext cx="5928819" cy="415124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1165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BA980DF-C426-FE83-14BF-4549E3D17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Improvement in Resource Efficiency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6" name="Content Placeholder 5">
                <a:extLst>
                  <a:ext uri="{FF2B5EF4-FFF2-40B4-BE49-F238E27FC236}">
                    <a16:creationId xmlns:a16="http://schemas.microsoft.com/office/drawing/2014/main" id="{EC3E5BF9-E4B2-7DC6-BF4A-F525E9445250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990494954"/>
                  </p:ext>
                </p:extLst>
              </p:nvPr>
            </p:nvGraphicFramePr>
            <p:xfrm>
              <a:off x="4660047" y="1597312"/>
              <a:ext cx="4333989" cy="5090474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3"/>
              </a:graphicData>
            </a:graphic>
          </p:graphicFrame>
        </mc:Choice>
        <mc:Fallback xmlns="">
          <p:pic>
            <p:nvPicPr>
              <p:cNvPr id="6" name="Content Placeholder 5">
                <a:extLst>
                  <a:ext uri="{FF2B5EF4-FFF2-40B4-BE49-F238E27FC236}">
                    <a16:creationId xmlns:a16="http://schemas.microsoft.com/office/drawing/2014/main" id="{EC3E5BF9-E4B2-7DC6-BF4A-F525E944525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660047" y="1597312"/>
                <a:ext cx="4333989" cy="509047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8" name="Content Placeholder 7">
                <a:extLst>
                  <a:ext uri="{FF2B5EF4-FFF2-40B4-BE49-F238E27FC236}">
                    <a16:creationId xmlns:a16="http://schemas.microsoft.com/office/drawing/2014/main" id="{8911594A-5CAA-C692-7E27-6FDE86C74EB2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627347098"/>
                  </p:ext>
                </p:extLst>
              </p:nvPr>
            </p:nvGraphicFramePr>
            <p:xfrm>
              <a:off x="136901" y="1597312"/>
              <a:ext cx="4422036" cy="5090474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5"/>
              </a:graphicData>
            </a:graphic>
          </p:graphicFrame>
        </mc:Choice>
        <mc:Fallback xmlns="">
          <p:pic>
            <p:nvPicPr>
              <p:cNvPr id="8" name="Content Placeholder 7">
                <a:extLst>
                  <a:ext uri="{FF2B5EF4-FFF2-40B4-BE49-F238E27FC236}">
                    <a16:creationId xmlns:a16="http://schemas.microsoft.com/office/drawing/2014/main" id="{8911594A-5CAA-C692-7E27-6FDE86C74EB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36901" y="1597312"/>
                <a:ext cx="4422036" cy="5090474"/>
              </a:xfrm>
              <a:prstGeom prst="rect">
                <a:avLst/>
              </a:prstGeom>
            </p:spPr>
          </p:pic>
        </mc:Fallback>
      </mc:AlternateContent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C53404F-F685-80EE-D0DC-3BBAAA470FD3}"/>
              </a:ext>
            </a:extLst>
          </p:cNvPr>
          <p:cNvSpPr/>
          <p:nvPr/>
        </p:nvSpPr>
        <p:spPr>
          <a:xfrm>
            <a:off x="5133703" y="913804"/>
            <a:ext cx="3860334" cy="775095"/>
          </a:xfrm>
          <a:prstGeom prst="roundRect">
            <a:avLst>
              <a:gd name="adj" fmla="val 11611"/>
            </a:avLst>
          </a:prstGeom>
          <a:solidFill>
            <a:schemeClr val="accent4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andara" panose="020E0502030303020204" pitchFamily="34" charset="0"/>
              </a:rPr>
              <a:t>Reduction in Reservation Station Allocation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7ADC2391-1165-24C2-216C-06A54F53E460}"/>
              </a:ext>
            </a:extLst>
          </p:cNvPr>
          <p:cNvSpPr/>
          <p:nvPr/>
        </p:nvSpPr>
        <p:spPr>
          <a:xfrm>
            <a:off x="1045028" y="913804"/>
            <a:ext cx="3513909" cy="779795"/>
          </a:xfrm>
          <a:prstGeom prst="roundRect">
            <a:avLst>
              <a:gd name="adj" fmla="val 11642"/>
            </a:avLst>
          </a:prstGeom>
          <a:solidFill>
            <a:schemeClr val="accent5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andara" panose="020E0502030303020204" pitchFamily="34" charset="0"/>
              </a:rPr>
              <a:t>Reduction in </a:t>
            </a:r>
          </a:p>
          <a:p>
            <a:pPr algn="ctr"/>
            <a:r>
              <a:rPr lang="en-US" sz="2400" b="1" dirty="0">
                <a:latin typeface="Candara" panose="020E0502030303020204" pitchFamily="34" charset="0"/>
              </a:rPr>
              <a:t>L1 Data Cache Accesses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FDCE499-83EB-77C2-75B0-1473D74F4302}"/>
              </a:ext>
            </a:extLst>
          </p:cNvPr>
          <p:cNvCxnSpPr/>
          <p:nvPr/>
        </p:nvCxnSpPr>
        <p:spPr>
          <a:xfrm flipV="1">
            <a:off x="5948361" y="3743645"/>
            <a:ext cx="660400" cy="117475"/>
          </a:xfrm>
          <a:prstGeom prst="line">
            <a:avLst/>
          </a:prstGeom>
          <a:ln w="38100">
            <a:solidFill>
              <a:srgbClr val="00B05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3B8BD1F-745B-4978-76A2-822321C7398D}"/>
              </a:ext>
            </a:extLst>
          </p:cNvPr>
          <p:cNvCxnSpPr/>
          <p:nvPr/>
        </p:nvCxnSpPr>
        <p:spPr>
          <a:xfrm>
            <a:off x="6611936" y="3740470"/>
            <a:ext cx="657225" cy="114300"/>
          </a:xfrm>
          <a:prstGeom prst="line">
            <a:avLst/>
          </a:prstGeom>
          <a:ln w="38100">
            <a:solidFill>
              <a:srgbClr val="00B05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51CA91D-F18E-9C5B-B82E-683C11B02728}"/>
              </a:ext>
            </a:extLst>
          </p:cNvPr>
          <p:cNvCxnSpPr>
            <a:cxnSpLocks/>
          </p:cNvCxnSpPr>
          <p:nvPr/>
        </p:nvCxnSpPr>
        <p:spPr>
          <a:xfrm>
            <a:off x="7258900" y="3854770"/>
            <a:ext cx="670661" cy="506283"/>
          </a:xfrm>
          <a:prstGeom prst="line">
            <a:avLst/>
          </a:prstGeom>
          <a:ln w="38100">
            <a:solidFill>
              <a:srgbClr val="00B05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50C0384-A8AD-3781-4CF7-F896DFEAA3F4}"/>
              </a:ext>
            </a:extLst>
          </p:cNvPr>
          <p:cNvCxnSpPr>
            <a:cxnSpLocks/>
          </p:cNvCxnSpPr>
          <p:nvPr/>
        </p:nvCxnSpPr>
        <p:spPr>
          <a:xfrm flipV="1">
            <a:off x="7913686" y="3588070"/>
            <a:ext cx="680774" cy="784225"/>
          </a:xfrm>
          <a:prstGeom prst="line">
            <a:avLst/>
          </a:prstGeom>
          <a:ln w="38100">
            <a:solidFill>
              <a:srgbClr val="00B05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D26E220-9DCE-4DC5-E441-AB3DC9B05EF0}"/>
              </a:ext>
            </a:extLst>
          </p:cNvPr>
          <p:cNvCxnSpPr>
            <a:cxnSpLocks/>
          </p:cNvCxnSpPr>
          <p:nvPr/>
        </p:nvCxnSpPr>
        <p:spPr>
          <a:xfrm>
            <a:off x="1502998" y="3950020"/>
            <a:ext cx="660400" cy="82550"/>
          </a:xfrm>
          <a:prstGeom prst="line">
            <a:avLst/>
          </a:prstGeom>
          <a:ln w="38100">
            <a:solidFill>
              <a:srgbClr val="00B05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20AEBD7-D95E-0602-A483-68EF0045F61C}"/>
              </a:ext>
            </a:extLst>
          </p:cNvPr>
          <p:cNvCxnSpPr>
            <a:cxnSpLocks/>
          </p:cNvCxnSpPr>
          <p:nvPr/>
        </p:nvCxnSpPr>
        <p:spPr>
          <a:xfrm>
            <a:off x="2163398" y="4032570"/>
            <a:ext cx="654050" cy="19050"/>
          </a:xfrm>
          <a:prstGeom prst="line">
            <a:avLst/>
          </a:prstGeom>
          <a:ln w="38100">
            <a:solidFill>
              <a:srgbClr val="00B05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4213E345-8C65-EAB1-BDE2-D924A5C3CC14}"/>
              </a:ext>
            </a:extLst>
          </p:cNvPr>
          <p:cNvCxnSpPr>
            <a:cxnSpLocks/>
          </p:cNvCxnSpPr>
          <p:nvPr/>
        </p:nvCxnSpPr>
        <p:spPr>
          <a:xfrm>
            <a:off x="2817448" y="4051620"/>
            <a:ext cx="666750" cy="650875"/>
          </a:xfrm>
          <a:prstGeom prst="line">
            <a:avLst/>
          </a:prstGeom>
          <a:ln w="38100">
            <a:solidFill>
              <a:srgbClr val="00B05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4CEA2AC-F023-A040-C395-572BD93AC662}"/>
              </a:ext>
            </a:extLst>
          </p:cNvPr>
          <p:cNvCxnSpPr>
            <a:cxnSpLocks/>
          </p:cNvCxnSpPr>
          <p:nvPr/>
        </p:nvCxnSpPr>
        <p:spPr>
          <a:xfrm flipV="1">
            <a:off x="3471498" y="3622995"/>
            <a:ext cx="669925" cy="1101725"/>
          </a:xfrm>
          <a:prstGeom prst="line">
            <a:avLst/>
          </a:prstGeom>
          <a:ln w="38100">
            <a:solidFill>
              <a:srgbClr val="00B05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518A8BFE-1BAD-FCD5-2DAA-07765CAADB60}"/>
              </a:ext>
            </a:extLst>
          </p:cNvPr>
          <p:cNvSpPr/>
          <p:nvPr/>
        </p:nvSpPr>
        <p:spPr>
          <a:xfrm>
            <a:off x="6125128" y="1991604"/>
            <a:ext cx="2149317" cy="48016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B050"/>
                </a:solidFill>
                <a:latin typeface="Avenir Next" panose="020B0503020202020204" pitchFamily="34" charset="0"/>
              </a:rPr>
              <a:t>8.8%</a:t>
            </a:r>
            <a:r>
              <a:rPr lang="en-US" sz="2400" b="1" dirty="0">
                <a:solidFill>
                  <a:srgbClr val="00B050"/>
                </a:solidFill>
                <a:latin typeface="Candara" panose="020E0502030303020204" pitchFamily="34" charset="0"/>
              </a:rPr>
              <a:t> average</a:t>
            </a: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0DE01F37-73BA-4565-14E5-D9E138D1225D}"/>
              </a:ext>
            </a:extLst>
          </p:cNvPr>
          <p:cNvSpPr/>
          <p:nvPr/>
        </p:nvSpPr>
        <p:spPr>
          <a:xfrm>
            <a:off x="1767798" y="1991604"/>
            <a:ext cx="2108531" cy="48016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B050"/>
                </a:solidFill>
                <a:latin typeface="Avenir Next" panose="020B0503020202020204" pitchFamily="34" charset="0"/>
              </a:rPr>
              <a:t>26% </a:t>
            </a:r>
            <a:r>
              <a:rPr lang="en-US" sz="2400" b="1" dirty="0">
                <a:solidFill>
                  <a:srgbClr val="00B050"/>
                </a:solidFill>
                <a:latin typeface="Candara" panose="020E0502030303020204" pitchFamily="34" charset="0"/>
              </a:rPr>
              <a:t>average</a:t>
            </a:r>
          </a:p>
        </p:txBody>
      </p:sp>
    </p:spTree>
    <p:extLst>
      <p:ext uri="{BB962C8B-B14F-4D97-AF65-F5344CB8AC3E}">
        <p14:creationId xmlns:p14="http://schemas.microsoft.com/office/powerpoint/2010/main" val="3379642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40" grpId="0" animBg="1"/>
      <p:bldP spid="4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BA980DF-C426-FE83-14BF-4549E3D17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Improvement in Resource Efficiency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6" name="Content Placeholder 5">
                <a:extLst>
                  <a:ext uri="{FF2B5EF4-FFF2-40B4-BE49-F238E27FC236}">
                    <a16:creationId xmlns:a16="http://schemas.microsoft.com/office/drawing/2014/main" id="{EC3E5BF9-E4B2-7DC6-BF4A-F525E9445250}"/>
                  </a:ext>
                </a:extLst>
              </p:cNvPr>
              <p:cNvGraphicFramePr>
                <a:graphicFrameLocks noGrp="1"/>
              </p:cNvGraphicFramePr>
              <p:nvPr>
                <p:ph idx="1"/>
              </p:nvPr>
            </p:nvGraphicFramePr>
            <p:xfrm>
              <a:off x="4660047" y="1597312"/>
              <a:ext cx="4333989" cy="5090474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3"/>
              </a:graphicData>
            </a:graphic>
          </p:graphicFrame>
        </mc:Choice>
        <mc:Fallback xmlns="">
          <p:pic>
            <p:nvPicPr>
              <p:cNvPr id="6" name="Content Placeholder 5">
                <a:extLst>
                  <a:ext uri="{FF2B5EF4-FFF2-40B4-BE49-F238E27FC236}">
                    <a16:creationId xmlns:a16="http://schemas.microsoft.com/office/drawing/2014/main" id="{EC3E5BF9-E4B2-7DC6-BF4A-F525E944525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660047" y="1597312"/>
                <a:ext cx="4333989" cy="509047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8" name="Content Placeholder 7">
                <a:extLst>
                  <a:ext uri="{FF2B5EF4-FFF2-40B4-BE49-F238E27FC236}">
                    <a16:creationId xmlns:a16="http://schemas.microsoft.com/office/drawing/2014/main" id="{8911594A-5CAA-C692-7E27-6FDE86C74EB2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136901" y="1597312"/>
              <a:ext cx="4422036" cy="5090474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5"/>
              </a:graphicData>
            </a:graphic>
          </p:graphicFrame>
        </mc:Choice>
        <mc:Fallback xmlns="">
          <p:pic>
            <p:nvPicPr>
              <p:cNvPr id="8" name="Content Placeholder 7">
                <a:extLst>
                  <a:ext uri="{FF2B5EF4-FFF2-40B4-BE49-F238E27FC236}">
                    <a16:creationId xmlns:a16="http://schemas.microsoft.com/office/drawing/2014/main" id="{8911594A-5CAA-C692-7E27-6FDE86C74EB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36901" y="1597312"/>
                <a:ext cx="4422036" cy="5090474"/>
              </a:xfrm>
              <a:prstGeom prst="rect">
                <a:avLst/>
              </a:prstGeom>
            </p:spPr>
          </p:pic>
        </mc:Fallback>
      </mc:AlternateContent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C53404F-F685-80EE-D0DC-3BBAAA470FD3}"/>
              </a:ext>
            </a:extLst>
          </p:cNvPr>
          <p:cNvSpPr/>
          <p:nvPr/>
        </p:nvSpPr>
        <p:spPr>
          <a:xfrm>
            <a:off x="5133703" y="913804"/>
            <a:ext cx="3860334" cy="775095"/>
          </a:xfrm>
          <a:prstGeom prst="roundRect">
            <a:avLst>
              <a:gd name="adj" fmla="val 11611"/>
            </a:avLst>
          </a:prstGeom>
          <a:solidFill>
            <a:schemeClr val="accent4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andara" panose="020E0502030303020204" pitchFamily="34" charset="0"/>
              </a:rPr>
              <a:t>Reduction in Reservation Station Allocation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7ADC2391-1165-24C2-216C-06A54F53E460}"/>
              </a:ext>
            </a:extLst>
          </p:cNvPr>
          <p:cNvSpPr/>
          <p:nvPr/>
        </p:nvSpPr>
        <p:spPr>
          <a:xfrm>
            <a:off x="1045028" y="913804"/>
            <a:ext cx="3513909" cy="779795"/>
          </a:xfrm>
          <a:prstGeom prst="roundRect">
            <a:avLst>
              <a:gd name="adj" fmla="val 11642"/>
            </a:avLst>
          </a:prstGeom>
          <a:solidFill>
            <a:schemeClr val="accent5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andara" panose="020E0502030303020204" pitchFamily="34" charset="0"/>
              </a:rPr>
              <a:t>Reduction in </a:t>
            </a:r>
          </a:p>
          <a:p>
            <a:pPr algn="ctr"/>
            <a:r>
              <a:rPr lang="en-US" sz="2400" b="1" dirty="0">
                <a:latin typeface="Candara" panose="020E0502030303020204" pitchFamily="34" charset="0"/>
              </a:rPr>
              <a:t>L1 Data Cache Accesses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FDCE499-83EB-77C2-75B0-1473D74F4302}"/>
              </a:ext>
            </a:extLst>
          </p:cNvPr>
          <p:cNvCxnSpPr/>
          <p:nvPr/>
        </p:nvCxnSpPr>
        <p:spPr>
          <a:xfrm flipV="1">
            <a:off x="5948361" y="3743645"/>
            <a:ext cx="660400" cy="117475"/>
          </a:xfrm>
          <a:prstGeom prst="line">
            <a:avLst/>
          </a:prstGeom>
          <a:ln w="38100">
            <a:solidFill>
              <a:srgbClr val="00B05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3B8BD1F-745B-4978-76A2-822321C7398D}"/>
              </a:ext>
            </a:extLst>
          </p:cNvPr>
          <p:cNvCxnSpPr/>
          <p:nvPr/>
        </p:nvCxnSpPr>
        <p:spPr>
          <a:xfrm>
            <a:off x="6611936" y="3740470"/>
            <a:ext cx="657225" cy="114300"/>
          </a:xfrm>
          <a:prstGeom prst="line">
            <a:avLst/>
          </a:prstGeom>
          <a:ln w="38100">
            <a:solidFill>
              <a:srgbClr val="00B05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51CA91D-F18E-9C5B-B82E-683C11B02728}"/>
              </a:ext>
            </a:extLst>
          </p:cNvPr>
          <p:cNvCxnSpPr>
            <a:cxnSpLocks/>
          </p:cNvCxnSpPr>
          <p:nvPr/>
        </p:nvCxnSpPr>
        <p:spPr>
          <a:xfrm>
            <a:off x="7258900" y="3854770"/>
            <a:ext cx="670661" cy="506283"/>
          </a:xfrm>
          <a:prstGeom prst="line">
            <a:avLst/>
          </a:prstGeom>
          <a:ln w="38100">
            <a:solidFill>
              <a:srgbClr val="00B05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50C0384-A8AD-3781-4CF7-F896DFEAA3F4}"/>
              </a:ext>
            </a:extLst>
          </p:cNvPr>
          <p:cNvCxnSpPr>
            <a:cxnSpLocks/>
          </p:cNvCxnSpPr>
          <p:nvPr/>
        </p:nvCxnSpPr>
        <p:spPr>
          <a:xfrm flipV="1">
            <a:off x="7913686" y="3588070"/>
            <a:ext cx="680774" cy="784225"/>
          </a:xfrm>
          <a:prstGeom prst="line">
            <a:avLst/>
          </a:prstGeom>
          <a:ln w="38100">
            <a:solidFill>
              <a:srgbClr val="00B05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D26E220-9DCE-4DC5-E441-AB3DC9B05EF0}"/>
              </a:ext>
            </a:extLst>
          </p:cNvPr>
          <p:cNvCxnSpPr>
            <a:cxnSpLocks/>
          </p:cNvCxnSpPr>
          <p:nvPr/>
        </p:nvCxnSpPr>
        <p:spPr>
          <a:xfrm>
            <a:off x="1502998" y="3950020"/>
            <a:ext cx="660400" cy="82550"/>
          </a:xfrm>
          <a:prstGeom prst="line">
            <a:avLst/>
          </a:prstGeom>
          <a:ln w="38100">
            <a:solidFill>
              <a:srgbClr val="00B05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20AEBD7-D95E-0602-A483-68EF0045F61C}"/>
              </a:ext>
            </a:extLst>
          </p:cNvPr>
          <p:cNvCxnSpPr>
            <a:cxnSpLocks/>
          </p:cNvCxnSpPr>
          <p:nvPr/>
        </p:nvCxnSpPr>
        <p:spPr>
          <a:xfrm>
            <a:off x="2163398" y="4032570"/>
            <a:ext cx="654050" cy="19050"/>
          </a:xfrm>
          <a:prstGeom prst="line">
            <a:avLst/>
          </a:prstGeom>
          <a:ln w="38100">
            <a:solidFill>
              <a:srgbClr val="00B05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4213E345-8C65-EAB1-BDE2-D924A5C3CC14}"/>
              </a:ext>
            </a:extLst>
          </p:cNvPr>
          <p:cNvCxnSpPr>
            <a:cxnSpLocks/>
          </p:cNvCxnSpPr>
          <p:nvPr/>
        </p:nvCxnSpPr>
        <p:spPr>
          <a:xfrm>
            <a:off x="2817448" y="4051620"/>
            <a:ext cx="666750" cy="650875"/>
          </a:xfrm>
          <a:prstGeom prst="line">
            <a:avLst/>
          </a:prstGeom>
          <a:ln w="38100">
            <a:solidFill>
              <a:srgbClr val="00B05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4CEA2AC-F023-A040-C395-572BD93AC662}"/>
              </a:ext>
            </a:extLst>
          </p:cNvPr>
          <p:cNvCxnSpPr>
            <a:cxnSpLocks/>
          </p:cNvCxnSpPr>
          <p:nvPr/>
        </p:nvCxnSpPr>
        <p:spPr>
          <a:xfrm flipV="1">
            <a:off x="3471498" y="3622995"/>
            <a:ext cx="669925" cy="1101725"/>
          </a:xfrm>
          <a:prstGeom prst="line">
            <a:avLst/>
          </a:prstGeom>
          <a:ln w="38100">
            <a:solidFill>
              <a:srgbClr val="00B05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518A8BFE-1BAD-FCD5-2DAA-07765CAADB60}"/>
              </a:ext>
            </a:extLst>
          </p:cNvPr>
          <p:cNvSpPr/>
          <p:nvPr/>
        </p:nvSpPr>
        <p:spPr>
          <a:xfrm>
            <a:off x="6125128" y="1991604"/>
            <a:ext cx="2149317" cy="48016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B050"/>
                </a:solidFill>
                <a:latin typeface="Avenir Next" panose="020B0503020202020204" pitchFamily="34" charset="0"/>
              </a:rPr>
              <a:t>8.8%</a:t>
            </a:r>
            <a:r>
              <a:rPr lang="en-US" sz="2400" b="1" dirty="0">
                <a:solidFill>
                  <a:srgbClr val="00B050"/>
                </a:solidFill>
                <a:latin typeface="Candara" panose="020E0502030303020204" pitchFamily="34" charset="0"/>
              </a:rPr>
              <a:t> average</a:t>
            </a: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0DE01F37-73BA-4565-14E5-D9E138D1225D}"/>
              </a:ext>
            </a:extLst>
          </p:cNvPr>
          <p:cNvSpPr/>
          <p:nvPr/>
        </p:nvSpPr>
        <p:spPr>
          <a:xfrm>
            <a:off x="1767798" y="1991604"/>
            <a:ext cx="2108531" cy="48016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B050"/>
                </a:solidFill>
                <a:latin typeface="Avenir Next" panose="020B0503020202020204" pitchFamily="34" charset="0"/>
              </a:rPr>
              <a:t>26% </a:t>
            </a:r>
            <a:r>
              <a:rPr lang="en-US" sz="2400" b="1" dirty="0">
                <a:solidFill>
                  <a:srgbClr val="00B050"/>
                </a:solidFill>
                <a:latin typeface="Candara" panose="020E0502030303020204" pitchFamily="34" charset="0"/>
              </a:rPr>
              <a:t>average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88E8EC2-DF2B-000B-B8CE-08FE0F6C447E}"/>
              </a:ext>
            </a:extLst>
          </p:cNvPr>
          <p:cNvSpPr/>
          <p:nvPr/>
        </p:nvSpPr>
        <p:spPr>
          <a:xfrm>
            <a:off x="129354" y="918090"/>
            <a:ext cx="8972603" cy="5456584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6FBC949-D30F-F2EE-5FD3-5973036B3965}"/>
              </a:ext>
            </a:extLst>
          </p:cNvPr>
          <p:cNvSpPr/>
          <p:nvPr/>
        </p:nvSpPr>
        <p:spPr>
          <a:xfrm>
            <a:off x="-269899" y="2801350"/>
            <a:ext cx="9683798" cy="125530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Candara" panose="020E0502030303020204" pitchFamily="34" charset="0"/>
              </a:rPr>
              <a:t>Constable significantly </a:t>
            </a:r>
            <a:r>
              <a:rPr lang="en-US" sz="2800" b="1" dirty="0">
                <a:solidFill>
                  <a:srgbClr val="00B050"/>
                </a:solidFill>
                <a:latin typeface="Candara" panose="020E0502030303020204" pitchFamily="34" charset="0"/>
              </a:rPr>
              <a:t>improves resource efficiency</a:t>
            </a:r>
          </a:p>
          <a:p>
            <a:pPr algn="ctr"/>
            <a:r>
              <a:rPr lang="en-US" sz="2800" b="1" dirty="0">
                <a:solidFill>
                  <a:schemeClr val="tx1"/>
                </a:solidFill>
                <a:latin typeface="Candara" panose="020E0502030303020204" pitchFamily="34" charset="0"/>
              </a:rPr>
              <a:t>by </a:t>
            </a:r>
            <a:r>
              <a:rPr lang="en-US" sz="2800" b="1" dirty="0">
                <a:solidFill>
                  <a:srgbClr val="C00000"/>
                </a:solidFill>
                <a:latin typeface="Candara" panose="020E0502030303020204" pitchFamily="34" charset="0"/>
              </a:rPr>
              <a:t>eliminating load instruction</a:t>
            </a:r>
            <a:r>
              <a:rPr lang="en-US" sz="2800" b="1" dirty="0">
                <a:solidFill>
                  <a:schemeClr val="tx1"/>
                </a:solidFill>
                <a:latin typeface="Candara" panose="020E0502030303020204" pitchFamily="34" charset="0"/>
              </a:rPr>
              <a:t> execution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F8EF92-BAD2-EED2-9335-69DADFF413C5}"/>
              </a:ext>
            </a:extLst>
          </p:cNvPr>
          <p:cNvSpPr/>
          <p:nvPr/>
        </p:nvSpPr>
        <p:spPr>
          <a:xfrm>
            <a:off x="1428755" y="6374674"/>
            <a:ext cx="6132334" cy="350992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2404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37AF8D0-58FD-4C3E-29CD-20C23EB40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Reduction in Dynamic Power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35CE2F4-DBAF-E783-61F7-9662BABBC2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2805710"/>
              </p:ext>
            </p:extLst>
          </p:nvPr>
        </p:nvGraphicFramePr>
        <p:xfrm>
          <a:off x="4572000" y="1677971"/>
          <a:ext cx="4262323" cy="51800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925FCB28-4907-FD9D-506E-E95EF8724F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3338666"/>
              </p:ext>
            </p:extLst>
          </p:nvPr>
        </p:nvGraphicFramePr>
        <p:xfrm>
          <a:off x="119770" y="1677971"/>
          <a:ext cx="4166720" cy="51800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Left Brace 7">
            <a:extLst>
              <a:ext uri="{FF2B5EF4-FFF2-40B4-BE49-F238E27FC236}">
                <a16:creationId xmlns:a16="http://schemas.microsoft.com/office/drawing/2014/main" id="{A712DBB4-3BFA-7EE1-4798-6FA3DDCA0AAD}"/>
              </a:ext>
            </a:extLst>
          </p:cNvPr>
          <p:cNvSpPr/>
          <p:nvPr/>
        </p:nvSpPr>
        <p:spPr>
          <a:xfrm flipH="1">
            <a:off x="6251378" y="3831999"/>
            <a:ext cx="113121" cy="1385740"/>
          </a:xfrm>
          <a:prstGeom prst="leftBrac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Brace 8">
            <a:extLst>
              <a:ext uri="{FF2B5EF4-FFF2-40B4-BE49-F238E27FC236}">
                <a16:creationId xmlns:a16="http://schemas.microsoft.com/office/drawing/2014/main" id="{3538161C-4C07-D4EB-AB17-BB3AB7E4D315}"/>
              </a:ext>
            </a:extLst>
          </p:cNvPr>
          <p:cNvSpPr/>
          <p:nvPr/>
        </p:nvSpPr>
        <p:spPr>
          <a:xfrm>
            <a:off x="7252190" y="3933336"/>
            <a:ext cx="113121" cy="1284403"/>
          </a:xfrm>
          <a:prstGeom prst="leftBrac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880BD2D-7961-C77B-1836-BDC0C0A79D4E}"/>
              </a:ext>
            </a:extLst>
          </p:cNvPr>
          <p:cNvSpPr/>
          <p:nvPr/>
        </p:nvSpPr>
        <p:spPr>
          <a:xfrm>
            <a:off x="5789529" y="968113"/>
            <a:ext cx="2717931" cy="480162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Candara" panose="020E0502030303020204" pitchFamily="34" charset="0"/>
              </a:rPr>
              <a:t>OoO</a:t>
            </a:r>
            <a:r>
              <a:rPr lang="en-US" sz="2000" b="1" dirty="0">
                <a:latin typeface="Candara" panose="020E0502030303020204" pitchFamily="34" charset="0"/>
              </a:rPr>
              <a:t> Unit Power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F50B5A98-70B8-862B-021B-063346FBFCF4}"/>
              </a:ext>
            </a:extLst>
          </p:cNvPr>
          <p:cNvSpPr/>
          <p:nvPr/>
        </p:nvSpPr>
        <p:spPr>
          <a:xfrm>
            <a:off x="619389" y="968114"/>
            <a:ext cx="3667101" cy="480162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Candara" panose="020E0502030303020204" pitchFamily="34" charset="0"/>
              </a:rPr>
              <a:t>Memory Execution </a:t>
            </a:r>
            <a:r>
              <a:rPr lang="en-US" sz="2000" b="1">
                <a:latin typeface="Candara" panose="020E0502030303020204" pitchFamily="34" charset="0"/>
              </a:rPr>
              <a:t>Unit Power</a:t>
            </a:r>
            <a:endParaRPr lang="en-US" sz="2000" b="1" dirty="0">
              <a:latin typeface="Candara" panose="020E0502030303020204" pitchFamily="34" charset="0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FAE8B88A-EDDA-FE3D-F92A-2F22C26ED637}"/>
              </a:ext>
            </a:extLst>
          </p:cNvPr>
          <p:cNvSpPr/>
          <p:nvPr/>
        </p:nvSpPr>
        <p:spPr>
          <a:xfrm>
            <a:off x="5997747" y="2633207"/>
            <a:ext cx="2384854" cy="87767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B050"/>
                </a:solidFill>
                <a:latin typeface="Avenir Next" panose="020B0503020202020204" pitchFamily="34" charset="0"/>
              </a:rPr>
              <a:t>5.1% average </a:t>
            </a:r>
            <a:r>
              <a:rPr lang="en-US" sz="2400" b="1" dirty="0">
                <a:solidFill>
                  <a:srgbClr val="00B050"/>
                </a:solidFill>
                <a:latin typeface="Candara" panose="020E0502030303020204" pitchFamily="34" charset="0"/>
              </a:rPr>
              <a:t>reduction</a:t>
            </a: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4F77BD4E-F4D9-3D10-2C8E-613F36C38494}"/>
              </a:ext>
            </a:extLst>
          </p:cNvPr>
          <p:cNvSpPr/>
          <p:nvPr/>
        </p:nvSpPr>
        <p:spPr>
          <a:xfrm rot="18702657">
            <a:off x="6360424" y="4364002"/>
            <a:ext cx="925396" cy="942680"/>
          </a:xfrm>
          <a:prstGeom prst="arc">
            <a:avLst>
              <a:gd name="adj1" fmla="val 16200000"/>
              <a:gd name="adj2" fmla="val 566420"/>
            </a:avLst>
          </a:prstGeom>
          <a:ln w="28575"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8783246-730F-6CE6-526A-1E9753EC8A3D}"/>
              </a:ext>
            </a:extLst>
          </p:cNvPr>
          <p:cNvCxnSpPr>
            <a:cxnSpLocks/>
          </p:cNvCxnSpPr>
          <p:nvPr/>
        </p:nvCxnSpPr>
        <p:spPr>
          <a:xfrm flipV="1">
            <a:off x="6813695" y="3572760"/>
            <a:ext cx="320956" cy="801398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Left Brace 17">
            <a:extLst>
              <a:ext uri="{FF2B5EF4-FFF2-40B4-BE49-F238E27FC236}">
                <a16:creationId xmlns:a16="http://schemas.microsoft.com/office/drawing/2014/main" id="{D4EA74BF-3F35-7F2E-97C0-7256204C3D24}"/>
              </a:ext>
            </a:extLst>
          </p:cNvPr>
          <p:cNvSpPr/>
          <p:nvPr/>
        </p:nvSpPr>
        <p:spPr>
          <a:xfrm flipH="1">
            <a:off x="1761603" y="3832003"/>
            <a:ext cx="113121" cy="1385740"/>
          </a:xfrm>
          <a:prstGeom prst="leftBrac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Left Brace 18">
            <a:extLst>
              <a:ext uri="{FF2B5EF4-FFF2-40B4-BE49-F238E27FC236}">
                <a16:creationId xmlns:a16="http://schemas.microsoft.com/office/drawing/2014/main" id="{F3E420FD-5645-5D82-9F4D-D5ECF798EC16}"/>
              </a:ext>
            </a:extLst>
          </p:cNvPr>
          <p:cNvSpPr/>
          <p:nvPr/>
        </p:nvSpPr>
        <p:spPr>
          <a:xfrm>
            <a:off x="2762415" y="4015821"/>
            <a:ext cx="113121" cy="1201922"/>
          </a:xfrm>
          <a:prstGeom prst="leftBrac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id="{FA1C8011-FDA4-1FEF-1C43-E87B8B22866B}"/>
              </a:ext>
            </a:extLst>
          </p:cNvPr>
          <p:cNvSpPr/>
          <p:nvPr/>
        </p:nvSpPr>
        <p:spPr>
          <a:xfrm rot="18702657">
            <a:off x="1870649" y="4364006"/>
            <a:ext cx="925396" cy="942680"/>
          </a:xfrm>
          <a:prstGeom prst="arc">
            <a:avLst>
              <a:gd name="adj1" fmla="val 16200000"/>
              <a:gd name="adj2" fmla="val 1147726"/>
            </a:avLst>
          </a:prstGeom>
          <a:ln w="28575"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0E26AA1B-5366-5504-A61B-542D0E958A7E}"/>
              </a:ext>
            </a:extLst>
          </p:cNvPr>
          <p:cNvSpPr/>
          <p:nvPr/>
        </p:nvSpPr>
        <p:spPr>
          <a:xfrm>
            <a:off x="1510604" y="2595501"/>
            <a:ext cx="2360139" cy="90976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B050"/>
                </a:solidFill>
                <a:latin typeface="Avenir Next" panose="020B0503020202020204" pitchFamily="34" charset="0"/>
              </a:rPr>
              <a:t>9.1% average </a:t>
            </a:r>
            <a:r>
              <a:rPr lang="en-US" sz="2400" b="1" dirty="0">
                <a:solidFill>
                  <a:srgbClr val="00B050"/>
                </a:solidFill>
                <a:latin typeface="Candara" panose="020E0502030303020204" pitchFamily="34" charset="0"/>
              </a:rPr>
              <a:t>reduction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B296851C-088C-D140-2DC1-F9BEA03CF3F5}"/>
              </a:ext>
            </a:extLst>
          </p:cNvPr>
          <p:cNvCxnSpPr>
            <a:cxnSpLocks/>
          </p:cNvCxnSpPr>
          <p:nvPr/>
        </p:nvCxnSpPr>
        <p:spPr>
          <a:xfrm flipV="1">
            <a:off x="2344343" y="3535054"/>
            <a:ext cx="320956" cy="801398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254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Graphic spid="7" grpId="0">
        <p:bldAsOne/>
      </p:bldGraphic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C4E6753-ABC9-21CA-6951-BC5B92BF5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EA0BD6D-D8E6-D3D1-F823-9490E99C3EF5}"/>
              </a:ext>
            </a:extLst>
          </p:cNvPr>
          <p:cNvSpPr/>
          <p:nvPr/>
        </p:nvSpPr>
        <p:spPr>
          <a:xfrm>
            <a:off x="169011" y="2288084"/>
            <a:ext cx="8805978" cy="1569564"/>
          </a:xfrm>
          <a:prstGeom prst="roundRect">
            <a:avLst>
              <a:gd name="adj" fmla="val 10661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dirty="0">
                <a:solidFill>
                  <a:srgbClr val="C00000"/>
                </a:solidFill>
                <a:latin typeface="Candara" panose="020E0502030303020204" pitchFamily="34" charset="0"/>
              </a:rPr>
              <a:t>Safely breaking load data dependency</a:t>
            </a:r>
            <a:r>
              <a:rPr lang="en-US" sz="2700" dirty="0">
                <a:solidFill>
                  <a:sysClr val="windowText" lastClr="000000"/>
                </a:solidFill>
                <a:latin typeface="Candara" panose="020E0502030303020204" pitchFamily="34" charset="0"/>
              </a:rPr>
              <a:t> </a:t>
            </a:r>
          </a:p>
          <a:p>
            <a:pPr algn="ctr"/>
            <a:r>
              <a:rPr lang="en-US" sz="2700" b="1" dirty="0">
                <a:solidFill>
                  <a:srgbClr val="000CFF"/>
                </a:solidFill>
                <a:latin typeface="Candara" panose="020E0502030303020204" pitchFamily="34" charset="0"/>
              </a:rPr>
              <a:t>without executing </a:t>
            </a:r>
            <a:r>
              <a:rPr lang="en-US" sz="2700" dirty="0">
                <a:solidFill>
                  <a:sysClr val="windowText" lastClr="000000"/>
                </a:solidFill>
                <a:latin typeface="Candara" panose="020E0502030303020204" pitchFamily="34" charset="0"/>
              </a:rPr>
              <a:t>a load instruction </a:t>
            </a:r>
          </a:p>
          <a:p>
            <a:pPr algn="ctr"/>
            <a:r>
              <a:rPr lang="en-US" sz="2700" dirty="0">
                <a:solidFill>
                  <a:sysClr val="windowText" lastClr="000000"/>
                </a:solidFill>
                <a:latin typeface="Candara" panose="020E0502030303020204" pitchFamily="34" charset="0"/>
              </a:rPr>
              <a:t>may provide additional performance benefits</a:t>
            </a:r>
            <a:endParaRPr lang="en-US" sz="2700" b="1" dirty="0">
              <a:solidFill>
                <a:srgbClr val="000CFF"/>
              </a:solidFill>
              <a:latin typeface="Candara" panose="020E0502030303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334FF6E-00FD-EB3E-58E8-5B105A8B1FB8}"/>
              </a:ext>
            </a:extLst>
          </p:cNvPr>
          <p:cNvSpPr txBox="1"/>
          <p:nvPr/>
        </p:nvSpPr>
        <p:spPr>
          <a:xfrm>
            <a:off x="1792462" y="5053371"/>
            <a:ext cx="56477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i="1" dirty="0">
                <a:latin typeface="Candara" panose="020E0502030303020204" pitchFamily="34" charset="0"/>
              </a:rPr>
              <a:t>By finding load instructions that repeatedly produce</a:t>
            </a:r>
          </a:p>
          <a:p>
            <a:pPr algn="ctr"/>
            <a:r>
              <a:rPr lang="en-US" sz="2000" i="1" dirty="0">
                <a:latin typeface="Candara" panose="020E0502030303020204" pitchFamily="34" charset="0"/>
              </a:rPr>
              <a:t>identical results across dynamic instances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F22C69F-A2EE-85C8-B444-539F2A3D99A7}"/>
              </a:ext>
            </a:extLst>
          </p:cNvPr>
          <p:cNvGrpSpPr/>
          <p:nvPr/>
        </p:nvGrpSpPr>
        <p:grpSpPr>
          <a:xfrm>
            <a:off x="2490135" y="4250635"/>
            <a:ext cx="4163731" cy="645830"/>
            <a:chOff x="1766806" y="4250635"/>
            <a:chExt cx="4163731" cy="64583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41ADD9A-B71E-3446-AA48-B9DC5F66A00B}"/>
                </a:ext>
              </a:extLst>
            </p:cNvPr>
            <p:cNvSpPr/>
            <p:nvPr/>
          </p:nvSpPr>
          <p:spPr>
            <a:xfrm>
              <a:off x="2462135" y="4259162"/>
              <a:ext cx="3468402" cy="606085"/>
            </a:xfrm>
            <a:prstGeom prst="rect">
              <a:avLst/>
            </a:prstGeom>
            <a:solidFill>
              <a:srgbClr val="0070C0"/>
            </a:solidFill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>
                <a:lnSpc>
                  <a:spcPct val="90000"/>
                </a:lnSpc>
                <a:spcBef>
                  <a:spcPts val="1000"/>
                </a:spcBef>
              </a:pPr>
              <a:r>
                <a:rPr lang="en-US" sz="2800" b="1" dirty="0">
                  <a:solidFill>
                    <a:schemeClr val="bg1"/>
                  </a:solidFill>
                  <a:latin typeface="Candara" panose="020E0502030303020204" pitchFamily="34" charset="0"/>
                  <a:cs typeface="Segoe UI" panose="020B0502040204020203" pitchFamily="34" charset="0"/>
                </a:rPr>
                <a:t>How do we start?</a:t>
              </a:r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9A353163-B5F1-33C6-6E0A-8F6995D49D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b="18206"/>
            <a:stretch/>
          </p:blipFill>
          <p:spPr>
            <a:xfrm>
              <a:off x="1766806" y="4250635"/>
              <a:ext cx="636756" cy="6458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2448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33333E-6 L 0 -0.15232 " pathEditMode="relative" rAng="0" ptsTypes="AA">
                                      <p:cBhvr>
                                        <p:cTn id="6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37AF8D0-58FD-4C3E-29CD-20C23EB40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Reduction in Dynamic Power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35CE2F4-DBAF-E783-61F7-9662BABBC26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0" y="1677971"/>
          <a:ext cx="4262323" cy="51800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925FCB28-4907-FD9D-506E-E95EF8724FB1}"/>
              </a:ext>
            </a:extLst>
          </p:cNvPr>
          <p:cNvGraphicFramePr>
            <a:graphicFrameLocks noGrp="1"/>
          </p:cNvGraphicFramePr>
          <p:nvPr/>
        </p:nvGraphicFramePr>
        <p:xfrm>
          <a:off x="119770" y="1677971"/>
          <a:ext cx="4166720" cy="51800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Left Brace 7">
            <a:extLst>
              <a:ext uri="{FF2B5EF4-FFF2-40B4-BE49-F238E27FC236}">
                <a16:creationId xmlns:a16="http://schemas.microsoft.com/office/drawing/2014/main" id="{A712DBB4-3BFA-7EE1-4798-6FA3DDCA0AAD}"/>
              </a:ext>
            </a:extLst>
          </p:cNvPr>
          <p:cNvSpPr/>
          <p:nvPr/>
        </p:nvSpPr>
        <p:spPr>
          <a:xfrm flipH="1">
            <a:off x="6251378" y="3831999"/>
            <a:ext cx="113121" cy="1385740"/>
          </a:xfrm>
          <a:prstGeom prst="leftBrac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Brace 8">
            <a:extLst>
              <a:ext uri="{FF2B5EF4-FFF2-40B4-BE49-F238E27FC236}">
                <a16:creationId xmlns:a16="http://schemas.microsoft.com/office/drawing/2014/main" id="{3538161C-4C07-D4EB-AB17-BB3AB7E4D315}"/>
              </a:ext>
            </a:extLst>
          </p:cNvPr>
          <p:cNvSpPr/>
          <p:nvPr/>
        </p:nvSpPr>
        <p:spPr>
          <a:xfrm>
            <a:off x="7252190" y="3933336"/>
            <a:ext cx="113121" cy="1284403"/>
          </a:xfrm>
          <a:prstGeom prst="leftBrac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880BD2D-7961-C77B-1836-BDC0C0A79D4E}"/>
              </a:ext>
            </a:extLst>
          </p:cNvPr>
          <p:cNvSpPr/>
          <p:nvPr/>
        </p:nvSpPr>
        <p:spPr>
          <a:xfrm>
            <a:off x="5789529" y="968113"/>
            <a:ext cx="2717931" cy="480162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Candara" panose="020E0502030303020204" pitchFamily="34" charset="0"/>
              </a:rPr>
              <a:t>OoO</a:t>
            </a:r>
            <a:r>
              <a:rPr lang="en-US" sz="2000" b="1" dirty="0">
                <a:latin typeface="Candara" panose="020E0502030303020204" pitchFamily="34" charset="0"/>
              </a:rPr>
              <a:t> Unit Power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F50B5A98-70B8-862B-021B-063346FBFCF4}"/>
              </a:ext>
            </a:extLst>
          </p:cNvPr>
          <p:cNvSpPr/>
          <p:nvPr/>
        </p:nvSpPr>
        <p:spPr>
          <a:xfrm>
            <a:off x="619389" y="968114"/>
            <a:ext cx="3667101" cy="480162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Candara" panose="020E0502030303020204" pitchFamily="34" charset="0"/>
              </a:rPr>
              <a:t>Memory Execution </a:t>
            </a:r>
            <a:r>
              <a:rPr lang="en-US" sz="2000" b="1">
                <a:latin typeface="Candara" panose="020E0502030303020204" pitchFamily="34" charset="0"/>
              </a:rPr>
              <a:t>Unit Power</a:t>
            </a:r>
            <a:endParaRPr lang="en-US" sz="2000" b="1" dirty="0">
              <a:latin typeface="Candara" panose="020E0502030303020204" pitchFamily="34" charset="0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FAE8B88A-EDDA-FE3D-F92A-2F22C26ED637}"/>
              </a:ext>
            </a:extLst>
          </p:cNvPr>
          <p:cNvSpPr/>
          <p:nvPr/>
        </p:nvSpPr>
        <p:spPr>
          <a:xfrm>
            <a:off x="5997747" y="3030716"/>
            <a:ext cx="2384854" cy="48016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B050"/>
                </a:solidFill>
                <a:latin typeface="Avenir Next" panose="020B0503020202020204" pitchFamily="34" charset="0"/>
              </a:rPr>
              <a:t>5.1% </a:t>
            </a:r>
            <a:r>
              <a:rPr lang="en-US" sz="2400" b="1" dirty="0">
                <a:solidFill>
                  <a:srgbClr val="00B050"/>
                </a:solidFill>
                <a:latin typeface="Candara" panose="020E0502030303020204" pitchFamily="34" charset="0"/>
              </a:rPr>
              <a:t>reduction</a:t>
            </a: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4F77BD4E-F4D9-3D10-2C8E-613F36C38494}"/>
              </a:ext>
            </a:extLst>
          </p:cNvPr>
          <p:cNvSpPr/>
          <p:nvPr/>
        </p:nvSpPr>
        <p:spPr>
          <a:xfrm rot="18702657">
            <a:off x="6360424" y="4364002"/>
            <a:ext cx="925396" cy="942680"/>
          </a:xfrm>
          <a:prstGeom prst="arc">
            <a:avLst>
              <a:gd name="adj1" fmla="val 16200000"/>
              <a:gd name="adj2" fmla="val 566420"/>
            </a:avLst>
          </a:prstGeom>
          <a:ln w="28575"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8783246-730F-6CE6-526A-1E9753EC8A3D}"/>
              </a:ext>
            </a:extLst>
          </p:cNvPr>
          <p:cNvCxnSpPr>
            <a:cxnSpLocks/>
          </p:cNvCxnSpPr>
          <p:nvPr/>
        </p:nvCxnSpPr>
        <p:spPr>
          <a:xfrm flipV="1">
            <a:off x="6813695" y="3572760"/>
            <a:ext cx="320956" cy="801398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Left Brace 17">
            <a:extLst>
              <a:ext uri="{FF2B5EF4-FFF2-40B4-BE49-F238E27FC236}">
                <a16:creationId xmlns:a16="http://schemas.microsoft.com/office/drawing/2014/main" id="{D4EA74BF-3F35-7F2E-97C0-7256204C3D24}"/>
              </a:ext>
            </a:extLst>
          </p:cNvPr>
          <p:cNvSpPr/>
          <p:nvPr/>
        </p:nvSpPr>
        <p:spPr>
          <a:xfrm flipH="1">
            <a:off x="1761603" y="3832003"/>
            <a:ext cx="113121" cy="1385740"/>
          </a:xfrm>
          <a:prstGeom prst="leftBrac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Left Brace 18">
            <a:extLst>
              <a:ext uri="{FF2B5EF4-FFF2-40B4-BE49-F238E27FC236}">
                <a16:creationId xmlns:a16="http://schemas.microsoft.com/office/drawing/2014/main" id="{F3E420FD-5645-5D82-9F4D-D5ECF798EC16}"/>
              </a:ext>
            </a:extLst>
          </p:cNvPr>
          <p:cNvSpPr/>
          <p:nvPr/>
        </p:nvSpPr>
        <p:spPr>
          <a:xfrm>
            <a:off x="2762415" y="4015821"/>
            <a:ext cx="113121" cy="1201922"/>
          </a:xfrm>
          <a:prstGeom prst="leftBrac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id="{FA1C8011-FDA4-1FEF-1C43-E87B8B22866B}"/>
              </a:ext>
            </a:extLst>
          </p:cNvPr>
          <p:cNvSpPr/>
          <p:nvPr/>
        </p:nvSpPr>
        <p:spPr>
          <a:xfrm rot="18702657">
            <a:off x="1870649" y="4364006"/>
            <a:ext cx="925396" cy="942680"/>
          </a:xfrm>
          <a:prstGeom prst="arc">
            <a:avLst>
              <a:gd name="adj1" fmla="val 16200000"/>
              <a:gd name="adj2" fmla="val 1147726"/>
            </a:avLst>
          </a:prstGeom>
          <a:ln w="28575"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0E26AA1B-5366-5504-A61B-542D0E958A7E}"/>
              </a:ext>
            </a:extLst>
          </p:cNvPr>
          <p:cNvSpPr/>
          <p:nvPr/>
        </p:nvSpPr>
        <p:spPr>
          <a:xfrm>
            <a:off x="1510604" y="3025106"/>
            <a:ext cx="2360139" cy="48016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B050"/>
                </a:solidFill>
                <a:latin typeface="Avenir Next" panose="020B0503020202020204" pitchFamily="34" charset="0"/>
              </a:rPr>
              <a:t>9.1% </a:t>
            </a:r>
            <a:r>
              <a:rPr lang="en-US" sz="2400" b="1" dirty="0">
                <a:solidFill>
                  <a:srgbClr val="00B050"/>
                </a:solidFill>
                <a:latin typeface="Candara" panose="020E0502030303020204" pitchFamily="34" charset="0"/>
              </a:rPr>
              <a:t>reduction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B296851C-088C-D140-2DC1-F9BEA03CF3F5}"/>
              </a:ext>
            </a:extLst>
          </p:cNvPr>
          <p:cNvCxnSpPr>
            <a:cxnSpLocks/>
          </p:cNvCxnSpPr>
          <p:nvPr/>
        </p:nvCxnSpPr>
        <p:spPr>
          <a:xfrm flipV="1">
            <a:off x="2344343" y="3535054"/>
            <a:ext cx="320956" cy="801398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610EF2EC-6025-1291-8477-0E865CC0A64E}"/>
              </a:ext>
            </a:extLst>
          </p:cNvPr>
          <p:cNvSpPr/>
          <p:nvPr/>
        </p:nvSpPr>
        <p:spPr>
          <a:xfrm>
            <a:off x="91010" y="882807"/>
            <a:ext cx="8972603" cy="5548697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6D6BEEB-D690-BD94-0892-3E47C3052EFD}"/>
              </a:ext>
            </a:extLst>
          </p:cNvPr>
          <p:cNvSpPr/>
          <p:nvPr/>
        </p:nvSpPr>
        <p:spPr>
          <a:xfrm>
            <a:off x="-269899" y="2945108"/>
            <a:ext cx="9683798" cy="125530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Candara" panose="020E0502030303020204" pitchFamily="34" charset="0"/>
              </a:rPr>
              <a:t>By </a:t>
            </a:r>
            <a:r>
              <a:rPr lang="en-US" sz="2800" b="1" dirty="0">
                <a:solidFill>
                  <a:srgbClr val="C00000"/>
                </a:solidFill>
                <a:latin typeface="Candara" panose="020E0502030303020204" pitchFamily="34" charset="0"/>
              </a:rPr>
              <a:t>eliminating load </a:t>
            </a:r>
            <a:r>
              <a:rPr lang="en-US" sz="2800" b="1" dirty="0">
                <a:solidFill>
                  <a:schemeClr val="tx1"/>
                </a:solidFill>
                <a:latin typeface="Candara" panose="020E0502030303020204" pitchFamily="34" charset="0"/>
              </a:rPr>
              <a:t>instruction execution,</a:t>
            </a:r>
          </a:p>
          <a:p>
            <a:pPr algn="ctr"/>
            <a:r>
              <a:rPr lang="en-US" sz="2800" b="1" dirty="0">
                <a:solidFill>
                  <a:schemeClr val="tx1"/>
                </a:solidFill>
                <a:latin typeface="Candara" panose="020E0502030303020204" pitchFamily="34" charset="0"/>
              </a:rPr>
              <a:t>Constable </a:t>
            </a:r>
            <a:r>
              <a:rPr lang="en-US" sz="2800" b="1" dirty="0">
                <a:solidFill>
                  <a:srgbClr val="00B050"/>
                </a:solidFill>
                <a:latin typeface="Candara" panose="020E0502030303020204" pitchFamily="34" charset="0"/>
              </a:rPr>
              <a:t>reduces dynamic power </a:t>
            </a:r>
            <a:r>
              <a:rPr lang="en-US" sz="2800" b="1" dirty="0">
                <a:solidFill>
                  <a:schemeClr val="tx1"/>
                </a:solidFill>
                <a:latin typeface="Candara" panose="020E0502030303020204" pitchFamily="34" charset="0"/>
              </a:rPr>
              <a:t>consumption</a:t>
            </a:r>
          </a:p>
        </p:txBody>
      </p:sp>
    </p:spTree>
    <p:extLst>
      <p:ext uri="{BB962C8B-B14F-4D97-AF65-F5344CB8AC3E}">
        <p14:creationId xmlns:p14="http://schemas.microsoft.com/office/powerpoint/2010/main" val="323960052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5F219EA-088C-6BBB-5FA7-9AAE4B3DE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Area and Power Overhead </a:t>
            </a:r>
            <a:br>
              <a:rPr lang="en-US" sz="3200" dirty="0"/>
            </a:br>
            <a:r>
              <a:rPr lang="en-US" sz="3200" dirty="0"/>
              <a:t>of Constable’s Own Structures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F6880477-6AB7-03DE-0D54-6AA35AD05B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20483"/>
          <a:stretch/>
        </p:blipFill>
        <p:spPr>
          <a:xfrm>
            <a:off x="1098797" y="1138070"/>
            <a:ext cx="1639118" cy="16161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22E0951-0F8C-A89A-B21A-5904F0923B40}"/>
              </a:ext>
            </a:extLst>
          </p:cNvPr>
          <p:cNvSpPr txBox="1"/>
          <p:nvPr/>
        </p:nvSpPr>
        <p:spPr>
          <a:xfrm>
            <a:off x="3069765" y="1300832"/>
            <a:ext cx="370486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latin typeface="Avenir Next" panose="020B0503020202020204" pitchFamily="34" charset="0"/>
              </a:rPr>
              <a:t>12.4 KB</a:t>
            </a:r>
          </a:p>
          <a:p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Storage overhead per core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09114626-0691-E3C2-39DD-1D0D8A85BF1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0258" t="12587" r="9929" b="22924"/>
          <a:stretch/>
        </p:blipFill>
        <p:spPr>
          <a:xfrm>
            <a:off x="1229154" y="3199260"/>
            <a:ext cx="1365069" cy="135853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A2D8237-CF8A-3951-B461-93B8F8FC8379}"/>
              </a:ext>
            </a:extLst>
          </p:cNvPr>
          <p:cNvSpPr txBox="1"/>
          <p:nvPr/>
        </p:nvSpPr>
        <p:spPr>
          <a:xfrm>
            <a:off x="3069765" y="3198501"/>
            <a:ext cx="616226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chemeClr val="accent1">
                    <a:lumMod val="75000"/>
                  </a:schemeClr>
                </a:solidFill>
                <a:latin typeface="Avenir Next" panose="020B0503020202020204" pitchFamily="34" charset="0"/>
              </a:rPr>
              <a:t>0.232 mm</a:t>
            </a:r>
            <a:r>
              <a:rPr lang="en-US" sz="6000" b="1" baseline="30000" dirty="0">
                <a:solidFill>
                  <a:schemeClr val="accent1">
                    <a:lumMod val="75000"/>
                  </a:schemeClr>
                </a:solidFill>
                <a:latin typeface="Avenir Next" panose="020B0503020202020204" pitchFamily="34" charset="0"/>
              </a:rPr>
              <a:t>2</a:t>
            </a:r>
          </a:p>
          <a:p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Avenir Next" panose="020B0503020202020204" pitchFamily="34" charset="0"/>
              </a:rPr>
              <a:t>0.0061%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 area of Intel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Alderlake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-S processor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FFC15897-85E8-E854-EDF6-DF0DD88654A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7143" t="5863" r="7411" b="25036"/>
          <a:stretch/>
        </p:blipFill>
        <p:spPr>
          <a:xfrm>
            <a:off x="1302248" y="5085193"/>
            <a:ext cx="1252786" cy="126642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024AA27-8813-1E20-A551-89BBB12BE8A4}"/>
              </a:ext>
            </a:extLst>
          </p:cNvPr>
          <p:cNvSpPr txBox="1"/>
          <p:nvPr/>
        </p:nvSpPr>
        <p:spPr>
          <a:xfrm>
            <a:off x="3069765" y="4966620"/>
            <a:ext cx="518122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chemeClr val="accent6">
                    <a:lumMod val="75000"/>
                  </a:schemeClr>
                </a:solidFill>
                <a:latin typeface="Avenir Next" panose="020B0503020202020204" pitchFamily="34" charset="0"/>
              </a:rPr>
              <a:t>Low Energy</a:t>
            </a:r>
            <a:endParaRPr lang="en-US" sz="6000" b="1" baseline="30000" dirty="0">
              <a:solidFill>
                <a:schemeClr val="accent6">
                  <a:lumMod val="75000"/>
                </a:schemeClr>
              </a:solidFill>
              <a:latin typeface="Avenir Next" panose="020B0503020202020204" pitchFamily="34" charset="0"/>
            </a:endParaRPr>
          </a:p>
          <a:p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Up to 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Avenir Next" panose="020B0503020202020204" pitchFamily="34" charset="0"/>
              </a:rPr>
              <a:t>10.8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pJ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/read and 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Avenir Next" panose="020B0503020202020204" pitchFamily="34" charset="0"/>
              </a:rPr>
              <a:t>16.7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pJ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/write</a:t>
            </a:r>
          </a:p>
        </p:txBody>
      </p:sp>
    </p:spTree>
    <p:extLst>
      <p:ext uri="{BB962C8B-B14F-4D97-AF65-F5344CB8AC3E}">
        <p14:creationId xmlns:p14="http://schemas.microsoft.com/office/powerpoint/2010/main" val="9706491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991068F-A11A-475C-D585-8B1EE3F342E6}"/>
              </a:ext>
            </a:extLst>
          </p:cNvPr>
          <p:cNvSpPr/>
          <p:nvPr/>
        </p:nvSpPr>
        <p:spPr>
          <a:xfrm>
            <a:off x="-132530" y="5314672"/>
            <a:ext cx="9576062" cy="1043115"/>
          </a:xfrm>
          <a:prstGeom prst="roundRect">
            <a:avLst>
              <a:gd name="adj" fmla="val 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dirty="0">
              <a:solidFill>
                <a:schemeClr val="bg2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2B0AB44-4CED-0101-9BFE-A11EDEDAB94B}"/>
              </a:ext>
            </a:extLst>
          </p:cNvPr>
          <p:cNvSpPr/>
          <p:nvPr/>
        </p:nvSpPr>
        <p:spPr>
          <a:xfrm>
            <a:off x="-171719" y="4036424"/>
            <a:ext cx="9576062" cy="1043115"/>
          </a:xfrm>
          <a:prstGeom prst="roundRect">
            <a:avLst>
              <a:gd name="adj" fmla="val 0"/>
            </a:avLst>
          </a:prstGeom>
          <a:solidFill>
            <a:srgbClr val="F3E6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dirty="0">
              <a:solidFill>
                <a:schemeClr val="bg2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E66559E-4897-2CC8-B3C3-0D4526B10D14}"/>
              </a:ext>
            </a:extLst>
          </p:cNvPr>
          <p:cNvSpPr/>
          <p:nvPr/>
        </p:nvSpPr>
        <p:spPr>
          <a:xfrm>
            <a:off x="-216031" y="2993308"/>
            <a:ext cx="9576062" cy="807983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dirty="0">
              <a:solidFill>
                <a:schemeClr val="bg2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E3FD0013-D816-4359-0D59-4EAF64E5CA8A}"/>
              </a:ext>
            </a:extLst>
          </p:cNvPr>
          <p:cNvSpPr/>
          <p:nvPr/>
        </p:nvSpPr>
        <p:spPr>
          <a:xfrm>
            <a:off x="-216031" y="1778462"/>
            <a:ext cx="9576062" cy="1043115"/>
          </a:xfrm>
          <a:prstGeom prst="roundRect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dirty="0">
              <a:solidFill>
                <a:schemeClr val="bg2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D532B4E-3313-2F6F-DE18-30535EE95E32}"/>
              </a:ext>
            </a:extLst>
          </p:cNvPr>
          <p:cNvSpPr/>
          <p:nvPr/>
        </p:nvSpPr>
        <p:spPr>
          <a:xfrm>
            <a:off x="-216031" y="870961"/>
            <a:ext cx="9576062" cy="735770"/>
          </a:xfrm>
          <a:prstGeom prst="roundRect">
            <a:avLst>
              <a:gd name="adj" fmla="val 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dirty="0">
              <a:solidFill>
                <a:schemeClr val="bg2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68FE4A1-6FF9-0521-D69C-17909639A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in the Paper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D3181C3-8713-EB61-09D8-BAF0F31177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8894602" cy="5789494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Load elimination coverage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/>
              <a:t>of Constable</a:t>
            </a:r>
          </a:p>
          <a:p>
            <a:pPr lvl="1"/>
            <a:r>
              <a:rPr lang="en-US" b="1" dirty="0">
                <a:solidFill>
                  <a:srgbClr val="C00000"/>
                </a:solidFill>
                <a:latin typeface="Avenir Next" panose="020B0503020202020204" pitchFamily="34" charset="0"/>
              </a:rPr>
              <a:t>23.5%</a:t>
            </a:r>
            <a:r>
              <a:rPr lang="en-US" dirty="0"/>
              <a:t> of all dynamic loads are eliminated</a:t>
            </a:r>
          </a:p>
          <a:p>
            <a:pPr lvl="1"/>
            <a:endParaRPr lang="en-US" dirty="0"/>
          </a:p>
          <a:p>
            <a:r>
              <a:rPr lang="en-US" b="1" dirty="0">
                <a:solidFill>
                  <a:srgbClr val="00B050"/>
                </a:solidFill>
              </a:rPr>
              <a:t>Per-workload performance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/>
              <a:t>analysis</a:t>
            </a:r>
          </a:p>
          <a:p>
            <a:pPr lvl="1"/>
            <a:r>
              <a:rPr lang="en-US" dirty="0"/>
              <a:t>Up to </a:t>
            </a:r>
            <a:r>
              <a:rPr lang="en-US" b="1" dirty="0">
                <a:solidFill>
                  <a:srgbClr val="00B050"/>
                </a:solidFill>
                <a:latin typeface="Avenir Next" panose="020B0503020202020204" pitchFamily="34" charset="0"/>
              </a:rPr>
              <a:t>31.2%</a:t>
            </a:r>
            <a:r>
              <a:rPr lang="en-US" dirty="0"/>
              <a:t> over baseline</a:t>
            </a:r>
          </a:p>
          <a:p>
            <a:pPr lvl="1"/>
            <a:r>
              <a:rPr lang="en-US" dirty="0">
                <a:latin typeface="Avenir Next" panose="020B0503020202020204" pitchFamily="34" charset="0"/>
              </a:rPr>
              <a:t>60/90</a:t>
            </a:r>
            <a:r>
              <a:rPr lang="en-US" dirty="0"/>
              <a:t> workloads outperforms EVES by more than </a:t>
            </a:r>
            <a:r>
              <a:rPr lang="en-US" dirty="0">
                <a:latin typeface="Avenir Next" panose="020B0503020202020204" pitchFamily="34" charset="0"/>
              </a:rPr>
              <a:t>5%</a:t>
            </a:r>
          </a:p>
          <a:p>
            <a:pPr lvl="1"/>
            <a:endParaRPr lang="en-US" dirty="0">
              <a:latin typeface="Avenir Next" panose="020B0503020202020204" pitchFamily="34" charset="0"/>
            </a:endParaRPr>
          </a:p>
          <a:p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Performance contribution per load category</a:t>
            </a:r>
          </a:p>
          <a:p>
            <a:pPr lvl="1"/>
            <a:r>
              <a:rPr lang="en-US" dirty="0"/>
              <a:t>Stack loads contribute the highest</a:t>
            </a:r>
          </a:p>
          <a:p>
            <a:endParaRPr lang="en-US" dirty="0"/>
          </a:p>
          <a:p>
            <a:r>
              <a:rPr lang="en-US" dirty="0"/>
              <a:t>Performance improvement over </a:t>
            </a:r>
            <a:r>
              <a:rPr lang="en-US" b="1" dirty="0">
                <a:solidFill>
                  <a:srgbClr val="7030A0"/>
                </a:solidFill>
              </a:rPr>
              <a:t>prior works</a:t>
            </a:r>
          </a:p>
          <a:p>
            <a:pPr lvl="1"/>
            <a:r>
              <a:rPr lang="en-US" b="1" dirty="0">
                <a:solidFill>
                  <a:srgbClr val="7030A0"/>
                </a:solidFill>
                <a:latin typeface="Avenir Next" panose="020B0503020202020204" pitchFamily="34" charset="0"/>
              </a:rPr>
              <a:t>4.7%</a:t>
            </a:r>
            <a:r>
              <a:rPr lang="en-US" dirty="0"/>
              <a:t> over </a:t>
            </a:r>
            <a:r>
              <a:rPr lang="en-US" b="1" dirty="0">
                <a:solidFill>
                  <a:srgbClr val="7030A0"/>
                </a:solidFill>
              </a:rPr>
              <a:t>Early load address resolution</a:t>
            </a:r>
          </a:p>
          <a:p>
            <a:pPr lvl="1"/>
            <a:r>
              <a:rPr lang="en-US" b="1" dirty="0">
                <a:solidFill>
                  <a:srgbClr val="7030A0"/>
                </a:solidFill>
                <a:latin typeface="Avenir Next" panose="020B0503020202020204" pitchFamily="34" charset="0"/>
              </a:rPr>
              <a:t>3.6%</a:t>
            </a:r>
            <a:r>
              <a:rPr lang="en-US" dirty="0"/>
              <a:t> over </a:t>
            </a:r>
            <a:r>
              <a:rPr lang="en-US" b="1" dirty="0">
                <a:solidFill>
                  <a:srgbClr val="7030A0"/>
                </a:solidFill>
              </a:rPr>
              <a:t>Register file prefetching</a:t>
            </a:r>
          </a:p>
          <a:p>
            <a:endParaRPr lang="en-US" dirty="0"/>
          </a:p>
          <a:p>
            <a:r>
              <a:rPr lang="en-US" dirty="0"/>
              <a:t>Performance </a:t>
            </a:r>
            <a:r>
              <a:rPr lang="en-US" b="1" dirty="0">
                <a:solidFill>
                  <a:srgbClr val="000CFF"/>
                </a:solidFill>
              </a:rPr>
              <a:t>sensitivity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Higher performance in every configuration up to </a:t>
            </a:r>
            <a:r>
              <a:rPr lang="en-US" b="1" dirty="0">
                <a:solidFill>
                  <a:srgbClr val="2127F6"/>
                </a:solidFill>
              </a:rPr>
              <a:t>2X load execution width</a:t>
            </a:r>
          </a:p>
          <a:p>
            <a:pPr lvl="1"/>
            <a:r>
              <a:rPr lang="en-US" dirty="0"/>
              <a:t>Higher performance in every configuration up to </a:t>
            </a:r>
            <a:r>
              <a:rPr lang="en-US" b="1" dirty="0">
                <a:solidFill>
                  <a:srgbClr val="2127F6"/>
                </a:solidFill>
              </a:rPr>
              <a:t>2X pipeline depth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4062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991068F-A11A-475C-D585-8B1EE3F342E6}"/>
              </a:ext>
            </a:extLst>
          </p:cNvPr>
          <p:cNvSpPr/>
          <p:nvPr/>
        </p:nvSpPr>
        <p:spPr>
          <a:xfrm>
            <a:off x="-132530" y="5314672"/>
            <a:ext cx="9576062" cy="1043115"/>
          </a:xfrm>
          <a:prstGeom prst="roundRect">
            <a:avLst>
              <a:gd name="adj" fmla="val 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dirty="0">
              <a:solidFill>
                <a:schemeClr val="bg2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2B0AB44-4CED-0101-9BFE-A11EDEDAB94B}"/>
              </a:ext>
            </a:extLst>
          </p:cNvPr>
          <p:cNvSpPr/>
          <p:nvPr/>
        </p:nvSpPr>
        <p:spPr>
          <a:xfrm>
            <a:off x="-171719" y="4036424"/>
            <a:ext cx="9576062" cy="1043115"/>
          </a:xfrm>
          <a:prstGeom prst="roundRect">
            <a:avLst>
              <a:gd name="adj" fmla="val 0"/>
            </a:avLst>
          </a:prstGeom>
          <a:solidFill>
            <a:srgbClr val="F3E6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dirty="0">
              <a:solidFill>
                <a:schemeClr val="bg2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E66559E-4897-2CC8-B3C3-0D4526B10D14}"/>
              </a:ext>
            </a:extLst>
          </p:cNvPr>
          <p:cNvSpPr/>
          <p:nvPr/>
        </p:nvSpPr>
        <p:spPr>
          <a:xfrm>
            <a:off x="-216031" y="2993308"/>
            <a:ext cx="9576062" cy="807983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dirty="0">
              <a:solidFill>
                <a:schemeClr val="bg2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E3FD0013-D816-4359-0D59-4EAF64E5CA8A}"/>
              </a:ext>
            </a:extLst>
          </p:cNvPr>
          <p:cNvSpPr/>
          <p:nvPr/>
        </p:nvSpPr>
        <p:spPr>
          <a:xfrm>
            <a:off x="-216031" y="1778462"/>
            <a:ext cx="9576062" cy="1043115"/>
          </a:xfrm>
          <a:prstGeom prst="roundRect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dirty="0">
              <a:solidFill>
                <a:schemeClr val="bg2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D532B4E-3313-2F6F-DE18-30535EE95E32}"/>
              </a:ext>
            </a:extLst>
          </p:cNvPr>
          <p:cNvSpPr/>
          <p:nvPr/>
        </p:nvSpPr>
        <p:spPr>
          <a:xfrm>
            <a:off x="-216031" y="870961"/>
            <a:ext cx="9576062" cy="735770"/>
          </a:xfrm>
          <a:prstGeom prst="roundRect">
            <a:avLst>
              <a:gd name="adj" fmla="val 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dirty="0">
              <a:solidFill>
                <a:schemeClr val="bg2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68FE4A1-6FF9-0521-D69C-17909639A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in the Paper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D3181C3-8713-EB61-09D8-BAF0F31177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8894602" cy="5789494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Load elimination coverage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/>
              <a:t>of Constable</a:t>
            </a:r>
          </a:p>
          <a:p>
            <a:pPr lvl="1"/>
            <a:r>
              <a:rPr lang="en-US" b="1" dirty="0">
                <a:solidFill>
                  <a:srgbClr val="C00000"/>
                </a:solidFill>
                <a:latin typeface="Avenir Next" panose="020B0503020202020204" pitchFamily="34" charset="0"/>
              </a:rPr>
              <a:t>23.5%</a:t>
            </a:r>
            <a:r>
              <a:rPr lang="en-US" dirty="0"/>
              <a:t> of all dynamic loads are eliminated</a:t>
            </a:r>
          </a:p>
          <a:p>
            <a:pPr lvl="1"/>
            <a:endParaRPr lang="en-US" dirty="0"/>
          </a:p>
          <a:p>
            <a:r>
              <a:rPr lang="en-US" b="1" dirty="0">
                <a:solidFill>
                  <a:srgbClr val="00B050"/>
                </a:solidFill>
              </a:rPr>
              <a:t>Per-workload performance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/>
              <a:t>analysis</a:t>
            </a:r>
          </a:p>
          <a:p>
            <a:pPr lvl="1"/>
            <a:r>
              <a:rPr lang="en-US" dirty="0"/>
              <a:t>Up to </a:t>
            </a:r>
            <a:r>
              <a:rPr lang="en-US" b="1" dirty="0">
                <a:solidFill>
                  <a:srgbClr val="00B050"/>
                </a:solidFill>
                <a:latin typeface="Avenir Next" panose="020B0503020202020204" pitchFamily="34" charset="0"/>
              </a:rPr>
              <a:t>31.2%</a:t>
            </a:r>
            <a:r>
              <a:rPr lang="en-US" dirty="0"/>
              <a:t> over baseline</a:t>
            </a:r>
          </a:p>
          <a:p>
            <a:pPr lvl="1"/>
            <a:r>
              <a:rPr lang="en-US" dirty="0">
                <a:latin typeface="Avenir Next" panose="020B0503020202020204" pitchFamily="34" charset="0"/>
              </a:rPr>
              <a:t>60/90</a:t>
            </a:r>
            <a:r>
              <a:rPr lang="en-US" dirty="0"/>
              <a:t> workloads outperforms EVES by more than </a:t>
            </a:r>
            <a:r>
              <a:rPr lang="en-US" dirty="0">
                <a:latin typeface="Avenir Next" panose="020B0503020202020204" pitchFamily="34" charset="0"/>
              </a:rPr>
              <a:t>5%</a:t>
            </a:r>
          </a:p>
          <a:p>
            <a:pPr lvl="1"/>
            <a:endParaRPr lang="en-US" dirty="0">
              <a:latin typeface="Avenir Next" panose="020B0503020202020204" pitchFamily="34" charset="0"/>
            </a:endParaRPr>
          </a:p>
          <a:p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Performance contribution per load category</a:t>
            </a:r>
          </a:p>
          <a:p>
            <a:pPr lvl="1"/>
            <a:r>
              <a:rPr lang="en-US" dirty="0"/>
              <a:t>Stack loads contributes the highest</a:t>
            </a:r>
          </a:p>
          <a:p>
            <a:endParaRPr lang="en-US" dirty="0"/>
          </a:p>
          <a:p>
            <a:r>
              <a:rPr lang="en-US" dirty="0"/>
              <a:t>Performance improvement over </a:t>
            </a:r>
            <a:r>
              <a:rPr lang="en-US" b="1" dirty="0">
                <a:solidFill>
                  <a:srgbClr val="7030A0"/>
                </a:solidFill>
              </a:rPr>
              <a:t>prior works</a:t>
            </a:r>
          </a:p>
          <a:p>
            <a:pPr lvl="1"/>
            <a:r>
              <a:rPr lang="en-US" b="1" dirty="0">
                <a:solidFill>
                  <a:srgbClr val="7030A0"/>
                </a:solidFill>
                <a:latin typeface="Avenir Next" panose="020B0503020202020204" pitchFamily="34" charset="0"/>
              </a:rPr>
              <a:t>4.7%</a:t>
            </a:r>
            <a:r>
              <a:rPr lang="en-US" dirty="0"/>
              <a:t> over </a:t>
            </a:r>
            <a:r>
              <a:rPr lang="en-US" b="1" dirty="0">
                <a:solidFill>
                  <a:srgbClr val="7030A0"/>
                </a:solidFill>
              </a:rPr>
              <a:t>Early load address resolution</a:t>
            </a:r>
          </a:p>
          <a:p>
            <a:pPr lvl="1"/>
            <a:r>
              <a:rPr lang="en-US" b="1" dirty="0">
                <a:solidFill>
                  <a:srgbClr val="7030A0"/>
                </a:solidFill>
                <a:latin typeface="Avenir Next" panose="020B0503020202020204" pitchFamily="34" charset="0"/>
              </a:rPr>
              <a:t>3.6%</a:t>
            </a:r>
            <a:r>
              <a:rPr lang="en-US" dirty="0"/>
              <a:t> over </a:t>
            </a:r>
            <a:r>
              <a:rPr lang="en-US" b="1" dirty="0">
                <a:solidFill>
                  <a:srgbClr val="7030A0"/>
                </a:solidFill>
              </a:rPr>
              <a:t>Register file prefetching</a:t>
            </a:r>
          </a:p>
          <a:p>
            <a:endParaRPr lang="en-US" dirty="0"/>
          </a:p>
          <a:p>
            <a:r>
              <a:rPr lang="en-US" dirty="0"/>
              <a:t>Performance </a:t>
            </a:r>
            <a:r>
              <a:rPr lang="en-US" b="1" dirty="0">
                <a:solidFill>
                  <a:srgbClr val="000CFF"/>
                </a:solidFill>
              </a:rPr>
              <a:t>sensitivity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Higher performance in every configuration up to </a:t>
            </a:r>
            <a:r>
              <a:rPr lang="en-US" b="1" dirty="0">
                <a:solidFill>
                  <a:srgbClr val="2127F6"/>
                </a:solidFill>
              </a:rPr>
              <a:t>2X load execution width</a:t>
            </a:r>
          </a:p>
          <a:p>
            <a:pPr lvl="1"/>
            <a:r>
              <a:rPr lang="en-US" dirty="0"/>
              <a:t>Higher performance in every configuration up to </a:t>
            </a:r>
            <a:r>
              <a:rPr lang="en-US" b="1" dirty="0">
                <a:solidFill>
                  <a:srgbClr val="2127F6"/>
                </a:solidFill>
              </a:rPr>
              <a:t>2X pipeline depth</a:t>
            </a:r>
          </a:p>
          <a:p>
            <a:pPr lvl="1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80D2362-CFF0-87C2-5C85-B70023BE29F5}"/>
              </a:ext>
            </a:extLst>
          </p:cNvPr>
          <p:cNvSpPr/>
          <p:nvPr/>
        </p:nvSpPr>
        <p:spPr>
          <a:xfrm>
            <a:off x="-132530" y="803630"/>
            <a:ext cx="9381033" cy="5552086"/>
          </a:xfrm>
          <a:prstGeom prst="rect">
            <a:avLst/>
          </a:prstGeom>
          <a:solidFill>
            <a:srgbClr val="FFFFF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64E8709-1B17-60D6-8CBE-9D915CB2A6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112" y="1520617"/>
            <a:ext cx="7772400" cy="425065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22F980F-6434-F949-7FDE-EF0B891E525B}"/>
              </a:ext>
            </a:extLst>
          </p:cNvPr>
          <p:cNvSpPr txBox="1"/>
          <p:nvPr/>
        </p:nvSpPr>
        <p:spPr>
          <a:xfrm>
            <a:off x="1415912" y="5923827"/>
            <a:ext cx="64008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2000" b="1" dirty="0">
                <a:solidFill>
                  <a:srgbClr val="2127F6"/>
                </a:solidFill>
                <a:latin typeface="Consolas" panose="020B0609020204030204" pitchFamily="49" charset="0"/>
                <a:cs typeface="Consolas" panose="020B0609020204030204" pitchFamily="49" charset="0"/>
                <a:hlinkClick r:id="rId4"/>
              </a:rPr>
              <a:t>https://arxiv.org/pdf/2406.18786</a:t>
            </a:r>
            <a:endParaRPr lang="en-IN" sz="2000" b="1" dirty="0">
              <a:solidFill>
                <a:srgbClr val="2127F6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6885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27065-D752-A8B6-C6D9-51DDDB2D77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To Summarize...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264092-6E05-0BC2-C0C2-B2946D5B10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EE2058-E4BF-B562-DF36-311315EE7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02092" y="6382477"/>
            <a:ext cx="2057400" cy="365125"/>
          </a:xfrm>
        </p:spPr>
        <p:txBody>
          <a:bodyPr/>
          <a:lstStyle/>
          <a:p>
            <a:fld id="{B6571078-45FA-4BA5-9BE9-4C6ADE012FE3}" type="slidenum">
              <a:rPr lang="en-CH" sz="1400" smtClean="0">
                <a:latin typeface="Avenir Next" panose="020B0503020202020204" pitchFamily="34" charset="0"/>
              </a:rPr>
              <a:t>44</a:t>
            </a:fld>
            <a:endParaRPr lang="en-CH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91507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946EA57-4468-26C5-BE9E-1C82511AA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Key Findings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5AD81F-1C66-CA5D-9202-D47B578060B5}"/>
              </a:ext>
            </a:extLst>
          </p:cNvPr>
          <p:cNvSpPr/>
          <p:nvPr/>
        </p:nvSpPr>
        <p:spPr>
          <a:xfrm>
            <a:off x="1338606" y="1182740"/>
            <a:ext cx="7600698" cy="14647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ysClr val="windowText" lastClr="000000"/>
                </a:solidFill>
                <a:latin typeface="Candara" panose="020E0502030303020204" pitchFamily="34" charset="0"/>
              </a:rPr>
              <a:t>A large fraction (</a:t>
            </a:r>
            <a:r>
              <a:rPr lang="en-US" sz="2600" b="1" dirty="0">
                <a:solidFill>
                  <a:srgbClr val="000CFF"/>
                </a:solidFill>
                <a:latin typeface="Avenir Next" panose="020B0503020202020204" pitchFamily="34" charset="0"/>
              </a:rPr>
              <a:t>34%</a:t>
            </a:r>
            <a:r>
              <a:rPr lang="en-US" sz="2600" dirty="0">
                <a:solidFill>
                  <a:sysClr val="windowText" lastClr="000000"/>
                </a:solidFill>
                <a:latin typeface="Candara" panose="020E0502030303020204" pitchFamily="34" charset="0"/>
              </a:rPr>
              <a:t>) of dynamic loads fetch </a:t>
            </a:r>
          </a:p>
          <a:p>
            <a:pPr algn="ctr"/>
            <a:r>
              <a:rPr lang="en-US" sz="2600" dirty="0">
                <a:solidFill>
                  <a:srgbClr val="000CFF"/>
                </a:solidFill>
                <a:latin typeface="Candara" panose="020E0502030303020204" pitchFamily="34" charset="0"/>
              </a:rPr>
              <a:t>the same data from the same address </a:t>
            </a:r>
          </a:p>
          <a:p>
            <a:pPr algn="ctr"/>
            <a:r>
              <a:rPr lang="en-US" sz="2600" dirty="0">
                <a:solidFill>
                  <a:sysClr val="windowText" lastClr="000000"/>
                </a:solidFill>
                <a:latin typeface="Candara" panose="020E0502030303020204" pitchFamily="34" charset="0"/>
              </a:rPr>
              <a:t>throughout the entire workload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1D9F3DE-0446-E75F-9042-F925768F8B6F}"/>
              </a:ext>
            </a:extLst>
          </p:cNvPr>
          <p:cNvSpPr/>
          <p:nvPr/>
        </p:nvSpPr>
        <p:spPr>
          <a:xfrm>
            <a:off x="1338606" y="3091775"/>
            <a:ext cx="7600698" cy="10175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ysClr val="windowText" lastClr="000000"/>
                </a:solidFill>
                <a:latin typeface="Candara" panose="020E0502030303020204" pitchFamily="34" charset="0"/>
              </a:rPr>
              <a:t>These global-stable loads cause significant ILP loss due to </a:t>
            </a:r>
            <a:r>
              <a:rPr lang="en-US" sz="2600" b="1" dirty="0">
                <a:solidFill>
                  <a:srgbClr val="C00000"/>
                </a:solidFill>
                <a:latin typeface="Candara" panose="020E0502030303020204" pitchFamily="34" charset="0"/>
              </a:rPr>
              <a:t>resource dependence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97C9DC6-C25D-ECB0-274A-5D7D29CF5FEC}"/>
              </a:ext>
            </a:extLst>
          </p:cNvPr>
          <p:cNvSpPr/>
          <p:nvPr/>
        </p:nvSpPr>
        <p:spPr>
          <a:xfrm>
            <a:off x="1338606" y="4553615"/>
            <a:ext cx="7600698" cy="15165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rgbClr val="00B050"/>
                </a:solidFill>
                <a:latin typeface="Candara" panose="020E0502030303020204" pitchFamily="34" charset="0"/>
              </a:rPr>
              <a:t>Eliminating</a:t>
            </a:r>
            <a:r>
              <a:rPr lang="en-US" sz="2600" dirty="0">
                <a:solidFill>
                  <a:schemeClr val="tx1"/>
                </a:solidFill>
                <a:latin typeface="Candara" panose="020E0502030303020204" pitchFamily="34" charset="0"/>
              </a:rPr>
              <a:t> global-stable load</a:t>
            </a:r>
            <a:r>
              <a:rPr lang="en-US" sz="2600" dirty="0">
                <a:solidFill>
                  <a:sysClr val="windowText" lastClr="000000"/>
                </a:solidFill>
                <a:latin typeface="Candara" panose="020E0502030303020204" pitchFamily="34" charset="0"/>
              </a:rPr>
              <a:t> execution provides </a:t>
            </a:r>
          </a:p>
          <a:p>
            <a:pPr algn="ctr"/>
            <a:r>
              <a:rPr lang="en-US" sz="2600" dirty="0">
                <a:solidFill>
                  <a:schemeClr val="tx1"/>
                </a:solidFill>
                <a:latin typeface="Candara" panose="020E0502030303020204" pitchFamily="34" charset="0"/>
              </a:rPr>
              <a:t>more than </a:t>
            </a:r>
            <a:r>
              <a:rPr lang="en-US" sz="3600" b="1" dirty="0">
                <a:solidFill>
                  <a:srgbClr val="00B050"/>
                </a:solidFill>
                <a:latin typeface="Avenir Next" panose="020B0503020202020204" pitchFamily="34" charset="0"/>
              </a:rPr>
              <a:t>2x</a:t>
            </a:r>
            <a:r>
              <a:rPr lang="en-US" sz="2600" b="1" dirty="0">
                <a:solidFill>
                  <a:srgbClr val="00B050"/>
                </a:solidFill>
                <a:latin typeface="Candara" panose="020E0502030303020204" pitchFamily="34" charset="0"/>
              </a:rPr>
              <a:t> the performance</a:t>
            </a:r>
            <a:r>
              <a:rPr lang="en-US" sz="2600" dirty="0">
                <a:solidFill>
                  <a:srgbClr val="000CFF"/>
                </a:solidFill>
                <a:latin typeface="Candara" panose="020E0502030303020204" pitchFamily="34" charset="0"/>
              </a:rPr>
              <a:t> </a:t>
            </a:r>
            <a:r>
              <a:rPr lang="en-US" sz="2600" dirty="0">
                <a:solidFill>
                  <a:schemeClr val="tx1"/>
                </a:solidFill>
                <a:latin typeface="Candara" panose="020E0502030303020204" pitchFamily="34" charset="0"/>
              </a:rPr>
              <a:t>benefit</a:t>
            </a:r>
            <a:r>
              <a:rPr lang="en-US" sz="2600" dirty="0">
                <a:solidFill>
                  <a:sysClr val="windowText" lastClr="000000"/>
                </a:solidFill>
                <a:latin typeface="Candara" panose="020E0502030303020204" pitchFamily="34" charset="0"/>
              </a:rPr>
              <a:t> </a:t>
            </a:r>
          </a:p>
          <a:p>
            <a:pPr algn="ctr"/>
            <a:r>
              <a:rPr lang="en-US" sz="2600" dirty="0">
                <a:solidFill>
                  <a:sysClr val="windowText" lastClr="000000"/>
                </a:solidFill>
                <a:latin typeface="Candara" panose="020E0502030303020204" pitchFamily="34" charset="0"/>
              </a:rPr>
              <a:t>of just </a:t>
            </a:r>
            <a:r>
              <a:rPr lang="en-US" sz="2600" b="1" dirty="0">
                <a:solidFill>
                  <a:srgbClr val="00B050"/>
                </a:solidFill>
                <a:latin typeface="Candara" panose="020E0502030303020204" pitchFamily="34" charset="0"/>
              </a:rPr>
              <a:t>breaking</a:t>
            </a:r>
            <a:r>
              <a:rPr lang="en-US" sz="2600" dirty="0">
                <a:solidFill>
                  <a:schemeClr val="tx1"/>
                </a:solidFill>
                <a:latin typeface="Candara" panose="020E0502030303020204" pitchFamily="34" charset="0"/>
              </a:rPr>
              <a:t> their </a:t>
            </a:r>
            <a:r>
              <a:rPr lang="en-US" sz="2600" b="1" dirty="0">
                <a:solidFill>
                  <a:srgbClr val="00B050"/>
                </a:solidFill>
                <a:latin typeface="Candara" panose="020E0502030303020204" pitchFamily="34" charset="0"/>
              </a:rPr>
              <a:t>load data dependency</a:t>
            </a:r>
          </a:p>
        </p:txBody>
      </p:sp>
      <p:pic>
        <p:nvPicPr>
          <p:cNvPr id="20" name="Graphic 19" descr="Badge 1 with solid fill">
            <a:extLst>
              <a:ext uri="{FF2B5EF4-FFF2-40B4-BE49-F238E27FC236}">
                <a16:creationId xmlns:a16="http://schemas.microsoft.com/office/drawing/2014/main" id="{9649B8E3-061A-35DA-C25E-F28CD66B7A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9011" y="1406337"/>
            <a:ext cx="1017518" cy="1017518"/>
          </a:xfrm>
          <a:prstGeom prst="rect">
            <a:avLst/>
          </a:prstGeom>
        </p:spPr>
      </p:pic>
      <p:pic>
        <p:nvPicPr>
          <p:cNvPr id="22" name="Graphic 21" descr="Badge 3 with solid fill">
            <a:extLst>
              <a:ext uri="{FF2B5EF4-FFF2-40B4-BE49-F238E27FC236}">
                <a16:creationId xmlns:a16="http://schemas.microsoft.com/office/drawing/2014/main" id="{372149CE-E91A-2886-F0BD-EB61DD4198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9011" y="4803134"/>
            <a:ext cx="1017518" cy="1017518"/>
          </a:xfrm>
          <a:prstGeom prst="rect">
            <a:avLst/>
          </a:prstGeom>
        </p:spPr>
      </p:pic>
      <p:pic>
        <p:nvPicPr>
          <p:cNvPr id="24" name="Graphic 23" descr="Badge with solid fill">
            <a:extLst>
              <a:ext uri="{FF2B5EF4-FFF2-40B4-BE49-F238E27FC236}">
                <a16:creationId xmlns:a16="http://schemas.microsoft.com/office/drawing/2014/main" id="{F5E3BF45-5E0A-0BCD-998C-10DAF73C6E5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69011" y="3085981"/>
            <a:ext cx="1017518" cy="101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531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97A3976-D40C-DAEE-7552-21283E798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Proposal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F7F69D8-FBD0-3C31-1E3B-BFD1E77365BE}"/>
              </a:ext>
            </a:extLst>
          </p:cNvPr>
          <p:cNvSpPr/>
          <p:nvPr/>
        </p:nvSpPr>
        <p:spPr>
          <a:xfrm>
            <a:off x="-221531" y="1245988"/>
            <a:ext cx="9587061" cy="1159288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andara" panose="020E0502030303020204" pitchFamily="34" charset="0"/>
              </a:rPr>
              <a:t>Identifies and eliminates loads 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Candara" panose="020E0502030303020204" pitchFamily="34" charset="0"/>
              </a:rPr>
              <a:t>that repeatedly fetch same data from same address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8DA82A0-4B30-8AD7-26FB-FCF3D696D479}"/>
              </a:ext>
            </a:extLst>
          </p:cNvPr>
          <p:cNvSpPr/>
          <p:nvPr/>
        </p:nvSpPr>
        <p:spPr>
          <a:xfrm>
            <a:off x="3388067" y="820613"/>
            <a:ext cx="2367863" cy="538499"/>
          </a:xfrm>
          <a:prstGeom prst="round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andara" panose="020E0502030303020204" pitchFamily="34" charset="0"/>
              </a:rPr>
              <a:t>Constable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EC7B6F2-FE77-CD38-9440-7AA3115196A8}"/>
              </a:ext>
            </a:extLst>
          </p:cNvPr>
          <p:cNvSpPr/>
          <p:nvPr/>
        </p:nvSpPr>
        <p:spPr>
          <a:xfrm>
            <a:off x="169011" y="2881681"/>
            <a:ext cx="4312504" cy="151655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rgbClr val="C00000"/>
                </a:solidFill>
                <a:latin typeface="Candara" panose="020E0502030303020204" pitchFamily="34" charset="0"/>
              </a:rPr>
              <a:t>High performance benefit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  <a:latin typeface="Candara" panose="020E0502030303020204" pitchFamily="34" charset="0"/>
              </a:rPr>
              <a:t>over a strong baseline system 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  <a:latin typeface="Candara" panose="020E0502030303020204" pitchFamily="34" charset="0"/>
              </a:rPr>
              <a:t>without (</a:t>
            </a:r>
            <a:r>
              <a:rPr lang="en-US" sz="2000" b="1" dirty="0">
                <a:solidFill>
                  <a:srgbClr val="C00000"/>
                </a:solidFill>
                <a:latin typeface="Avenir Next" panose="020B0503020202020204" pitchFamily="34" charset="0"/>
              </a:rPr>
              <a:t>5.1%</a:t>
            </a:r>
            <a:r>
              <a:rPr lang="en-US" sz="2000" dirty="0">
                <a:solidFill>
                  <a:schemeClr val="tx1"/>
                </a:solidFill>
                <a:latin typeface="Candara" panose="020E0502030303020204" pitchFamily="34" charset="0"/>
              </a:rPr>
              <a:t>) and with SMT (</a:t>
            </a:r>
            <a:r>
              <a:rPr lang="en-US" sz="2000" b="1" dirty="0">
                <a:solidFill>
                  <a:srgbClr val="C00000"/>
                </a:solidFill>
                <a:latin typeface="Avenir Next" panose="020B0503020202020204" pitchFamily="34" charset="0"/>
              </a:rPr>
              <a:t>8.8%</a:t>
            </a:r>
            <a:r>
              <a:rPr lang="en-US" sz="2000" dirty="0">
                <a:solidFill>
                  <a:schemeClr val="tx1"/>
                </a:solidFill>
                <a:latin typeface="Candara" panose="020E0502030303020204" pitchFamily="34" charset="0"/>
              </a:rPr>
              <a:t>)</a:t>
            </a:r>
          </a:p>
        </p:txBody>
      </p:sp>
      <p:pic>
        <p:nvPicPr>
          <p:cNvPr id="10" name="Graphic 9" descr="Gauge with solid fill">
            <a:extLst>
              <a:ext uri="{FF2B5EF4-FFF2-40B4-BE49-F238E27FC236}">
                <a16:creationId xmlns:a16="http://schemas.microsoft.com/office/drawing/2014/main" id="{3DDFB26F-DB34-8E61-7CA9-1E4DC7BAE2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68666" y="2383500"/>
            <a:ext cx="824570" cy="82457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7B40BF9-2FF6-7C03-57A8-1ABAE584EBEC}"/>
              </a:ext>
            </a:extLst>
          </p:cNvPr>
          <p:cNvSpPr/>
          <p:nvPr/>
        </p:nvSpPr>
        <p:spPr>
          <a:xfrm>
            <a:off x="4616311" y="2881680"/>
            <a:ext cx="4358677" cy="1516557"/>
          </a:xfrm>
          <a:prstGeom prst="rect">
            <a:avLst/>
          </a:prstGeom>
          <a:solidFill>
            <a:srgbClr val="ECE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rgbClr val="7030A0"/>
                </a:solidFill>
                <a:latin typeface="Candara" panose="020E0502030303020204" pitchFamily="34" charset="0"/>
              </a:rPr>
              <a:t>Improves resource efficiency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  <a:latin typeface="Candara" panose="020E0502030303020204" pitchFamily="34" charset="0"/>
              </a:rPr>
              <a:t>L1-D access reduction by </a:t>
            </a:r>
            <a:r>
              <a:rPr lang="en-US" sz="2000" b="1" dirty="0">
                <a:solidFill>
                  <a:srgbClr val="7030A0"/>
                </a:solidFill>
                <a:latin typeface="Avenir Next" panose="020B0503020202020204" pitchFamily="34" charset="0"/>
              </a:rPr>
              <a:t>26%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  <a:latin typeface="Candara" panose="020E0502030303020204" pitchFamily="34" charset="0"/>
              </a:rPr>
              <a:t>RS allocation reduction by </a:t>
            </a:r>
            <a:r>
              <a:rPr lang="en-US" sz="2000" b="1" dirty="0">
                <a:solidFill>
                  <a:srgbClr val="7030A0"/>
                </a:solidFill>
                <a:latin typeface="Avenir Next" panose="020B0503020202020204" pitchFamily="34" charset="0"/>
              </a:rPr>
              <a:t>8.8%</a:t>
            </a:r>
            <a:endParaRPr lang="en-US" sz="2000" dirty="0">
              <a:solidFill>
                <a:schemeClr val="tx1"/>
              </a:solidFill>
              <a:latin typeface="Avenir Next" panose="020B0503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B2D926-6C60-BF66-4C64-E57E0302FBDF}"/>
              </a:ext>
            </a:extLst>
          </p:cNvPr>
          <p:cNvSpPr/>
          <p:nvPr/>
        </p:nvSpPr>
        <p:spPr>
          <a:xfrm>
            <a:off x="169011" y="4910018"/>
            <a:ext cx="4312504" cy="1516557"/>
          </a:xfrm>
          <a:prstGeom prst="rect">
            <a:avLst/>
          </a:prstGeom>
          <a:solidFill>
            <a:srgbClr val="E8F7D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rgbClr val="00B050"/>
                </a:solidFill>
                <a:latin typeface="Candara" panose="020E0502030303020204" pitchFamily="34" charset="0"/>
              </a:rPr>
              <a:t>Reduces dynamic power 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  <a:latin typeface="Candara" panose="020E0502030303020204" pitchFamily="34" charset="0"/>
              </a:rPr>
              <a:t>L1-D power by </a:t>
            </a:r>
            <a:r>
              <a:rPr lang="en-US" sz="2000" b="1" dirty="0">
                <a:solidFill>
                  <a:srgbClr val="00B050"/>
                </a:solidFill>
                <a:latin typeface="Avenir Next" panose="020B0503020202020204" pitchFamily="34" charset="0"/>
              </a:rPr>
              <a:t>9.1%</a:t>
            </a:r>
            <a:endParaRPr lang="en-US" sz="2000" dirty="0">
              <a:solidFill>
                <a:schemeClr val="tx1"/>
              </a:solidFill>
              <a:latin typeface="Candara" panose="020E0502030303020204" pitchFamily="34" charset="0"/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  <a:latin typeface="Candara" panose="020E0502030303020204" pitchFamily="34" charset="0"/>
              </a:rPr>
              <a:t>RS power by </a:t>
            </a:r>
            <a:r>
              <a:rPr lang="en-US" sz="2000" b="1" dirty="0">
                <a:solidFill>
                  <a:srgbClr val="00B050"/>
                </a:solidFill>
                <a:latin typeface="Avenir Next" panose="020B0503020202020204" pitchFamily="34" charset="0"/>
              </a:rPr>
              <a:t>5.1%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0C6191-FA5E-907D-85A8-87B6DC31160E}"/>
              </a:ext>
            </a:extLst>
          </p:cNvPr>
          <p:cNvSpPr/>
          <p:nvPr/>
        </p:nvSpPr>
        <p:spPr>
          <a:xfrm>
            <a:off x="4609704" y="4910018"/>
            <a:ext cx="4358677" cy="1516557"/>
          </a:xfrm>
          <a:prstGeom prst="rect">
            <a:avLst/>
          </a:prstGeom>
          <a:solidFill>
            <a:srgbClr val="DCE5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accent1"/>
                </a:solidFill>
                <a:latin typeface="Candara" panose="020E0502030303020204" pitchFamily="34" charset="0"/>
              </a:rPr>
              <a:t>Low storage overhead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  <a:latin typeface="Candara" panose="020E0502030303020204" pitchFamily="34" charset="0"/>
              </a:rPr>
              <a:t>Only </a:t>
            </a:r>
            <a:r>
              <a:rPr lang="en-US" sz="2000" b="1" dirty="0">
                <a:solidFill>
                  <a:schemeClr val="accent1"/>
                </a:solidFill>
                <a:latin typeface="Avenir Next" panose="020B0503020202020204" pitchFamily="34" charset="0"/>
              </a:rPr>
              <a:t>12.4</a:t>
            </a:r>
            <a:r>
              <a:rPr lang="en-US" sz="2000" b="1" dirty="0">
                <a:solidFill>
                  <a:schemeClr val="accent1"/>
                </a:solidFill>
                <a:latin typeface="Candara" panose="020E0502030303020204" pitchFamily="34" charset="0"/>
              </a:rPr>
              <a:t> KB</a:t>
            </a:r>
            <a:r>
              <a:rPr lang="en-US" sz="2000" dirty="0">
                <a:solidFill>
                  <a:schemeClr val="tx1"/>
                </a:solidFill>
                <a:latin typeface="Candara" panose="020E0502030303020204" pitchFamily="34" charset="0"/>
              </a:rPr>
              <a:t>/core,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  <a:latin typeface="Avenir Next" panose="020B0503020202020204" pitchFamily="34" charset="0"/>
              </a:rPr>
              <a:t>0.232</a:t>
            </a:r>
            <a:r>
              <a:rPr lang="en-US" sz="2000" dirty="0">
                <a:solidFill>
                  <a:schemeClr val="tx1"/>
                </a:solidFill>
                <a:latin typeface="Candara" panose="020E0502030303020204" pitchFamily="34" charset="0"/>
              </a:rPr>
              <a:t> mm</a:t>
            </a:r>
            <a:r>
              <a:rPr lang="en-US" sz="2000" baseline="30000" dirty="0">
                <a:solidFill>
                  <a:schemeClr val="tx1"/>
                </a:solidFill>
                <a:latin typeface="Candara" panose="020E0502030303020204" pitchFamily="34" charset="0"/>
              </a:rPr>
              <a:t>2</a:t>
            </a:r>
            <a:r>
              <a:rPr lang="en-US" sz="2000" dirty="0">
                <a:solidFill>
                  <a:schemeClr val="tx1"/>
                </a:solidFill>
                <a:latin typeface="Candara" panose="020E0502030303020204" pitchFamily="34" charset="0"/>
              </a:rPr>
              <a:t> in </a:t>
            </a:r>
            <a:r>
              <a:rPr lang="en-US" sz="2000" dirty="0">
                <a:solidFill>
                  <a:schemeClr val="tx1"/>
                </a:solidFill>
                <a:latin typeface="Avenir Next" panose="020B0503020202020204" pitchFamily="34" charset="0"/>
              </a:rPr>
              <a:t>14</a:t>
            </a:r>
            <a:r>
              <a:rPr lang="en-US" sz="2000" dirty="0">
                <a:solidFill>
                  <a:schemeClr val="tx1"/>
                </a:solidFill>
                <a:latin typeface="Candara" panose="020E0502030303020204" pitchFamily="34" charset="0"/>
              </a:rPr>
              <a:t>-nm technology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108AE5B-02E7-1A60-CCB8-7E64630409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2222" y="2494160"/>
            <a:ext cx="426853" cy="6032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66DE63B-2D8D-74CC-0B77-B7DF276902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9835" y="4426518"/>
            <a:ext cx="742232" cy="742232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2C9290B9-2A7F-6ED6-1060-AF6A2BD186D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b="20483"/>
          <a:stretch/>
        </p:blipFill>
        <p:spPr>
          <a:xfrm>
            <a:off x="6412658" y="4426518"/>
            <a:ext cx="752768" cy="74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924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3" grpId="0" animBg="1"/>
      <p:bldP spid="14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46701C3D-FDB0-113C-963D-A7E4D87B154E}"/>
              </a:ext>
            </a:extLst>
          </p:cNvPr>
          <p:cNvSpPr/>
          <p:nvPr/>
        </p:nvSpPr>
        <p:spPr>
          <a:xfrm>
            <a:off x="891021" y="2447897"/>
            <a:ext cx="7450581" cy="1555595"/>
          </a:xfrm>
          <a:prstGeom prst="roundRect">
            <a:avLst>
              <a:gd name="adj" fmla="val 14148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  <a:latin typeface="Candara" panose="020E0502030303020204" pitchFamily="34" charset="0"/>
            </a:endParaRPr>
          </a:p>
          <a:p>
            <a:pPr algn="ctr"/>
            <a:r>
              <a:rPr lang="en-US" sz="3200" b="1" dirty="0">
                <a:solidFill>
                  <a:srgbClr val="C00000"/>
                </a:solidFill>
                <a:latin typeface="Avenir Next" panose="020B0503020202020204" pitchFamily="34" charset="0"/>
              </a:rPr>
              <a:t>43% </a:t>
            </a:r>
            <a:r>
              <a:rPr lang="en-US" sz="3200" dirty="0">
                <a:solidFill>
                  <a:schemeClr val="tx1"/>
                </a:solidFill>
                <a:latin typeface="Candara" panose="020E0502030303020204" pitchFamily="34" charset="0"/>
              </a:rPr>
              <a:t>of global-stable loads </a:t>
            </a:r>
          </a:p>
          <a:p>
            <a:pPr algn="ctr"/>
            <a:r>
              <a:rPr lang="en-US" sz="3200" b="1" dirty="0">
                <a:solidFill>
                  <a:srgbClr val="C00000"/>
                </a:solidFill>
                <a:latin typeface="Candara" panose="020E0502030303020204" pitchFamily="34" charset="0"/>
              </a:rPr>
              <a:t>do not get eliminated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0C01AC9-5A7D-3375-777E-E14A124C5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There’s Still Headroom...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74CAF0-5FC1-751F-FAA1-8C6D165BB63C}"/>
              </a:ext>
            </a:extLst>
          </p:cNvPr>
          <p:cNvSpPr/>
          <p:nvPr/>
        </p:nvSpPr>
        <p:spPr>
          <a:xfrm>
            <a:off x="308756" y="4651216"/>
            <a:ext cx="8526485" cy="1295451"/>
          </a:xfrm>
          <a:prstGeom prst="rect">
            <a:avLst/>
          </a:prstGeom>
          <a:solidFill>
            <a:srgbClr val="0070C0"/>
          </a:solidFill>
          <a:ln w="28575"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lnSpc>
                <a:spcPct val="90000"/>
              </a:lnSpc>
              <a:spcBef>
                <a:spcPts val="1000"/>
              </a:spcBef>
            </a:pPr>
            <a:r>
              <a:rPr lang="en-US" sz="2800" b="1" dirty="0">
                <a:solidFill>
                  <a:schemeClr val="bg1"/>
                </a:solidFill>
                <a:latin typeface="Candara" panose="020E0502030303020204" pitchFamily="34" charset="0"/>
                <a:cs typeface="Segoe UI" panose="020B0502040204020203" pitchFamily="34" charset="0"/>
              </a:rPr>
              <a:t>We need to understand more</a:t>
            </a:r>
          </a:p>
          <a:p>
            <a:pPr algn="ctr" defTabSz="914400">
              <a:lnSpc>
                <a:spcPct val="90000"/>
              </a:lnSpc>
              <a:spcBef>
                <a:spcPts val="1000"/>
              </a:spcBef>
            </a:pPr>
            <a:r>
              <a:rPr lang="en-US" sz="2800" b="1" dirty="0">
                <a:solidFill>
                  <a:schemeClr val="bg1"/>
                </a:solidFill>
                <a:latin typeface="Candara" panose="020E0502030303020204" pitchFamily="34" charset="0"/>
                <a:cs typeface="Segoe UI" panose="020B0502040204020203" pitchFamily="34" charset="0"/>
              </a:rPr>
              <a:t>software primitives that generate global-stable loads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41B82BA-751B-CD26-70A5-25C79A2D379C}"/>
              </a:ext>
            </a:extLst>
          </p:cNvPr>
          <p:cNvSpPr/>
          <p:nvPr/>
        </p:nvSpPr>
        <p:spPr>
          <a:xfrm>
            <a:off x="-269901" y="1559058"/>
            <a:ext cx="9683798" cy="1295451"/>
          </a:xfrm>
          <a:prstGeom prst="rect">
            <a:avLst/>
          </a:prstGeom>
          <a:solidFill>
            <a:schemeClr val="bg2"/>
          </a:solidFill>
          <a:ln w="28575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andara" panose="020E0502030303020204" pitchFamily="34" charset="0"/>
              </a:rPr>
              <a:t>Constable successfully eliminates </a:t>
            </a:r>
          </a:p>
          <a:p>
            <a:pPr algn="ctr"/>
            <a:r>
              <a:rPr lang="en-US" sz="3600" b="1" dirty="0">
                <a:solidFill>
                  <a:srgbClr val="000CFF"/>
                </a:solidFill>
                <a:latin typeface="Avenir Next" panose="020B0503020202020204" pitchFamily="34" charset="0"/>
              </a:rPr>
              <a:t>57% </a:t>
            </a:r>
            <a:r>
              <a:rPr lang="en-US" sz="3200" dirty="0">
                <a:solidFill>
                  <a:schemeClr val="tx1"/>
                </a:solidFill>
                <a:latin typeface="Candara" panose="020E0502030303020204" pitchFamily="34" charset="0"/>
              </a:rPr>
              <a:t>of all global-stable loads at runtime</a:t>
            </a:r>
          </a:p>
        </p:txBody>
      </p:sp>
    </p:spTree>
    <p:extLst>
      <p:ext uri="{BB962C8B-B14F-4D97-AF65-F5344CB8AC3E}">
        <p14:creationId xmlns:p14="http://schemas.microsoft.com/office/powerpoint/2010/main" val="1201865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10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501FA39-80FD-00F7-5644-72AC58E8A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Open-Source Tool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A033960-AC63-BBF1-84A6-4BA731977C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4516" y="932512"/>
            <a:ext cx="3574967" cy="143944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E5251E0-A783-90E0-89AD-6016B18EA68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958"/>
          <a:stretch/>
        </p:blipFill>
        <p:spPr>
          <a:xfrm>
            <a:off x="480425" y="2914639"/>
            <a:ext cx="8183149" cy="343803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41C230B-101F-7491-2849-FB5094AD3127}"/>
              </a:ext>
            </a:extLst>
          </p:cNvPr>
          <p:cNvSpPr txBox="1"/>
          <p:nvPr/>
        </p:nvSpPr>
        <p:spPr>
          <a:xfrm>
            <a:off x="609216" y="2371960"/>
            <a:ext cx="79255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Candara" panose="020E0502030303020204" pitchFamily="34" charset="0"/>
              </a:rPr>
              <a:t>A tool to analyze load instructions in any off-the-shelf </a:t>
            </a:r>
            <a:r>
              <a:rPr lang="en-US" sz="2000" dirty="0">
                <a:latin typeface="Avenir Next" panose="020B0503020202020204" pitchFamily="34" charset="0"/>
              </a:rPr>
              <a:t>x86(-64)</a:t>
            </a:r>
            <a:r>
              <a:rPr lang="en-US" sz="2000" dirty="0">
                <a:latin typeface="Candara" panose="020E0502030303020204" pitchFamily="34" charset="0"/>
              </a:rPr>
              <a:t> program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941210-9F23-6AFE-3A34-BC0141D7D74D}"/>
              </a:ext>
            </a:extLst>
          </p:cNvPr>
          <p:cNvSpPr txBox="1"/>
          <p:nvPr/>
        </p:nvSpPr>
        <p:spPr>
          <a:xfrm>
            <a:off x="1737960" y="6432521"/>
            <a:ext cx="5756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0CFF"/>
                </a:solidFill>
                <a:latin typeface="Consolas" panose="020B0609020204030204" pitchFamily="49" charset="0"/>
                <a:cs typeface="Consolas" panose="020B0609020204030204" pitchFamily="49" charset="0"/>
                <a:hlinkClick r:id="rId4"/>
              </a:rPr>
              <a:t>https://github.com/CMU-SAFARI/Load-Inspector</a:t>
            </a:r>
            <a:endParaRPr lang="en-US" b="1" dirty="0">
              <a:solidFill>
                <a:srgbClr val="000CFF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26704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501FA39-80FD-00F7-5644-72AC58E8A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Open-Source Tool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A033960-AC63-BBF1-84A6-4BA731977C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4516" y="932512"/>
            <a:ext cx="3574967" cy="143944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E5251E0-A783-90E0-89AD-6016B18EA68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958"/>
          <a:stretch/>
        </p:blipFill>
        <p:spPr>
          <a:xfrm>
            <a:off x="480425" y="2914639"/>
            <a:ext cx="8183149" cy="343803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41C230B-101F-7491-2849-FB5094AD3127}"/>
              </a:ext>
            </a:extLst>
          </p:cNvPr>
          <p:cNvSpPr txBox="1"/>
          <p:nvPr/>
        </p:nvSpPr>
        <p:spPr>
          <a:xfrm>
            <a:off x="609216" y="2371960"/>
            <a:ext cx="79255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Candara" panose="020E0502030303020204" pitchFamily="34" charset="0"/>
              </a:rPr>
              <a:t>A tool to analyze load instructions in any off-the-shelf </a:t>
            </a:r>
            <a:r>
              <a:rPr lang="en-US" sz="2000" dirty="0">
                <a:latin typeface="Avenir Next" panose="020B0503020202020204" pitchFamily="34" charset="0"/>
              </a:rPr>
              <a:t>x86(-64) </a:t>
            </a:r>
            <a:r>
              <a:rPr lang="en-US" sz="2000" dirty="0">
                <a:latin typeface="Candara" panose="020E0502030303020204" pitchFamily="34" charset="0"/>
              </a:rPr>
              <a:t>program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941210-9F23-6AFE-3A34-BC0141D7D74D}"/>
              </a:ext>
            </a:extLst>
          </p:cNvPr>
          <p:cNvSpPr txBox="1"/>
          <p:nvPr/>
        </p:nvSpPr>
        <p:spPr>
          <a:xfrm>
            <a:off x="1737960" y="6432521"/>
            <a:ext cx="5756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0CFF"/>
                </a:solidFill>
                <a:latin typeface="Consolas" panose="020B0609020204030204" pitchFamily="49" charset="0"/>
                <a:cs typeface="Consolas" panose="020B0609020204030204" pitchFamily="49" charset="0"/>
                <a:hlinkClick r:id="rId4"/>
              </a:rPr>
              <a:t>https://github.com/CMU-SAFARI/Load-Inspector</a:t>
            </a:r>
            <a:endParaRPr lang="en-US" b="1" dirty="0">
              <a:solidFill>
                <a:srgbClr val="000CFF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83E4718-1045-48BD-2458-FECFC52C8AF5}"/>
              </a:ext>
            </a:extLst>
          </p:cNvPr>
          <p:cNvSpPr/>
          <p:nvPr/>
        </p:nvSpPr>
        <p:spPr>
          <a:xfrm>
            <a:off x="130010" y="2341898"/>
            <a:ext cx="8791921" cy="4090623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470CACA-23AB-91EA-9A36-B07C1441A3DE}"/>
              </a:ext>
            </a:extLst>
          </p:cNvPr>
          <p:cNvSpPr/>
          <p:nvPr/>
        </p:nvSpPr>
        <p:spPr>
          <a:xfrm>
            <a:off x="-269899" y="3169671"/>
            <a:ext cx="9683797" cy="8663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Candara" panose="020E0502030303020204" pitchFamily="34" charset="0"/>
              </a:rPr>
              <a:t>Study </a:t>
            </a:r>
            <a:r>
              <a:rPr lang="en-US" sz="2800" b="1" dirty="0">
                <a:solidFill>
                  <a:srgbClr val="000CFF"/>
                </a:solidFill>
                <a:latin typeface="Candara" panose="020E0502030303020204" pitchFamily="34" charset="0"/>
              </a:rPr>
              <a:t>global-stable loads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78D912-2DB4-48A1-646A-87D4356329BE}"/>
              </a:ext>
            </a:extLst>
          </p:cNvPr>
          <p:cNvSpPr/>
          <p:nvPr/>
        </p:nvSpPr>
        <p:spPr>
          <a:xfrm>
            <a:off x="-269900" y="4360449"/>
            <a:ext cx="9683798" cy="125530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Candara" panose="020E0502030303020204" pitchFamily="34" charset="0"/>
              </a:rPr>
              <a:t>Study the </a:t>
            </a:r>
            <a:r>
              <a:rPr lang="en-US" sz="2800" b="1" dirty="0">
                <a:solidFill>
                  <a:srgbClr val="000CFF"/>
                </a:solidFill>
                <a:latin typeface="Candara" panose="020E0502030303020204" pitchFamily="34" charset="0"/>
              </a:rPr>
              <a:t>effects of increasing architectural registers</a:t>
            </a:r>
          </a:p>
          <a:p>
            <a:pPr algn="ctr"/>
            <a:r>
              <a:rPr lang="en-US" sz="2800" b="1" dirty="0">
                <a:solidFill>
                  <a:schemeClr val="tx1"/>
                </a:solidFill>
                <a:latin typeface="Candara" panose="020E0502030303020204" pitchFamily="34" charset="0"/>
              </a:rPr>
              <a:t>using </a:t>
            </a:r>
            <a:r>
              <a:rPr lang="en-US" sz="2800" b="1" dirty="0">
                <a:solidFill>
                  <a:srgbClr val="C00000"/>
                </a:solidFill>
                <a:latin typeface="Candara" panose="020E0502030303020204" pitchFamily="34" charset="0"/>
              </a:rPr>
              <a:t>APX</a:t>
            </a:r>
            <a:r>
              <a:rPr lang="en-US" sz="2800" b="1" dirty="0">
                <a:solidFill>
                  <a:schemeClr val="tx1"/>
                </a:solidFill>
                <a:latin typeface="Candara" panose="020E0502030303020204" pitchFamily="34" charset="0"/>
              </a:rPr>
              <a:t> extension to </a:t>
            </a:r>
            <a:r>
              <a:rPr lang="en-US" sz="2800" b="1" dirty="0">
                <a:solidFill>
                  <a:schemeClr val="tx1"/>
                </a:solidFill>
                <a:latin typeface="Avenir Next" panose="020B0503020202020204" pitchFamily="34" charset="0"/>
              </a:rPr>
              <a:t>x64</a:t>
            </a:r>
            <a:r>
              <a:rPr lang="en-US" sz="2800" b="1" dirty="0">
                <a:solidFill>
                  <a:schemeClr val="tx1"/>
                </a:solidFill>
                <a:latin typeface="Candara" panose="020E0502030303020204" pitchFamily="34" charset="0"/>
              </a:rPr>
              <a:t> ISA</a:t>
            </a:r>
          </a:p>
        </p:txBody>
      </p:sp>
    </p:spTree>
    <p:extLst>
      <p:ext uri="{BB962C8B-B14F-4D97-AF65-F5344CB8AC3E}">
        <p14:creationId xmlns:p14="http://schemas.microsoft.com/office/powerpoint/2010/main" val="910023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E647C1D-14C8-6387-3C39-5F63A3143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Finding I: Global-Stable Loads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DFB879B-9961-9D6E-420F-54EBF58A32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Some loads repeatedly fetch </a:t>
            </a:r>
            <a:r>
              <a:rPr lang="en-US" sz="3200" b="1" dirty="0">
                <a:solidFill>
                  <a:srgbClr val="B40003"/>
                </a:solidFill>
              </a:rPr>
              <a:t>the same data value</a:t>
            </a:r>
            <a:r>
              <a:rPr lang="en-US" sz="3200" dirty="0"/>
              <a:t> from </a:t>
            </a:r>
            <a:r>
              <a:rPr lang="en-US" sz="3200" b="1" dirty="0">
                <a:solidFill>
                  <a:srgbClr val="B40003"/>
                </a:solidFill>
              </a:rPr>
              <a:t>same load address</a:t>
            </a:r>
            <a:r>
              <a:rPr lang="en-US" sz="3200" dirty="0"/>
              <a:t> across </a:t>
            </a:r>
            <a:r>
              <a:rPr lang="en-US" sz="3200" b="1" dirty="0">
                <a:solidFill>
                  <a:srgbClr val="B40003"/>
                </a:solidFill>
              </a:rPr>
              <a:t>entire workload</a:t>
            </a:r>
          </a:p>
          <a:p>
            <a:pPr lvl="1"/>
            <a:endParaRPr lang="en-US" dirty="0"/>
          </a:p>
          <a:p>
            <a:pPr lvl="1"/>
            <a:r>
              <a:rPr lang="en-US" sz="2800" dirty="0"/>
              <a:t>Both operations, 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address generation</a:t>
            </a:r>
            <a:r>
              <a:rPr lang="en-US" sz="2800" dirty="0"/>
              <a:t> &amp; 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data fetch</a:t>
            </a:r>
            <a:r>
              <a:rPr lang="en-US" sz="2800" dirty="0"/>
              <a:t>,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dirty="0"/>
              <a:t>produce identical results across all dynamic instances</a:t>
            </a:r>
          </a:p>
          <a:p>
            <a:pPr lvl="1"/>
            <a:endParaRPr lang="en-US" sz="2800" dirty="0"/>
          </a:p>
          <a:p>
            <a:pPr lvl="1"/>
            <a:r>
              <a:rPr lang="en-US" sz="2800" dirty="0"/>
              <a:t>Prime targets for </a:t>
            </a:r>
            <a:r>
              <a:rPr lang="en-US" sz="2800" b="1" dirty="0">
                <a:solidFill>
                  <a:schemeClr val="accent6"/>
                </a:solidFill>
              </a:rPr>
              <a:t>breaking data dependency without execution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6559313-E881-ECB3-FC49-C682813BF29D}"/>
              </a:ext>
            </a:extLst>
          </p:cNvPr>
          <p:cNvSpPr/>
          <p:nvPr/>
        </p:nvSpPr>
        <p:spPr>
          <a:xfrm>
            <a:off x="-269899" y="5192688"/>
            <a:ext cx="9683798" cy="729140"/>
          </a:xfrm>
          <a:prstGeom prst="rect">
            <a:avLst/>
          </a:prstGeom>
          <a:solidFill>
            <a:schemeClr val="bg2"/>
          </a:solidFill>
          <a:ln w="28575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938" algn="ctr">
              <a:buNone/>
            </a:pPr>
            <a:r>
              <a:rPr lang="en-US" sz="3600" b="1" dirty="0">
                <a:solidFill>
                  <a:srgbClr val="000CFF"/>
                </a:solidFill>
                <a:latin typeface="Candara" panose="020E0502030303020204" pitchFamily="34" charset="0"/>
              </a:rPr>
              <a:t>Global-Stable Load</a:t>
            </a:r>
            <a:endParaRPr lang="en-US" sz="2800" b="1" dirty="0">
              <a:solidFill>
                <a:srgbClr val="000CFF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3753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6329F96-A644-1147-8C8D-3FEBAACCA52B}"/>
              </a:ext>
            </a:extLst>
          </p:cNvPr>
          <p:cNvSpPr/>
          <p:nvPr/>
        </p:nvSpPr>
        <p:spPr>
          <a:xfrm>
            <a:off x="0" y="1"/>
            <a:ext cx="9144000" cy="3429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>
              <a:solidFill>
                <a:schemeClr val="tx1"/>
              </a:solidFill>
              <a:latin typeface="Candara" panose="020E0502030303020204" pitchFamily="34" charset="0"/>
            </a:endParaRPr>
          </a:p>
          <a:p>
            <a:pPr algn="ctr"/>
            <a:endParaRPr lang="en-US" sz="3600" b="1" dirty="0">
              <a:solidFill>
                <a:schemeClr val="tx1"/>
              </a:solidFill>
              <a:latin typeface="Candara" panose="020E0502030303020204" pitchFamily="34" charset="0"/>
            </a:endParaRPr>
          </a:p>
          <a:p>
            <a:pPr algn="ctr"/>
            <a:endParaRPr lang="en-US" sz="3600" b="1" dirty="0">
              <a:solidFill>
                <a:schemeClr val="tx1"/>
              </a:solidFill>
              <a:latin typeface="Candara" panose="020E0502030303020204" pitchFamily="34" charset="0"/>
            </a:endParaRPr>
          </a:p>
          <a:p>
            <a:pPr algn="ctr"/>
            <a:r>
              <a:rPr lang="en-US" sz="3120" b="1" dirty="0">
                <a:solidFill>
                  <a:schemeClr val="tx1"/>
                </a:solidFill>
                <a:latin typeface="Candara" panose="020E0502030303020204" pitchFamily="34" charset="0"/>
              </a:rPr>
              <a:t>Improving Performance and Power Efficiency </a:t>
            </a:r>
          </a:p>
          <a:p>
            <a:pPr algn="ctr"/>
            <a:r>
              <a:rPr lang="en-US" sz="3120" b="1" dirty="0">
                <a:solidFill>
                  <a:schemeClr val="tx1"/>
                </a:solidFill>
                <a:latin typeface="Candara" panose="020E0502030303020204" pitchFamily="34" charset="0"/>
              </a:rPr>
              <a:t>by Safely Eliminating Load Instruction Execution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2AB6E5D-8CCC-911D-945F-A48B73F99F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223" y="668291"/>
            <a:ext cx="6323553" cy="125227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4A89716-D718-2B59-5E94-E44C8328D6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268" y="5859720"/>
            <a:ext cx="1992923" cy="78886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7D2ABF6-EC0F-824F-FD06-43D99B9C498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553" t="31836" r="15247" b="32270"/>
          <a:stretch/>
        </p:blipFill>
        <p:spPr>
          <a:xfrm>
            <a:off x="3476728" y="5878392"/>
            <a:ext cx="2190541" cy="41540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F4AC1CA-DC05-A409-1B2F-1FB5E2FBC36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8273" t="34927" r="30772" b="35321"/>
          <a:stretch/>
        </p:blipFill>
        <p:spPr>
          <a:xfrm>
            <a:off x="6822445" y="5821262"/>
            <a:ext cx="1336458" cy="54454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9AC1ACA-59F0-E6BD-D4B2-D22A07ECE679}"/>
              </a:ext>
            </a:extLst>
          </p:cNvPr>
          <p:cNvSpPr txBox="1"/>
          <p:nvPr/>
        </p:nvSpPr>
        <p:spPr>
          <a:xfrm>
            <a:off x="2287263" y="5175251"/>
            <a:ext cx="1463494" cy="442674"/>
          </a:xfrm>
          <a:prstGeom prst="round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chemeClr val="bg1"/>
                </a:solidFill>
                <a:latin typeface="Avenir Next" panose="020B0503020202020204" pitchFamily="34" charset="0"/>
              </a:rPr>
              <a:t>arXiv</a:t>
            </a:r>
            <a:endParaRPr lang="en-US" sz="2000" b="1" dirty="0">
              <a:solidFill>
                <a:schemeClr val="bg1"/>
              </a:solidFill>
              <a:latin typeface="Avenir Next" panose="020B0503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832D98-F308-5C76-8992-363D126E30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769" y="3548718"/>
            <a:ext cx="1642482" cy="164248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ECDE265-983E-644D-1A31-E5A722FE384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749" y="3548718"/>
            <a:ext cx="1642482" cy="164248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A0681BE-25F8-4B94-A10B-9A048B3ABD1D}"/>
              </a:ext>
            </a:extLst>
          </p:cNvPr>
          <p:cNvSpPr txBox="1"/>
          <p:nvPr/>
        </p:nvSpPr>
        <p:spPr>
          <a:xfrm>
            <a:off x="5029719" y="5175251"/>
            <a:ext cx="2190541" cy="442674"/>
          </a:xfrm>
          <a:prstGeom prst="round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bg1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 dirty="0"/>
              <a:t>Load Inspector</a:t>
            </a:r>
          </a:p>
        </p:txBody>
      </p:sp>
    </p:spTree>
    <p:extLst>
      <p:ext uri="{BB962C8B-B14F-4D97-AF65-F5344CB8AC3E}">
        <p14:creationId xmlns:p14="http://schemas.microsoft.com/office/powerpoint/2010/main" val="373899548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43D6972-C170-0CE3-22E9-CB409CC3FD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BACKUP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36F25320-7C63-6003-A7B8-79FB909ECF4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6404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6464344-B092-2686-5433-AC98A5805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E942941-BB4B-A1E2-D2E6-800108934F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4272360" cy="54195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C00000"/>
                </a:solidFill>
              </a:rPr>
              <a:t>Motivation &amp; Design</a:t>
            </a:r>
          </a:p>
          <a:p>
            <a:r>
              <a:rPr lang="en-US" sz="1600" dirty="0">
                <a:hlinkClick r:id="rId2" action="ppaction://hlinksldjump"/>
              </a:rPr>
              <a:t>Why do global-stable loads exist?</a:t>
            </a:r>
            <a:endParaRPr lang="en-US" sz="1600" dirty="0"/>
          </a:p>
          <a:p>
            <a:r>
              <a:rPr lang="en-US" sz="1600" dirty="0">
                <a:hlinkClick r:id="rId3" action="ppaction://hlinksldjump"/>
              </a:rPr>
              <a:t>Effect of increasing registers</a:t>
            </a:r>
            <a:endParaRPr lang="en-US" sz="1600" dirty="0"/>
          </a:p>
          <a:p>
            <a:r>
              <a:rPr lang="en-US" sz="1600" dirty="0">
                <a:hlinkClick r:id="rId4" action="ppaction://hlinksldjump"/>
              </a:rPr>
              <a:t>Characterization of global-stable loads</a:t>
            </a:r>
            <a:endParaRPr lang="en-US" sz="1600" dirty="0"/>
          </a:p>
          <a:p>
            <a:r>
              <a:rPr lang="en-US" sz="1600" dirty="0">
                <a:hlinkClick r:id="rId5" action="ppaction://hlinksldjump"/>
              </a:rPr>
              <a:t>Resource dependence by global-stable loads</a:t>
            </a:r>
            <a:endParaRPr lang="en-US" sz="1600" dirty="0"/>
          </a:p>
          <a:p>
            <a:r>
              <a:rPr lang="en-US" sz="1600" dirty="0">
                <a:hlinkClick r:id="rId6" action="ppaction://hlinksldjump"/>
              </a:rPr>
              <a:t>Performance headroom</a:t>
            </a:r>
            <a:endParaRPr lang="en-US" sz="1600" dirty="0"/>
          </a:p>
          <a:p>
            <a:r>
              <a:rPr lang="en-US" sz="1600" dirty="0">
                <a:hlinkClick r:id="rId7" action="ppaction://hlinksldjump"/>
              </a:rPr>
              <a:t>Constable overview</a:t>
            </a:r>
            <a:endParaRPr lang="en-US" sz="1600" dirty="0"/>
          </a:p>
          <a:p>
            <a:r>
              <a:rPr lang="en-US" sz="1600" dirty="0">
                <a:hlinkClick r:id="rId8" action="ppaction://hlinksldjump"/>
              </a:rPr>
              <a:t>Architecting elimination table</a:t>
            </a:r>
            <a:endParaRPr lang="en-US" sz="1600" dirty="0"/>
          </a:p>
          <a:p>
            <a:r>
              <a:rPr lang="en-US" sz="1600" dirty="0">
                <a:hlinkClick r:id="rId9" action="ppaction://hlinksldjump"/>
              </a:rPr>
              <a:t>Effect of wrong-path update</a:t>
            </a:r>
            <a:endParaRPr lang="en-US" sz="1600" dirty="0"/>
          </a:p>
          <a:p>
            <a:r>
              <a:rPr lang="en-US" sz="1600" dirty="0">
                <a:hlinkClick r:id="rId10" action="ppaction://hlinksldjump"/>
              </a:rPr>
              <a:t>Example of Constable’s operation</a:t>
            </a:r>
            <a:endParaRPr lang="en-US" sz="1600" dirty="0"/>
          </a:p>
          <a:p>
            <a:r>
              <a:rPr lang="en-US" sz="1600" dirty="0">
                <a:hlinkClick r:id="rId11" action="ppaction://hlinksldjump"/>
              </a:rPr>
              <a:t>Ensuring coherence</a:t>
            </a:r>
            <a:endParaRPr lang="en-US" sz="1600" dirty="0"/>
          </a:p>
          <a:p>
            <a:r>
              <a:rPr lang="en-US" sz="1600" dirty="0">
                <a:hlinkClick r:id="rId12" action="ppaction://hlinksldjump"/>
              </a:rPr>
              <a:t>Storage overhead</a:t>
            </a:r>
            <a:endParaRPr lang="en-US" sz="1600" dirty="0"/>
          </a:p>
          <a:p>
            <a:r>
              <a:rPr lang="en-US" sz="1600" dirty="0">
                <a:hlinkClick r:id="rId13" action="ppaction://hlinksldjump"/>
              </a:rPr>
              <a:t>Area/energy overhead</a:t>
            </a:r>
            <a:endParaRPr lang="en-US" sz="1600" dirty="0"/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0066B759-3B0C-CCA1-4305-29F7DB0E7126}"/>
              </a:ext>
            </a:extLst>
          </p:cNvPr>
          <p:cNvSpPr txBox="1">
            <a:spLocks/>
          </p:cNvSpPr>
          <p:nvPr/>
        </p:nvSpPr>
        <p:spPr>
          <a:xfrm>
            <a:off x="4773835" y="936171"/>
            <a:ext cx="4272360" cy="54195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ndara" panose="020E0502030303020204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defRPr sz="2400" kern="1200">
                <a:solidFill>
                  <a:schemeClr val="tx1"/>
                </a:solidFill>
                <a:latin typeface="Candara" panose="020E0502030303020204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ndara" panose="020E0502030303020204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ndara" panose="020E0502030303020204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ndara" panose="020E0502030303020204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Methodology &amp; Evaluation</a:t>
            </a:r>
          </a:p>
          <a:p>
            <a:r>
              <a:rPr lang="en-US" sz="1600" dirty="0">
                <a:hlinkClick r:id="rId14" action="ppaction://hlinksldjump"/>
              </a:rPr>
              <a:t>Simulation parameters</a:t>
            </a:r>
            <a:endParaRPr lang="en-US" sz="1600" dirty="0"/>
          </a:p>
          <a:p>
            <a:r>
              <a:rPr lang="en-US" sz="1600" dirty="0">
                <a:hlinkClick r:id="rId15" action="ppaction://hlinksldjump"/>
              </a:rPr>
              <a:t>Evaluated workloads</a:t>
            </a:r>
            <a:endParaRPr lang="en-US" sz="1600" dirty="0"/>
          </a:p>
          <a:p>
            <a:r>
              <a:rPr lang="en-US" sz="1600" dirty="0">
                <a:hlinkClick r:id="rId16" action="ppaction://hlinksldjump"/>
              </a:rPr>
              <a:t>Workload-wise performance</a:t>
            </a:r>
            <a:endParaRPr lang="en-US" sz="1600" dirty="0"/>
          </a:p>
          <a:p>
            <a:r>
              <a:rPr lang="en-US" sz="1600" dirty="0">
                <a:hlinkClick r:id="rId17" action="ppaction://hlinksldjump"/>
              </a:rPr>
              <a:t>Load-category-wise performance</a:t>
            </a:r>
            <a:endParaRPr lang="en-US" sz="1600" dirty="0"/>
          </a:p>
          <a:p>
            <a:r>
              <a:rPr lang="en-US" sz="1600" dirty="0">
                <a:hlinkClick r:id="rId18" action="ppaction://hlinksldjump"/>
              </a:rPr>
              <a:t>Comparison with prior works</a:t>
            </a:r>
            <a:endParaRPr lang="en-US" sz="1600" dirty="0"/>
          </a:p>
          <a:p>
            <a:r>
              <a:rPr lang="en-US" sz="1600" dirty="0">
                <a:hlinkClick r:id="rId19" action="ppaction://hlinksldjump"/>
              </a:rPr>
              <a:t>Elimination coverage</a:t>
            </a:r>
            <a:endParaRPr lang="en-US" sz="1600" dirty="0"/>
          </a:p>
          <a:p>
            <a:r>
              <a:rPr lang="en-US" sz="1600" dirty="0">
                <a:hlinkClick r:id="rId20" action="ppaction://hlinksldjump"/>
              </a:rPr>
              <a:t>Coverage of global-stable loads</a:t>
            </a:r>
            <a:endParaRPr lang="en-US" sz="1600" dirty="0"/>
          </a:p>
          <a:p>
            <a:r>
              <a:rPr lang="en-US" sz="1600" dirty="0">
                <a:hlinkClick r:id="rId21" action="ppaction://hlinksldjump"/>
              </a:rPr>
              <a:t>Reduction in power</a:t>
            </a:r>
            <a:endParaRPr lang="en-US" sz="1600" dirty="0"/>
          </a:p>
          <a:p>
            <a:r>
              <a:rPr lang="en-US" sz="1600" dirty="0">
                <a:hlinkClick r:id="rId22" action="ppaction://hlinksldjump"/>
              </a:rPr>
              <a:t>Scaling width</a:t>
            </a:r>
            <a:endParaRPr lang="en-US" sz="1600" dirty="0"/>
          </a:p>
          <a:p>
            <a:r>
              <a:rPr lang="en-US" sz="1600" dirty="0">
                <a:hlinkClick r:id="rId23" action="ppaction://hlinksldjump"/>
              </a:rPr>
              <a:t>Scaling depth</a:t>
            </a:r>
            <a:endParaRPr lang="en-US" sz="1600" dirty="0"/>
          </a:p>
          <a:p>
            <a:r>
              <a:rPr lang="en-US" sz="1600" dirty="0">
                <a:hlinkClick r:id="rId24" action="ppaction://hlinksldjump"/>
              </a:rPr>
              <a:t>Violating memory ordering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6969784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65E6BB7-A178-3508-414A-D9567F6E4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Global-Stable Loads Exist?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368D3F-F5BE-4AF0-C835-522ED844247C}"/>
              </a:ext>
            </a:extLst>
          </p:cNvPr>
          <p:cNvSpPr txBox="1"/>
          <p:nvPr/>
        </p:nvSpPr>
        <p:spPr>
          <a:xfrm>
            <a:off x="279504" y="1936932"/>
            <a:ext cx="3748034" cy="3104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Random* Random::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s_rng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= 0;</a:t>
            </a:r>
          </a:p>
          <a:p>
            <a:pPr>
              <a:lnSpc>
                <a:spcPct val="150000"/>
              </a:lnSpc>
            </a:pP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lnSpc>
                <a:spcPct val="150000"/>
              </a:lnSpc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Random* Random::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get_Rng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(void) 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  if (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s_rng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== 0) 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     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s_rng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= new Random();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  return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s_rng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8AA3B9-47F6-5256-C989-9E6CC902436E}"/>
              </a:ext>
            </a:extLst>
          </p:cNvPr>
          <p:cNvSpPr txBox="1"/>
          <p:nvPr/>
        </p:nvSpPr>
        <p:spPr>
          <a:xfrm>
            <a:off x="209203" y="5435367"/>
            <a:ext cx="3527048" cy="44267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ndara" panose="020E0502030303020204" pitchFamily="34" charset="0"/>
              </a:rPr>
              <a:t>Example code from </a:t>
            </a:r>
            <a:r>
              <a:rPr lang="en-US" sz="2000" b="1" dirty="0">
                <a:solidFill>
                  <a:srgbClr val="000CFF"/>
                </a:solidFill>
                <a:latin typeface="Candara" panose="020E0502030303020204" pitchFamily="34" charset="0"/>
              </a:rPr>
              <a:t>541.leela_r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EDB104A-72B2-3622-6F0B-85CD4854EEE3}"/>
              </a:ext>
            </a:extLst>
          </p:cNvPr>
          <p:cNvSpPr/>
          <p:nvPr/>
        </p:nvSpPr>
        <p:spPr>
          <a:xfrm>
            <a:off x="209203" y="2773345"/>
            <a:ext cx="3527048" cy="2170444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1E1730-239E-322D-B45E-C5FC8A17206D}"/>
              </a:ext>
            </a:extLst>
          </p:cNvPr>
          <p:cNvSpPr txBox="1"/>
          <p:nvPr/>
        </p:nvSpPr>
        <p:spPr>
          <a:xfrm>
            <a:off x="4345851" y="1983815"/>
            <a:ext cx="2269469" cy="408623"/>
          </a:xfrm>
          <a:prstGeom prst="round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andara" panose="020E0502030303020204" pitchFamily="34" charset="0"/>
              </a:rPr>
              <a:t>Global scope variable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516B9F5A-5FC0-22FE-ACC3-1870F7B0B51D}"/>
              </a:ext>
            </a:extLst>
          </p:cNvPr>
          <p:cNvSpPr/>
          <p:nvPr/>
        </p:nvSpPr>
        <p:spPr>
          <a:xfrm>
            <a:off x="2502040" y="1735232"/>
            <a:ext cx="1828800" cy="344777"/>
          </a:xfrm>
          <a:custGeom>
            <a:avLst/>
            <a:gdLst>
              <a:gd name="connsiteX0" fmla="*/ 1828800 w 1828800"/>
              <a:gd name="connsiteY0" fmla="*/ 204100 h 344777"/>
              <a:gd name="connsiteX1" fmla="*/ 1346479 w 1828800"/>
              <a:gd name="connsiteY1" fmla="*/ 3133 h 344777"/>
              <a:gd name="connsiteX2" fmla="*/ 0 w 1828800"/>
              <a:gd name="connsiteY2" fmla="*/ 344777 h 34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28800" h="344777">
                <a:moveTo>
                  <a:pt x="1828800" y="204100"/>
                </a:moveTo>
                <a:cubicBezTo>
                  <a:pt x="1740039" y="91893"/>
                  <a:pt x="1651279" y="-20313"/>
                  <a:pt x="1346479" y="3133"/>
                </a:cubicBezTo>
                <a:cubicBezTo>
                  <a:pt x="1041679" y="26579"/>
                  <a:pt x="520839" y="185678"/>
                  <a:pt x="0" y="344777"/>
                </a:cubicBezTo>
              </a:path>
            </a:pathLst>
          </a:cu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C872602-A0BB-CCD9-84C3-53283E5DEF6D}"/>
              </a:ext>
            </a:extLst>
          </p:cNvPr>
          <p:cNvSpPr txBox="1"/>
          <p:nvPr/>
        </p:nvSpPr>
        <p:spPr>
          <a:xfrm>
            <a:off x="4330840" y="3491782"/>
            <a:ext cx="3311787" cy="408623"/>
          </a:xfrm>
          <a:prstGeom prst="round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andara" panose="020E0502030303020204" pitchFamily="34" charset="0"/>
              </a:rPr>
              <a:t>Function to access the variable</a:t>
            </a: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8F4D57DD-3E82-A43F-C7F2-0BF5982197BD}"/>
              </a:ext>
            </a:extLst>
          </p:cNvPr>
          <p:cNvSpPr/>
          <p:nvPr/>
        </p:nvSpPr>
        <p:spPr>
          <a:xfrm>
            <a:off x="3758084" y="3097711"/>
            <a:ext cx="1225898" cy="348874"/>
          </a:xfrm>
          <a:custGeom>
            <a:avLst/>
            <a:gdLst>
              <a:gd name="connsiteX0" fmla="*/ 1225898 w 1225898"/>
              <a:gd name="connsiteY0" fmla="*/ 348874 h 348874"/>
              <a:gd name="connsiteX1" fmla="*/ 743578 w 1225898"/>
              <a:gd name="connsiteY1" fmla="*/ 37375 h 348874"/>
              <a:gd name="connsiteX2" fmla="*/ 0 w 1225898"/>
              <a:gd name="connsiteY2" fmla="*/ 17278 h 348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25898" h="348874">
                <a:moveTo>
                  <a:pt x="1225898" y="348874"/>
                </a:moveTo>
                <a:cubicBezTo>
                  <a:pt x="1086896" y="220757"/>
                  <a:pt x="947894" y="92641"/>
                  <a:pt x="743578" y="37375"/>
                </a:cubicBezTo>
                <a:cubicBezTo>
                  <a:pt x="539262" y="-17891"/>
                  <a:pt x="269631" y="-307"/>
                  <a:pt x="0" y="17278"/>
                </a:cubicBezTo>
              </a:path>
            </a:pathLst>
          </a:cu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 descr="House with solid fill">
            <a:hlinkClick r:id="rId3" action="ppaction://hlinksldjump"/>
            <a:extLst>
              <a:ext uri="{FF2B5EF4-FFF2-40B4-BE49-F238E27FC236}">
                <a16:creationId xmlns:a16="http://schemas.microsoft.com/office/drawing/2014/main" id="{3CC1A2E1-7BAB-3200-7603-7481DC7D67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516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1" grpId="0" animBg="1"/>
      <p:bldP spid="5" grpId="0" animBg="1"/>
      <p:bldP spid="12" grpId="0" animBg="1"/>
      <p:bldP spid="14" grpId="0" animBg="1"/>
      <p:bldP spid="16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65E6BB7-A178-3508-414A-D9567F6E4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Global-Stable Loads Exist?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368D3F-F5BE-4AF0-C835-522ED844247C}"/>
              </a:ext>
            </a:extLst>
          </p:cNvPr>
          <p:cNvSpPr txBox="1"/>
          <p:nvPr/>
        </p:nvSpPr>
        <p:spPr>
          <a:xfrm>
            <a:off x="279504" y="1936932"/>
            <a:ext cx="3748034" cy="3104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Random* Random::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s_rng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= 0;</a:t>
            </a:r>
          </a:p>
          <a:p>
            <a:pPr>
              <a:lnSpc>
                <a:spcPct val="150000"/>
              </a:lnSpc>
            </a:pP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lnSpc>
                <a:spcPct val="150000"/>
              </a:lnSpc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Random* Random::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get_Rng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(void) 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  if (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s_rng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== 0) 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     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s_rng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= new Random();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  return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s_rng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98A235-EB48-C12F-F455-C6252494608F}"/>
              </a:ext>
            </a:extLst>
          </p:cNvPr>
          <p:cNvSpPr txBox="1"/>
          <p:nvPr/>
        </p:nvSpPr>
        <p:spPr>
          <a:xfrm>
            <a:off x="4722723" y="1898918"/>
            <a:ext cx="3748035" cy="3381695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624: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mov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, [rip+0x1f4ac5] 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62b: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test  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rax,rax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62e: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je     0x638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630: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ret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631: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nop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638: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sub    rsp,0x8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63c: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mov    edi,0xc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641: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call   0x460</a:t>
            </a:r>
            <a:endParaRPr lang="en-US" dirty="0">
              <a:solidFill>
                <a:schemeClr val="bg2">
                  <a:lumMod val="75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8AA3B9-47F6-5256-C989-9E6CC902436E}"/>
              </a:ext>
            </a:extLst>
          </p:cNvPr>
          <p:cNvSpPr txBox="1"/>
          <p:nvPr/>
        </p:nvSpPr>
        <p:spPr>
          <a:xfrm>
            <a:off x="209203" y="5435367"/>
            <a:ext cx="3527048" cy="44267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ndara" panose="020E0502030303020204" pitchFamily="34" charset="0"/>
              </a:rPr>
              <a:t>Example code from </a:t>
            </a:r>
            <a:r>
              <a:rPr lang="en-US" sz="2000" b="1" dirty="0">
                <a:solidFill>
                  <a:srgbClr val="000CFF"/>
                </a:solidFill>
                <a:latin typeface="Candara" panose="020E0502030303020204" pitchFamily="34" charset="0"/>
              </a:rPr>
              <a:t>541.leela_r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9F2E78-057B-2D05-2977-653E7F181CF6}"/>
              </a:ext>
            </a:extLst>
          </p:cNvPr>
          <p:cNvSpPr txBox="1"/>
          <p:nvPr/>
        </p:nvSpPr>
        <p:spPr>
          <a:xfrm>
            <a:off x="4235356" y="5435367"/>
            <a:ext cx="4722768" cy="44267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ndara" panose="020E0502030303020204" pitchFamily="34" charset="0"/>
              </a:rPr>
              <a:t>Disassembly (compiled by GCC* with –O3)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EDB104A-72B2-3622-6F0B-85CD4854EEE3}"/>
              </a:ext>
            </a:extLst>
          </p:cNvPr>
          <p:cNvSpPr/>
          <p:nvPr/>
        </p:nvSpPr>
        <p:spPr>
          <a:xfrm>
            <a:off x="209203" y="2773345"/>
            <a:ext cx="3527048" cy="2170444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146BB66-F121-FFF1-54EA-2F34C3A858FE}"/>
              </a:ext>
            </a:extLst>
          </p:cNvPr>
          <p:cNvCxnSpPr>
            <a:cxnSpLocks/>
          </p:cNvCxnSpPr>
          <p:nvPr/>
        </p:nvCxnSpPr>
        <p:spPr>
          <a:xfrm flipV="1">
            <a:off x="3736251" y="1898918"/>
            <a:ext cx="986472" cy="874427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ABA8FE3-39B3-204A-8BB7-13075CCC14A6}"/>
              </a:ext>
            </a:extLst>
          </p:cNvPr>
          <p:cNvCxnSpPr>
            <a:cxnSpLocks/>
          </p:cNvCxnSpPr>
          <p:nvPr/>
        </p:nvCxnSpPr>
        <p:spPr>
          <a:xfrm>
            <a:off x="3736251" y="4943789"/>
            <a:ext cx="986472" cy="336824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F55B76F9-96D9-213D-301E-C9FC4A6205F9}"/>
              </a:ext>
            </a:extLst>
          </p:cNvPr>
          <p:cNvSpPr txBox="1"/>
          <p:nvPr/>
        </p:nvSpPr>
        <p:spPr>
          <a:xfrm>
            <a:off x="5896869" y="6441113"/>
            <a:ext cx="1366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*GNU GCC 13.2</a:t>
            </a:r>
          </a:p>
        </p:txBody>
      </p:sp>
      <p:pic>
        <p:nvPicPr>
          <p:cNvPr id="3" name="Graphic 2" descr="House with solid fill">
            <a:hlinkClick r:id="rId3" action="ppaction://hlinksldjump"/>
            <a:extLst>
              <a:ext uri="{FF2B5EF4-FFF2-40B4-BE49-F238E27FC236}">
                <a16:creationId xmlns:a16="http://schemas.microsoft.com/office/drawing/2014/main" id="{7C7C6AA7-C1AF-41A8-EF3E-78D05EF7C9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85932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65E6BB7-A178-3508-414A-D9567F6E4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Global-Stable Loads Exist?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368D3F-F5BE-4AF0-C835-522ED844247C}"/>
              </a:ext>
            </a:extLst>
          </p:cNvPr>
          <p:cNvSpPr txBox="1"/>
          <p:nvPr/>
        </p:nvSpPr>
        <p:spPr>
          <a:xfrm>
            <a:off x="279504" y="1936932"/>
            <a:ext cx="3748034" cy="3104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Random* Random::</a:t>
            </a:r>
            <a:r>
              <a:rPr lang="en-US" sz="16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s_rng</a:t>
            </a:r>
            <a:r>
              <a:rPr lang="en-US" sz="16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= 0;</a:t>
            </a:r>
          </a:p>
          <a:p>
            <a:pPr>
              <a:lnSpc>
                <a:spcPct val="150000"/>
              </a:lnSpc>
            </a:pPr>
            <a:endParaRPr lang="en-US" sz="1600" dirty="0">
              <a:solidFill>
                <a:schemeClr val="bg2">
                  <a:lumMod val="9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Random* Random::</a:t>
            </a:r>
            <a:r>
              <a:rPr lang="en-US" sz="16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get_Rng</a:t>
            </a:r>
            <a:r>
              <a:rPr lang="en-US" sz="16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(void) 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600" dirty="0">
                <a:highlight>
                  <a:srgbClr val="FFFF00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if (</a:t>
            </a:r>
            <a:r>
              <a:rPr lang="en-US" sz="1600" dirty="0" err="1">
                <a:highlight>
                  <a:srgbClr val="FFFF00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s_rng</a:t>
            </a:r>
            <a:r>
              <a:rPr lang="en-US" sz="1600" dirty="0">
                <a:highlight>
                  <a:srgbClr val="FFFF00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== 0) 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</a:t>
            </a:r>
            <a:r>
              <a:rPr lang="en-US" sz="16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s_rng</a:t>
            </a:r>
            <a:r>
              <a:rPr lang="en-US" sz="16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= new Random();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return </a:t>
            </a:r>
            <a:r>
              <a:rPr lang="en-US" sz="1600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s_rng</a:t>
            </a:r>
            <a:r>
              <a:rPr lang="en-US" sz="16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98A235-EB48-C12F-F455-C6252494608F}"/>
              </a:ext>
            </a:extLst>
          </p:cNvPr>
          <p:cNvSpPr txBox="1"/>
          <p:nvPr/>
        </p:nvSpPr>
        <p:spPr>
          <a:xfrm>
            <a:off x="4722723" y="1898918"/>
            <a:ext cx="3748035" cy="3381695"/>
          </a:xfrm>
          <a:prstGeom prst="rect">
            <a:avLst/>
          </a:prstGeom>
          <a:noFill/>
          <a:ln>
            <a:solidFill>
              <a:schemeClr val="bg2"/>
            </a:solidFill>
            <a:prstDash val="dash"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624: </a:t>
            </a:r>
            <a:r>
              <a:rPr lang="en-US" dirty="0">
                <a:highlight>
                  <a:srgbClr val="FFFF00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mov </a:t>
            </a:r>
            <a:r>
              <a:rPr lang="en-US" dirty="0" err="1">
                <a:highlight>
                  <a:srgbClr val="FFFF00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rax</a:t>
            </a:r>
            <a:r>
              <a:rPr lang="en-US" dirty="0">
                <a:highlight>
                  <a:srgbClr val="FFFF00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, [rip+0x1f4ac5]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62b: </a:t>
            </a:r>
            <a:r>
              <a:rPr lang="en-US" dirty="0">
                <a:highlight>
                  <a:srgbClr val="FFFF00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test   </a:t>
            </a:r>
            <a:r>
              <a:rPr lang="en-US" dirty="0" err="1">
                <a:highlight>
                  <a:srgbClr val="FFFF00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rax,rax</a:t>
            </a:r>
            <a:endParaRPr lang="en-US" dirty="0">
              <a:highlight>
                <a:srgbClr val="FFFF00"/>
              </a:highlight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62e: je     0x638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630: ret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631: </a:t>
            </a:r>
            <a:r>
              <a:rPr lang="en-US" dirty="0" err="1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nop</a:t>
            </a:r>
            <a:endParaRPr lang="en-US" dirty="0">
              <a:solidFill>
                <a:schemeClr val="bg2">
                  <a:lumMod val="9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638: sub    rsp,0x8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63c: mov    edi,0xc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9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641: call   0x460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8AA3B9-47F6-5256-C989-9E6CC902436E}"/>
              </a:ext>
            </a:extLst>
          </p:cNvPr>
          <p:cNvSpPr txBox="1"/>
          <p:nvPr/>
        </p:nvSpPr>
        <p:spPr>
          <a:xfrm>
            <a:off x="209203" y="5435367"/>
            <a:ext cx="3527048" cy="44267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ndara" panose="020E0502030303020204" pitchFamily="34" charset="0"/>
              </a:rPr>
              <a:t>Example code from </a:t>
            </a:r>
            <a:r>
              <a:rPr lang="en-US" sz="2000" b="1" dirty="0">
                <a:solidFill>
                  <a:srgbClr val="000CFF"/>
                </a:solidFill>
                <a:latin typeface="Candara" panose="020E0502030303020204" pitchFamily="34" charset="0"/>
              </a:rPr>
              <a:t>541.leela_r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EDB104A-72B2-3622-6F0B-85CD4854EEE3}"/>
              </a:ext>
            </a:extLst>
          </p:cNvPr>
          <p:cNvSpPr/>
          <p:nvPr/>
        </p:nvSpPr>
        <p:spPr>
          <a:xfrm>
            <a:off x="209203" y="2773345"/>
            <a:ext cx="3527048" cy="2170444"/>
          </a:xfrm>
          <a:prstGeom prst="rect">
            <a:avLst/>
          </a:prstGeom>
          <a:noFill/>
          <a:ln w="9525"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90000"/>
                </a:schemeClr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146BB66-F121-FFF1-54EA-2F34C3A858FE}"/>
              </a:ext>
            </a:extLst>
          </p:cNvPr>
          <p:cNvCxnSpPr>
            <a:cxnSpLocks/>
          </p:cNvCxnSpPr>
          <p:nvPr/>
        </p:nvCxnSpPr>
        <p:spPr>
          <a:xfrm flipV="1">
            <a:off x="3736251" y="1898918"/>
            <a:ext cx="986472" cy="874427"/>
          </a:xfrm>
          <a:prstGeom prst="line">
            <a:avLst/>
          </a:prstGeom>
          <a:ln w="9525">
            <a:solidFill>
              <a:schemeClr val="bg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ABA8FE3-39B3-204A-8BB7-13075CCC14A6}"/>
              </a:ext>
            </a:extLst>
          </p:cNvPr>
          <p:cNvCxnSpPr>
            <a:cxnSpLocks/>
          </p:cNvCxnSpPr>
          <p:nvPr/>
        </p:nvCxnSpPr>
        <p:spPr>
          <a:xfrm>
            <a:off x="3736251" y="4943789"/>
            <a:ext cx="986472" cy="336824"/>
          </a:xfrm>
          <a:prstGeom prst="line">
            <a:avLst/>
          </a:prstGeom>
          <a:ln w="9525">
            <a:solidFill>
              <a:schemeClr val="bg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E9C7C69-F2AF-A161-B842-0FD9C00C8A5F}"/>
              </a:ext>
            </a:extLst>
          </p:cNvPr>
          <p:cNvSpPr txBox="1"/>
          <p:nvPr/>
        </p:nvSpPr>
        <p:spPr>
          <a:xfrm>
            <a:off x="400889" y="979959"/>
            <a:ext cx="2689906" cy="715089"/>
          </a:xfrm>
          <a:prstGeom prst="round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andara" panose="020E0502030303020204" pitchFamily="34" charset="0"/>
              </a:rPr>
              <a:t>Gets initialized only once 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Candara" panose="020E0502030303020204" pitchFamily="34" charset="0"/>
              </a:rPr>
              <a:t>and never changes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0F81EB-BFF3-5692-FBCE-0AC58A273DA3}"/>
              </a:ext>
            </a:extLst>
          </p:cNvPr>
          <p:cNvSpPr txBox="1"/>
          <p:nvPr/>
        </p:nvSpPr>
        <p:spPr>
          <a:xfrm>
            <a:off x="6368060" y="979959"/>
            <a:ext cx="1962771" cy="408623"/>
          </a:xfrm>
          <a:prstGeom prst="round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andara" panose="020E0502030303020204" pitchFamily="34" charset="0"/>
              </a:rPr>
              <a:t>Global-stable load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2361261F-18EE-8677-E29A-D8EF9F020EEC}"/>
              </a:ext>
            </a:extLst>
          </p:cNvPr>
          <p:cNvSpPr/>
          <p:nvPr/>
        </p:nvSpPr>
        <p:spPr>
          <a:xfrm>
            <a:off x="1140998" y="1758462"/>
            <a:ext cx="265771" cy="1778558"/>
          </a:xfrm>
          <a:custGeom>
            <a:avLst/>
            <a:gdLst>
              <a:gd name="connsiteX0" fmla="*/ 125094 w 265771"/>
              <a:gd name="connsiteY0" fmla="*/ 0 h 1778558"/>
              <a:gd name="connsiteX1" fmla="*/ 4514 w 265771"/>
              <a:gd name="connsiteY1" fmla="*/ 522514 h 1778558"/>
              <a:gd name="connsiteX2" fmla="*/ 265771 w 265771"/>
              <a:gd name="connsiteY2" fmla="*/ 1778558 h 1778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5771" h="1778558">
                <a:moveTo>
                  <a:pt x="125094" y="0"/>
                </a:moveTo>
                <a:cubicBezTo>
                  <a:pt x="53081" y="113044"/>
                  <a:pt x="-18932" y="226088"/>
                  <a:pt x="4514" y="522514"/>
                </a:cubicBezTo>
                <a:cubicBezTo>
                  <a:pt x="27960" y="818940"/>
                  <a:pt x="146865" y="1298749"/>
                  <a:pt x="265771" y="1778558"/>
                </a:cubicBezTo>
              </a:path>
            </a:pathLst>
          </a:custGeom>
          <a:noFill/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8BB28097-7F2C-F02E-A7EA-A0B874A8C06D}"/>
              </a:ext>
            </a:extLst>
          </p:cNvPr>
          <p:cNvSpPr/>
          <p:nvPr/>
        </p:nvSpPr>
        <p:spPr>
          <a:xfrm>
            <a:off x="5637125" y="1426866"/>
            <a:ext cx="1024932" cy="643094"/>
          </a:xfrm>
          <a:custGeom>
            <a:avLst/>
            <a:gdLst>
              <a:gd name="connsiteX0" fmla="*/ 1024932 w 1024932"/>
              <a:gd name="connsiteY0" fmla="*/ 0 h 643094"/>
              <a:gd name="connsiteX1" fmla="*/ 371789 w 1024932"/>
              <a:gd name="connsiteY1" fmla="*/ 190919 h 643094"/>
              <a:gd name="connsiteX2" fmla="*/ 0 w 1024932"/>
              <a:gd name="connsiteY2" fmla="*/ 643094 h 643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24932" h="643094">
                <a:moveTo>
                  <a:pt x="1024932" y="0"/>
                </a:moveTo>
                <a:cubicBezTo>
                  <a:pt x="783771" y="41868"/>
                  <a:pt x="542611" y="83737"/>
                  <a:pt x="371789" y="190919"/>
                </a:cubicBezTo>
                <a:cubicBezTo>
                  <a:pt x="200967" y="298101"/>
                  <a:pt x="100483" y="470597"/>
                  <a:pt x="0" y="643094"/>
                </a:cubicBezTo>
              </a:path>
            </a:pathLst>
          </a:custGeom>
          <a:noFill/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F3DC92-980A-54D1-1627-471C3FEC8A78}"/>
              </a:ext>
            </a:extLst>
          </p:cNvPr>
          <p:cNvSpPr txBox="1"/>
          <p:nvPr/>
        </p:nvSpPr>
        <p:spPr>
          <a:xfrm>
            <a:off x="4235356" y="5435367"/>
            <a:ext cx="4722768" cy="44267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ndara" panose="020E0502030303020204" pitchFamily="34" charset="0"/>
              </a:rPr>
              <a:t>Disassembly (compiled by GCC* with –O3)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FD6AF57-0043-5291-3709-7B7BF7ADD57D}"/>
              </a:ext>
            </a:extLst>
          </p:cNvPr>
          <p:cNvSpPr txBox="1"/>
          <p:nvPr/>
        </p:nvSpPr>
        <p:spPr>
          <a:xfrm>
            <a:off x="5896869" y="6441113"/>
            <a:ext cx="1366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*GNU GCC 13.2</a:t>
            </a:r>
          </a:p>
        </p:txBody>
      </p:sp>
      <p:pic>
        <p:nvPicPr>
          <p:cNvPr id="9" name="Graphic 8" descr="House with solid fill">
            <a:hlinkClick r:id="rId3" action="ppaction://hlinksldjump"/>
            <a:extLst>
              <a:ext uri="{FF2B5EF4-FFF2-40B4-BE49-F238E27FC236}">
                <a16:creationId xmlns:a16="http://schemas.microsoft.com/office/drawing/2014/main" id="{F0AE7556-6FC2-A194-706D-2E49DE4207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67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10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8249B5A-3F1C-A8BB-306F-ED33A7DA4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Global-Stable Loads Exist?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9BF8908-38EC-1EED-5421-072B1E5221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67217" y="963008"/>
            <a:ext cx="4098189" cy="2689436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FC04088E-7603-88FC-011A-90D823A891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47748" y="3744138"/>
            <a:ext cx="5861073" cy="3073222"/>
          </a:xfrm>
          <a:prstGeom prst="rect">
            <a:avLst/>
          </a:prstGeom>
        </p:spPr>
      </p:pic>
      <p:pic>
        <p:nvPicPr>
          <p:cNvPr id="2" name="Graphic 1" descr="House with solid fill">
            <a:hlinkClick r:id="rId6" action="ppaction://hlinksldjump"/>
            <a:extLst>
              <a:ext uri="{FF2B5EF4-FFF2-40B4-BE49-F238E27FC236}">
                <a16:creationId xmlns:a16="http://schemas.microsoft.com/office/drawing/2014/main" id="{772BE04B-FB5A-4941-6050-22898F0AF49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51904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8249B5A-3F1C-A8BB-306F-ED33A7DA4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Global-Stable Loads Exist?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9BF8908-38EC-1EED-5421-072B1E5221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67217" y="963008"/>
            <a:ext cx="4098189" cy="2689436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FC04088E-7603-88FC-011A-90D823A891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47748" y="3744138"/>
            <a:ext cx="5861073" cy="307322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F600E5E-5A62-3A2A-8B0C-0A34F179CA37}"/>
              </a:ext>
            </a:extLst>
          </p:cNvPr>
          <p:cNvSpPr/>
          <p:nvPr/>
        </p:nvSpPr>
        <p:spPr>
          <a:xfrm>
            <a:off x="90435" y="936172"/>
            <a:ext cx="8973176" cy="5419543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AB6E10F-5BB3-AD75-7365-136E540DCC7D}"/>
              </a:ext>
            </a:extLst>
          </p:cNvPr>
          <p:cNvSpPr/>
          <p:nvPr/>
        </p:nvSpPr>
        <p:spPr>
          <a:xfrm>
            <a:off x="-311499" y="1823594"/>
            <a:ext cx="9766998" cy="36446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79488" indent="-350838"/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Global-stable loads exist for many reasons:</a:t>
            </a:r>
          </a:p>
          <a:p>
            <a:pPr marL="979488" indent="-350838"/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Candara" panose="020E0502030303020204" pitchFamily="34" charset="0"/>
            </a:endParaRPr>
          </a:p>
          <a:p>
            <a:pPr marL="979488" indent="-350838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Accessing </a:t>
            </a:r>
            <a:r>
              <a:rPr lang="en-US" sz="2800" b="1" dirty="0">
                <a:solidFill>
                  <a:srgbClr val="EF483E"/>
                </a:solidFill>
                <a:latin typeface="Candara" panose="020E0502030303020204" pitchFamily="34" charset="0"/>
              </a:rPr>
              <a:t>global variables</a:t>
            </a:r>
          </a:p>
          <a:p>
            <a:pPr marL="979488" indent="-350838">
              <a:buFont typeface="Arial" panose="020B0604020202020204" pitchFamily="34" charset="0"/>
              <a:buChar char="•"/>
            </a:pPr>
            <a:endParaRPr lang="en-US" sz="900" b="1" dirty="0">
              <a:solidFill>
                <a:schemeClr val="tx1">
                  <a:lumMod val="85000"/>
                  <a:lumOff val="15000"/>
                </a:schemeClr>
              </a:solidFill>
              <a:latin typeface="Candara" panose="020E0502030303020204" pitchFamily="34" charset="0"/>
            </a:endParaRPr>
          </a:p>
          <a:p>
            <a:pPr marL="979488" indent="-350838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Accessing </a:t>
            </a:r>
            <a:r>
              <a:rPr lang="en-US" sz="2800" b="1" dirty="0">
                <a:solidFill>
                  <a:srgbClr val="00B050"/>
                </a:solidFill>
                <a:latin typeface="Candara" panose="020E0502030303020204" pitchFamily="34" charset="0"/>
              </a:rPr>
              <a:t>local variables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 of an </a:t>
            </a:r>
            <a:r>
              <a:rPr lang="en-US" sz="2800" b="1" dirty="0">
                <a:solidFill>
                  <a:srgbClr val="00B050"/>
                </a:solidFill>
                <a:latin typeface="Candara" panose="020E0502030303020204" pitchFamily="34" charset="0"/>
              </a:rPr>
              <a:t>inline function</a:t>
            </a:r>
          </a:p>
          <a:p>
            <a:pPr marL="979488" indent="-350838">
              <a:buFont typeface="Arial" panose="020B0604020202020204" pitchFamily="34" charset="0"/>
              <a:buChar char="•"/>
            </a:pPr>
            <a:endParaRPr lang="en-US" sz="900" b="1" dirty="0">
              <a:solidFill>
                <a:schemeClr val="tx1">
                  <a:lumMod val="85000"/>
                  <a:lumOff val="15000"/>
                </a:schemeClr>
              </a:solidFill>
              <a:latin typeface="Candara" panose="020E0502030303020204" pitchFamily="34" charset="0"/>
            </a:endParaRPr>
          </a:p>
          <a:p>
            <a:pPr marL="979488" indent="-350838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0CFF"/>
                </a:solidFill>
                <a:latin typeface="Candara" panose="020E0502030303020204" pitchFamily="34" charset="0"/>
              </a:rPr>
              <a:t>Limited architectural registers</a:t>
            </a:r>
          </a:p>
          <a:p>
            <a:pPr marL="979488" indent="-350838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1"/>
                </a:solidFill>
                <a:latin typeface="Candara" panose="020E0502030303020204" pitchFamily="34" charset="0"/>
              </a:rPr>
              <a:t>...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83A198-0A12-5519-1DA3-7D5DE80F31AE}"/>
              </a:ext>
            </a:extLst>
          </p:cNvPr>
          <p:cNvSpPr/>
          <p:nvPr/>
        </p:nvSpPr>
        <p:spPr>
          <a:xfrm>
            <a:off x="1696720" y="6328878"/>
            <a:ext cx="6096000" cy="508802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 descr="House with solid fill">
            <a:hlinkClick r:id="rId6" action="ppaction://hlinksldjump"/>
            <a:extLst>
              <a:ext uri="{FF2B5EF4-FFF2-40B4-BE49-F238E27FC236}">
                <a16:creationId xmlns:a16="http://schemas.microsoft.com/office/drawing/2014/main" id="{1776B807-19FD-E007-2452-E7CEBCF3D7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443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5E331DC-30B4-396C-B376-A5445960D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Effects of Increasing Architectural Registers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F34E25D-7805-5763-CEAE-FB8B8014E0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131" y="833293"/>
            <a:ext cx="9105869" cy="451086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1C804BB-4FB8-91D4-D520-C9A4B9511A5D}"/>
              </a:ext>
            </a:extLst>
          </p:cNvPr>
          <p:cNvSpPr/>
          <p:nvPr/>
        </p:nvSpPr>
        <p:spPr>
          <a:xfrm>
            <a:off x="-311499" y="5344160"/>
            <a:ext cx="9766998" cy="99789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79488" indent="-350838" algn="ctr"/>
            <a:r>
              <a:rPr lang="en-US" sz="2800" b="1" dirty="0">
                <a:solidFill>
                  <a:schemeClr val="tx1"/>
                </a:solidFill>
                <a:latin typeface="Candara" panose="020E0502030303020204" pitchFamily="34" charset="0"/>
              </a:rPr>
              <a:t>Fraction of global-stable loads </a:t>
            </a:r>
          </a:p>
          <a:p>
            <a:pPr marL="979488" indent="-350838" algn="ctr"/>
            <a:r>
              <a:rPr lang="en-US" sz="2800" b="1" dirty="0">
                <a:solidFill>
                  <a:schemeClr val="tx1"/>
                </a:solidFill>
                <a:latin typeface="Candara" panose="020E0502030303020204" pitchFamily="34" charset="0"/>
              </a:rPr>
              <a:t>are nearly same </a:t>
            </a:r>
            <a:r>
              <a:rPr lang="en-US" sz="2800" b="1" dirty="0">
                <a:solidFill>
                  <a:srgbClr val="C00000"/>
                </a:solidFill>
                <a:latin typeface="Candara" panose="020E0502030303020204" pitchFamily="34" charset="0"/>
              </a:rPr>
              <a:t>without or with APX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9BBB9BB-832E-C490-611D-6EEC57D3BDBD}"/>
              </a:ext>
            </a:extLst>
          </p:cNvPr>
          <p:cNvSpPr txBox="1"/>
          <p:nvPr/>
        </p:nvSpPr>
        <p:spPr>
          <a:xfrm>
            <a:off x="2016882" y="6488668"/>
            <a:ext cx="5198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Compiled with Clang 18.1.3 with and without 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mapxf</a:t>
            </a:r>
            <a:endParaRPr lang="en-US" dirty="0">
              <a:solidFill>
                <a:schemeClr val="bg2">
                  <a:lumMod val="5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pic>
        <p:nvPicPr>
          <p:cNvPr id="3" name="Graphic 2" descr="House with solid fill">
            <a:hlinkClick r:id="rId4" action="ppaction://hlinksldjump"/>
            <a:extLst>
              <a:ext uri="{FF2B5EF4-FFF2-40B4-BE49-F238E27FC236}">
                <a16:creationId xmlns:a16="http://schemas.microsoft.com/office/drawing/2014/main" id="{02AB5FEA-09FB-9915-13A9-85561D07AF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481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5E331DC-30B4-396C-B376-A5445960D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Effects of Increasing Architectural Registers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F34E25D-7805-5763-CEAE-FB8B8014E0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131" y="833293"/>
            <a:ext cx="9105869" cy="451086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1C804BB-4FB8-91D4-D520-C9A4B9511A5D}"/>
              </a:ext>
            </a:extLst>
          </p:cNvPr>
          <p:cNvSpPr/>
          <p:nvPr/>
        </p:nvSpPr>
        <p:spPr>
          <a:xfrm>
            <a:off x="-311499" y="5344160"/>
            <a:ext cx="9766998" cy="99789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79488" indent="-350838" algn="ctr"/>
            <a:r>
              <a:rPr lang="en-US" sz="2400" b="1" dirty="0">
                <a:solidFill>
                  <a:schemeClr val="tx1"/>
                </a:solidFill>
                <a:latin typeface="Candara" panose="020E0502030303020204" pitchFamily="34" charset="0"/>
              </a:rPr>
              <a:t>Fraction of global-stable loads (i.e., Constable’s opportunities) </a:t>
            </a:r>
          </a:p>
          <a:p>
            <a:pPr marL="979488" indent="-350838" algn="ctr"/>
            <a:r>
              <a:rPr lang="en-US" sz="2400" b="1" dirty="0">
                <a:solidFill>
                  <a:schemeClr val="tx1"/>
                </a:solidFill>
                <a:latin typeface="Candara" panose="020E0502030303020204" pitchFamily="34" charset="0"/>
              </a:rPr>
              <a:t>are much higher than reduction in loads by APX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870B252-C3B9-5AAC-68C0-C0FC8FA7340B}"/>
              </a:ext>
            </a:extLst>
          </p:cNvPr>
          <p:cNvSpPr txBox="1"/>
          <p:nvPr/>
        </p:nvSpPr>
        <p:spPr>
          <a:xfrm>
            <a:off x="2016882" y="6488668"/>
            <a:ext cx="5198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Compiled with Clang 18.1.3 with and without 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mapxf</a:t>
            </a:r>
            <a:endParaRPr lang="en-US" dirty="0">
              <a:solidFill>
                <a:schemeClr val="bg2">
                  <a:lumMod val="5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pic>
        <p:nvPicPr>
          <p:cNvPr id="3" name="Graphic 2" descr="House with solid fill">
            <a:hlinkClick r:id="rId4" action="ppaction://hlinksldjump"/>
            <a:extLst>
              <a:ext uri="{FF2B5EF4-FFF2-40B4-BE49-F238E27FC236}">
                <a16:creationId xmlns:a16="http://schemas.microsoft.com/office/drawing/2014/main" id="{D92727D1-5C0F-660A-7AB1-4725076122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787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541FCD1-1B80-9A47-B4A9-294B3ABB9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Finding I: Global-Stable Loads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44569E9C-C93F-10F2-52EE-33EF445F12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7425298"/>
              </p:ext>
            </p:extLst>
          </p:nvPr>
        </p:nvGraphicFramePr>
        <p:xfrm>
          <a:off x="701570" y="1038968"/>
          <a:ext cx="8362043" cy="3715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8F61FC9-28F4-9F17-343A-D2D43BB46F46}"/>
              </a:ext>
            </a:extLst>
          </p:cNvPr>
          <p:cNvSpPr txBox="1"/>
          <p:nvPr/>
        </p:nvSpPr>
        <p:spPr>
          <a:xfrm rot="16200000">
            <a:off x="-992699" y="2554984"/>
            <a:ext cx="29546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ndara" panose="020E0502030303020204" pitchFamily="34" charset="0"/>
              </a:rPr>
              <a:t>Fraction of dynamic loads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6CE8217-54A7-69C1-DCED-608BF0A1FA2D}"/>
              </a:ext>
            </a:extLst>
          </p:cNvPr>
          <p:cNvSpPr/>
          <p:nvPr/>
        </p:nvSpPr>
        <p:spPr>
          <a:xfrm>
            <a:off x="7828550" y="2377440"/>
            <a:ext cx="806406" cy="1854926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E1E123-FFEE-F9C5-9968-44D2BD57566C}"/>
              </a:ext>
            </a:extLst>
          </p:cNvPr>
          <p:cNvSpPr txBox="1"/>
          <p:nvPr/>
        </p:nvSpPr>
        <p:spPr>
          <a:xfrm>
            <a:off x="7573560" y="1854926"/>
            <a:ext cx="13163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venir Next" panose="020B0503020202020204" pitchFamily="34" charset="0"/>
              </a:rPr>
              <a:t>34.2%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BFB4212-D85E-7AF7-7961-9075A6D80058}"/>
              </a:ext>
            </a:extLst>
          </p:cNvPr>
          <p:cNvSpPr/>
          <p:nvPr/>
        </p:nvSpPr>
        <p:spPr>
          <a:xfrm>
            <a:off x="-269899" y="4903228"/>
            <a:ext cx="9683798" cy="117100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>
              <a:lnSpc>
                <a:spcPct val="90000"/>
              </a:lnSpc>
              <a:spcBef>
                <a:spcPts val="1000"/>
              </a:spcBef>
            </a:pPr>
            <a:r>
              <a:rPr lang="en-US" sz="3200" dirty="0">
                <a:solidFill>
                  <a:prstClr val="black"/>
                </a:solidFill>
                <a:latin typeface="Candara" panose="020E0502030303020204" pitchFamily="34" charset="0"/>
                <a:cs typeface="Segoe UI" panose="020B0502040204020203" pitchFamily="34" charset="0"/>
              </a:rPr>
              <a:t>Nearly </a:t>
            </a:r>
            <a:r>
              <a:rPr lang="en-US" sz="3200" b="1" dirty="0">
                <a:solidFill>
                  <a:srgbClr val="C00000"/>
                </a:solidFill>
                <a:latin typeface="Avenir Next" panose="020B0503020202020204" pitchFamily="34" charset="0"/>
                <a:cs typeface="Segoe UI" panose="020B0502040204020203" pitchFamily="34" charset="0"/>
              </a:rPr>
              <a:t>1</a:t>
            </a:r>
            <a:r>
              <a:rPr lang="en-US" sz="3200" b="1" dirty="0">
                <a:solidFill>
                  <a:srgbClr val="C00000"/>
                </a:solidFill>
                <a:latin typeface="Candara" panose="020E0502030303020204" pitchFamily="34" charset="0"/>
                <a:cs typeface="Segoe UI" panose="020B0502040204020203" pitchFamily="34" charset="0"/>
              </a:rPr>
              <a:t> in every </a:t>
            </a:r>
            <a:r>
              <a:rPr lang="en-US" sz="3200" b="1" dirty="0">
                <a:solidFill>
                  <a:srgbClr val="C00000"/>
                </a:solidFill>
                <a:latin typeface="Avenir Next" panose="020B0503020202020204" pitchFamily="34" charset="0"/>
                <a:cs typeface="Segoe UI" panose="020B0502040204020203" pitchFamily="34" charset="0"/>
              </a:rPr>
              <a:t>3</a:t>
            </a:r>
            <a:r>
              <a:rPr lang="en-US" sz="3200" b="1" dirty="0">
                <a:solidFill>
                  <a:srgbClr val="C00000"/>
                </a:solidFill>
                <a:latin typeface="Candara" panose="020E0502030303020204" pitchFamily="34" charset="0"/>
                <a:cs typeface="Segoe UI" panose="020B0502040204020203" pitchFamily="34" charset="0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Candara" panose="020E0502030303020204" pitchFamily="34" charset="0"/>
                <a:cs typeface="Segoe UI" panose="020B0502040204020203" pitchFamily="34" charset="0"/>
              </a:rPr>
              <a:t>dynamic loads </a:t>
            </a:r>
          </a:p>
          <a:p>
            <a:pPr lvl="0" algn="ctr" defTabSz="914400">
              <a:lnSpc>
                <a:spcPct val="90000"/>
              </a:lnSpc>
              <a:spcBef>
                <a:spcPts val="1000"/>
              </a:spcBef>
            </a:pPr>
            <a:r>
              <a:rPr lang="en-US" sz="3200" dirty="0">
                <a:solidFill>
                  <a:prstClr val="black"/>
                </a:solidFill>
                <a:latin typeface="Candara" panose="020E0502030303020204" pitchFamily="34" charset="0"/>
                <a:cs typeface="Segoe UI" panose="020B0502040204020203" pitchFamily="34" charset="0"/>
              </a:rPr>
              <a:t>is</a:t>
            </a:r>
            <a:r>
              <a:rPr lang="en-US" sz="3200" dirty="0">
                <a:solidFill>
                  <a:schemeClr val="tx1"/>
                </a:solidFill>
                <a:latin typeface="Candara" panose="020E0502030303020204" pitchFamily="34" charset="0"/>
                <a:cs typeface="Segoe UI" panose="020B0502040204020203" pitchFamily="34" charset="0"/>
              </a:rPr>
              <a:t> a </a:t>
            </a:r>
            <a:r>
              <a:rPr lang="en-US" sz="3200" b="1" dirty="0">
                <a:solidFill>
                  <a:srgbClr val="000CFF"/>
                </a:solidFill>
                <a:latin typeface="Candara" panose="020E0502030303020204" pitchFamily="34" charset="0"/>
                <a:cs typeface="Segoe UI" panose="020B0502040204020203" pitchFamily="34" charset="0"/>
              </a:rPr>
              <a:t>global-stable load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D06222E-6648-C120-1E7D-D09956D3261B}"/>
              </a:ext>
            </a:extLst>
          </p:cNvPr>
          <p:cNvSpPr txBox="1"/>
          <p:nvPr/>
        </p:nvSpPr>
        <p:spPr>
          <a:xfrm>
            <a:off x="4349932" y="1716426"/>
            <a:ext cx="2319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ndara" panose="020E0502030303020204" pitchFamily="34" charset="0"/>
              </a:rPr>
              <a:t>Global-Stable Loads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6AFC4D8-ECCD-2DCF-413A-DF19DDCA58E9}"/>
              </a:ext>
            </a:extLst>
          </p:cNvPr>
          <p:cNvSpPr/>
          <p:nvPr/>
        </p:nvSpPr>
        <p:spPr>
          <a:xfrm>
            <a:off x="4101737" y="1792383"/>
            <a:ext cx="248195" cy="24819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688DFA-6FA0-E36C-FF8E-20600F4A361E}"/>
              </a:ext>
            </a:extLst>
          </p:cNvPr>
          <p:cNvSpPr txBox="1"/>
          <p:nvPr/>
        </p:nvSpPr>
        <p:spPr>
          <a:xfrm>
            <a:off x="2561674" y="6304087"/>
            <a:ext cx="40206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Across a wide range of </a:t>
            </a:r>
            <a:r>
              <a:rPr lang="en-US" sz="2000" i="1" dirty="0">
                <a:solidFill>
                  <a:schemeClr val="bg2">
                    <a:lumMod val="50000"/>
                  </a:schemeClr>
                </a:solidFill>
                <a:latin typeface="Avenir Next" panose="020B0503020202020204" pitchFamily="34" charset="0"/>
              </a:rPr>
              <a:t>90</a:t>
            </a:r>
            <a:r>
              <a:rPr lang="en-US" sz="2000" i="1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 workloads</a:t>
            </a:r>
          </a:p>
        </p:txBody>
      </p:sp>
    </p:spTree>
    <p:extLst>
      <p:ext uri="{BB962C8B-B14F-4D97-AF65-F5344CB8AC3E}">
        <p14:creationId xmlns:p14="http://schemas.microsoft.com/office/powerpoint/2010/main" val="1346395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EDBE153-D43E-D65F-5318-1BB8A7065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Effects of Increasing Architectural Registers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211DD5C3-CF05-CBCB-80D1-2C6560B090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013" y="990974"/>
            <a:ext cx="9073973" cy="322542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D58C296-34A4-1F10-1CC6-C6FA4F7855C3}"/>
              </a:ext>
            </a:extLst>
          </p:cNvPr>
          <p:cNvSpPr/>
          <p:nvPr/>
        </p:nvSpPr>
        <p:spPr>
          <a:xfrm>
            <a:off x="-311500" y="4988560"/>
            <a:ext cx="9766998" cy="99789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79488" indent="-350838" algn="ctr"/>
            <a:r>
              <a:rPr lang="en-US" sz="2400" b="1" dirty="0">
                <a:solidFill>
                  <a:schemeClr val="tx1"/>
                </a:solidFill>
                <a:latin typeface="Candara" panose="020E0502030303020204" pitchFamily="34" charset="0"/>
              </a:rPr>
              <a:t>The profile of global-stable loads stays largely unchanged</a:t>
            </a:r>
          </a:p>
          <a:p>
            <a:pPr marL="979488" indent="-350838" algn="ctr"/>
            <a:r>
              <a:rPr lang="en-US" sz="2400" b="1" dirty="0">
                <a:solidFill>
                  <a:schemeClr val="tx1"/>
                </a:solidFill>
                <a:latin typeface="Candara" panose="020E0502030303020204" pitchFamily="34" charset="0"/>
              </a:rPr>
              <a:t>after doubling registers using APX</a:t>
            </a:r>
          </a:p>
        </p:txBody>
      </p:sp>
      <p:pic>
        <p:nvPicPr>
          <p:cNvPr id="2" name="Graphic 1" descr="House with solid fill">
            <a:hlinkClick r:id="rId4" action="ppaction://hlinksldjump"/>
            <a:extLst>
              <a:ext uri="{FF2B5EF4-FFF2-40B4-BE49-F238E27FC236}">
                <a16:creationId xmlns:a16="http://schemas.microsoft.com/office/drawing/2014/main" id="{4F31E4FD-ED86-4D6F-0234-C47A139133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746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F9B9C49-629E-855C-C538-B5E0B07D5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Characterization of Global-Stable Loads (I)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5BB84E39-1EFD-9B20-A1AB-E55A6DEDCB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96029" y="1056721"/>
            <a:ext cx="5978119" cy="5435519"/>
          </a:xfrm>
          <a:prstGeom prst="rect">
            <a:avLst/>
          </a:prstGeom>
        </p:spPr>
      </p:pic>
      <p:pic>
        <p:nvPicPr>
          <p:cNvPr id="2" name="Graphic 1" descr="House with solid fill">
            <a:hlinkClick r:id="rId4" action="ppaction://hlinksldjump"/>
            <a:extLst>
              <a:ext uri="{FF2B5EF4-FFF2-40B4-BE49-F238E27FC236}">
                <a16:creationId xmlns:a16="http://schemas.microsoft.com/office/drawing/2014/main" id="{ABA9C65D-8F12-E75C-4219-77D25EDDE0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34353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F9B9C49-629E-855C-C538-B5E0B07D5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Characterization of Global-Stable Loads (II)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E2DA6F86-4EB3-59A8-5232-DDFF220578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17437" y="1034006"/>
            <a:ext cx="6018083" cy="5529354"/>
          </a:xfrm>
          <a:prstGeom prst="rect">
            <a:avLst/>
          </a:prstGeom>
        </p:spPr>
      </p:pic>
      <p:pic>
        <p:nvPicPr>
          <p:cNvPr id="2" name="Graphic 1" descr="House with solid fill">
            <a:hlinkClick r:id="rId4" action="ppaction://hlinksldjump"/>
            <a:extLst>
              <a:ext uri="{FF2B5EF4-FFF2-40B4-BE49-F238E27FC236}">
                <a16:creationId xmlns:a16="http://schemas.microsoft.com/office/drawing/2014/main" id="{A6FD0983-9E45-74D3-A1C3-838EA9FE38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74036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F9B9C49-629E-855C-C538-B5E0B07D5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Characterization of Global-Stable Loads (III)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C35DEC7E-0C2C-6A1B-437B-BE20F7D569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71930" y="1052889"/>
            <a:ext cx="6200140" cy="5441126"/>
          </a:xfrm>
          <a:prstGeom prst="rect">
            <a:avLst/>
          </a:prstGeom>
        </p:spPr>
      </p:pic>
      <p:pic>
        <p:nvPicPr>
          <p:cNvPr id="3" name="Graphic 2" descr="House with solid fill">
            <a:hlinkClick r:id="rId4" action="ppaction://hlinksldjump"/>
            <a:extLst>
              <a:ext uri="{FF2B5EF4-FFF2-40B4-BE49-F238E27FC236}">
                <a16:creationId xmlns:a16="http://schemas.microsoft.com/office/drawing/2014/main" id="{34675DF7-5153-0D3A-AA24-3CD7FB9656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25572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29E857E-31A6-C5F8-54C9-CEC78098A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 dirty="0"/>
              <a:t>Resource Dependence by Global-Stable Loads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6BFCBBD-2BAC-2F30-F69A-1399C57FE1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3789" y="1450930"/>
            <a:ext cx="8896422" cy="334654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97D9CCB-E427-DC7B-366A-7BE1280F2AD7}"/>
              </a:ext>
            </a:extLst>
          </p:cNvPr>
          <p:cNvSpPr/>
          <p:nvPr/>
        </p:nvSpPr>
        <p:spPr>
          <a:xfrm>
            <a:off x="-311499" y="5262880"/>
            <a:ext cx="9766998" cy="835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79488" indent="-350838" algn="ctr"/>
            <a:r>
              <a:rPr lang="en-US" sz="2400" b="1" dirty="0">
                <a:solidFill>
                  <a:schemeClr val="tx1"/>
                </a:solidFill>
                <a:latin typeface="Candara" panose="020E0502030303020204" pitchFamily="34" charset="0"/>
              </a:rPr>
              <a:t>Global-stable loads cause significant resource dependence</a:t>
            </a:r>
          </a:p>
        </p:txBody>
      </p:sp>
      <p:pic>
        <p:nvPicPr>
          <p:cNvPr id="2" name="Graphic 1" descr="House with solid fill">
            <a:hlinkClick r:id="rId4" action="ppaction://hlinksldjump"/>
            <a:extLst>
              <a:ext uri="{FF2B5EF4-FFF2-40B4-BE49-F238E27FC236}">
                <a16:creationId xmlns:a16="http://schemas.microsoft.com/office/drawing/2014/main" id="{7F020509-8925-D42C-32C6-E1A4375760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503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862B1F3-5ACA-2802-A19C-05B0B2072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Headroom Analysis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13B3CF8-56BE-35DD-E01E-122ADD45AF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0986" y="1438162"/>
            <a:ext cx="8990651" cy="3981675"/>
          </a:xfrm>
          <a:prstGeom prst="rect">
            <a:avLst/>
          </a:prstGeom>
        </p:spPr>
      </p:pic>
      <p:pic>
        <p:nvPicPr>
          <p:cNvPr id="2" name="Graphic 1" descr="House with solid fill">
            <a:hlinkClick r:id="rId4" action="ppaction://hlinksldjump"/>
            <a:extLst>
              <a:ext uri="{FF2B5EF4-FFF2-40B4-BE49-F238E27FC236}">
                <a16:creationId xmlns:a16="http://schemas.microsoft.com/office/drawing/2014/main" id="{A434D183-EF25-A817-FB2C-D1BF94D081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94272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910F0F1-AFF5-90F3-48EE-DD53A6507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Constable Overview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68BB1B5-E9FF-3AED-A6BD-E67C6F4F11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736" y="902410"/>
            <a:ext cx="6622527" cy="5823256"/>
          </a:xfrm>
          <a:prstGeom prst="rect">
            <a:avLst/>
          </a:prstGeom>
        </p:spPr>
      </p:pic>
      <p:pic>
        <p:nvPicPr>
          <p:cNvPr id="2" name="Graphic 1" descr="House with solid fill">
            <a:hlinkClick r:id="rId3" action="ppaction://hlinksldjump"/>
            <a:extLst>
              <a:ext uri="{FF2B5EF4-FFF2-40B4-BE49-F238E27FC236}">
                <a16:creationId xmlns:a16="http://schemas.microsoft.com/office/drawing/2014/main" id="{7C4A7D1A-1AD8-DF4E-2DCA-81207B85CB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16971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AF146FB-CAEC-61D6-ED6A-B277187AB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Architecting SLD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53EEBB25-FE9F-D93F-B41E-6BCB6FF831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7600" y="1015656"/>
            <a:ext cx="6614160" cy="5496903"/>
          </a:xfrm>
          <a:prstGeom prst="rect">
            <a:avLst/>
          </a:prstGeom>
        </p:spPr>
      </p:pic>
      <p:pic>
        <p:nvPicPr>
          <p:cNvPr id="2" name="Graphic 1" descr="House with solid fill">
            <a:hlinkClick r:id="rId4" action="ppaction://hlinksldjump"/>
            <a:extLst>
              <a:ext uri="{FF2B5EF4-FFF2-40B4-BE49-F238E27FC236}">
                <a16:creationId xmlns:a16="http://schemas.microsoft.com/office/drawing/2014/main" id="{8C6F3E10-4521-3AA2-46F9-EEBB230BF4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62574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3EFFFCD-8A82-C08D-6510-D6F389FB7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 of Wrong-Path Update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20AD276-B274-31F4-D58E-556961EEBD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2680" y="930936"/>
            <a:ext cx="6456680" cy="5632423"/>
          </a:xfrm>
          <a:prstGeom prst="rect">
            <a:avLst/>
          </a:prstGeom>
        </p:spPr>
      </p:pic>
      <p:pic>
        <p:nvPicPr>
          <p:cNvPr id="2" name="Graphic 1" descr="House with solid fill">
            <a:hlinkClick r:id="rId4" action="ppaction://hlinksldjump"/>
            <a:extLst>
              <a:ext uri="{FF2B5EF4-FFF2-40B4-BE49-F238E27FC236}">
                <a16:creationId xmlns:a16="http://schemas.microsoft.com/office/drawing/2014/main" id="{174E5B26-8D1B-666A-2DB2-CE975DBC8E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91483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F25CCCA-1A97-F2E7-A056-11A6AB458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Example of Constable’s Operation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AA5D8E8-F7A6-67FF-E2F0-A8A3929191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568"/>
          <a:stretch/>
        </p:blipFill>
        <p:spPr>
          <a:xfrm>
            <a:off x="169011" y="938349"/>
            <a:ext cx="5787383" cy="275179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0DF88D6-E66A-494A-18E9-33E0F1F51E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03"/>
          <a:stretch/>
        </p:blipFill>
        <p:spPr>
          <a:xfrm>
            <a:off x="2168434" y="3830225"/>
            <a:ext cx="6895179" cy="268130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2533E07-D803-10BE-377A-B389467CE54F}"/>
              </a:ext>
            </a:extLst>
          </p:cNvPr>
          <p:cNvSpPr/>
          <p:nvPr/>
        </p:nvSpPr>
        <p:spPr>
          <a:xfrm>
            <a:off x="5120640" y="3148149"/>
            <a:ext cx="1554480" cy="541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A052588-DE99-DE07-8473-7AE98A1BA36C}"/>
              </a:ext>
            </a:extLst>
          </p:cNvPr>
          <p:cNvSpPr/>
          <p:nvPr/>
        </p:nvSpPr>
        <p:spPr>
          <a:xfrm>
            <a:off x="1236617" y="3818231"/>
            <a:ext cx="1554480" cy="16028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6E08B50-0175-E722-7244-69ABD4B62328}"/>
              </a:ext>
            </a:extLst>
          </p:cNvPr>
          <p:cNvCxnSpPr>
            <a:cxnSpLocks/>
          </p:cNvCxnSpPr>
          <p:nvPr/>
        </p:nvCxnSpPr>
        <p:spPr>
          <a:xfrm>
            <a:off x="5956394" y="1567543"/>
            <a:ext cx="0" cy="2122603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B90B026-260C-9370-6CDE-81A1D8904858}"/>
              </a:ext>
            </a:extLst>
          </p:cNvPr>
          <p:cNvCxnSpPr>
            <a:cxnSpLocks/>
          </p:cNvCxnSpPr>
          <p:nvPr/>
        </p:nvCxnSpPr>
        <p:spPr>
          <a:xfrm flipH="1">
            <a:off x="2791097" y="3685130"/>
            <a:ext cx="3165297" cy="1701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4FEE5ED-D6D0-4F24-8875-ECB3B5AB6CB4}"/>
              </a:ext>
            </a:extLst>
          </p:cNvPr>
          <p:cNvCxnSpPr/>
          <p:nvPr/>
        </p:nvCxnSpPr>
        <p:spPr>
          <a:xfrm>
            <a:off x="2791097" y="3702140"/>
            <a:ext cx="0" cy="73923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45374F5C-F5B4-D906-F4B9-03E3E1C934B4}"/>
              </a:ext>
            </a:extLst>
          </p:cNvPr>
          <p:cNvSpPr/>
          <p:nvPr/>
        </p:nvSpPr>
        <p:spPr>
          <a:xfrm>
            <a:off x="1640021" y="938349"/>
            <a:ext cx="1671875" cy="27467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D654899-5B85-9FB2-DCDD-6C5E4D02137F}"/>
              </a:ext>
            </a:extLst>
          </p:cNvPr>
          <p:cNvSpPr/>
          <p:nvPr/>
        </p:nvSpPr>
        <p:spPr>
          <a:xfrm>
            <a:off x="3311897" y="940856"/>
            <a:ext cx="1260104" cy="21563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C59852E-5D80-DA4C-602F-496573522F5C}"/>
              </a:ext>
            </a:extLst>
          </p:cNvPr>
          <p:cNvSpPr/>
          <p:nvPr/>
        </p:nvSpPr>
        <p:spPr>
          <a:xfrm>
            <a:off x="4527279" y="891878"/>
            <a:ext cx="1377498" cy="21563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04FC400-9437-DA53-9294-916662B298EF}"/>
              </a:ext>
            </a:extLst>
          </p:cNvPr>
          <p:cNvSpPr/>
          <p:nvPr/>
        </p:nvSpPr>
        <p:spPr>
          <a:xfrm>
            <a:off x="5919824" y="1359105"/>
            <a:ext cx="79820" cy="23430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3112C6D-9154-FB88-E179-C6A2C5724B4D}"/>
              </a:ext>
            </a:extLst>
          </p:cNvPr>
          <p:cNvSpPr/>
          <p:nvPr/>
        </p:nvSpPr>
        <p:spPr>
          <a:xfrm rot="16200000">
            <a:off x="4253837" y="2164234"/>
            <a:ext cx="166682" cy="31652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79EF047-BDD2-8952-7A07-F64436777D36}"/>
              </a:ext>
            </a:extLst>
          </p:cNvPr>
          <p:cNvSpPr/>
          <p:nvPr/>
        </p:nvSpPr>
        <p:spPr>
          <a:xfrm rot="16200000">
            <a:off x="1828667" y="4155155"/>
            <a:ext cx="2751797" cy="20722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AF94D01-84E6-717C-9EFC-CB539769E14A}"/>
              </a:ext>
            </a:extLst>
          </p:cNvPr>
          <p:cNvSpPr/>
          <p:nvPr/>
        </p:nvSpPr>
        <p:spPr>
          <a:xfrm rot="16200000">
            <a:off x="4232234" y="3838689"/>
            <a:ext cx="2751797" cy="27348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75514EC-F5B1-3944-F72C-606E21CA4C49}"/>
              </a:ext>
            </a:extLst>
          </p:cNvPr>
          <p:cNvSpPr/>
          <p:nvPr/>
        </p:nvSpPr>
        <p:spPr>
          <a:xfrm rot="16200000">
            <a:off x="6643691" y="4162098"/>
            <a:ext cx="2751797" cy="20880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Graphic 23" descr="House with solid fill">
            <a:hlinkClick r:id="rId3" action="ppaction://hlinksldjump"/>
            <a:extLst>
              <a:ext uri="{FF2B5EF4-FFF2-40B4-BE49-F238E27FC236}">
                <a16:creationId xmlns:a16="http://schemas.microsoft.com/office/drawing/2014/main" id="{DED3D7CF-09A1-2E27-62D5-CF84988E73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000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4EF4031-924E-BA36-D6AA-273AACD597BB}"/>
              </a:ext>
            </a:extLst>
          </p:cNvPr>
          <p:cNvSpPr/>
          <p:nvPr/>
        </p:nvSpPr>
        <p:spPr>
          <a:xfrm>
            <a:off x="-482600" y="4826726"/>
            <a:ext cx="10109200" cy="139119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B4F216C-E008-5E93-AAD7-1BCD3E06E215}"/>
              </a:ext>
            </a:extLst>
          </p:cNvPr>
          <p:cNvSpPr/>
          <p:nvPr/>
        </p:nvSpPr>
        <p:spPr>
          <a:xfrm>
            <a:off x="-482600" y="3429000"/>
            <a:ext cx="10109200" cy="109074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79C99FF-0E65-8CAD-E266-66C4608D1868}"/>
              </a:ext>
            </a:extLst>
          </p:cNvPr>
          <p:cNvSpPr/>
          <p:nvPr/>
        </p:nvSpPr>
        <p:spPr>
          <a:xfrm>
            <a:off x="-482600" y="905691"/>
            <a:ext cx="10109200" cy="2216331"/>
          </a:xfrm>
          <a:prstGeom prst="rect">
            <a:avLst/>
          </a:prstGeom>
          <a:solidFill>
            <a:srgbClr val="F3E6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DF8A011-83DD-164C-FBB7-4F45F78DC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In the Paper: Analysis of Global-Stable Loads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370D852-90C2-3C12-AD03-6B8E462F53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8894602" cy="5586548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</a:pPr>
            <a:r>
              <a:rPr lang="en-US" sz="3200" b="1" dirty="0">
                <a:solidFill>
                  <a:srgbClr val="7030A0"/>
                </a:solidFill>
              </a:rPr>
              <a:t>Why do these loads even exist </a:t>
            </a:r>
            <a:r>
              <a:rPr lang="en-US" sz="3200" dirty="0"/>
              <a:t>in well-optimized real-world workloads?</a:t>
            </a:r>
          </a:p>
          <a:p>
            <a:pPr lvl="1"/>
            <a:r>
              <a:rPr lang="en-US" dirty="0"/>
              <a:t>Accessing </a:t>
            </a:r>
            <a:r>
              <a:rPr lang="en-US" b="1" dirty="0">
                <a:solidFill>
                  <a:srgbClr val="7030A0"/>
                </a:solidFill>
              </a:rPr>
              <a:t>global-scope variables</a:t>
            </a:r>
          </a:p>
          <a:p>
            <a:pPr lvl="1"/>
            <a:r>
              <a:rPr lang="en-US" dirty="0"/>
              <a:t>Accessing </a:t>
            </a:r>
            <a:r>
              <a:rPr lang="en-US" b="1" dirty="0">
                <a:solidFill>
                  <a:srgbClr val="7030A0"/>
                </a:solidFill>
              </a:rPr>
              <a:t>local variables </a:t>
            </a:r>
            <a:r>
              <a:rPr lang="en-US" dirty="0"/>
              <a:t>of </a:t>
            </a:r>
            <a:r>
              <a:rPr lang="en-US" b="1" dirty="0">
                <a:solidFill>
                  <a:srgbClr val="7030A0"/>
                </a:solidFill>
              </a:rPr>
              <a:t>inline functions</a:t>
            </a:r>
          </a:p>
          <a:p>
            <a:pPr lvl="1"/>
            <a:r>
              <a:rPr lang="en-US" b="1" dirty="0">
                <a:solidFill>
                  <a:srgbClr val="7030A0"/>
                </a:solidFill>
              </a:rPr>
              <a:t>Limited</a:t>
            </a:r>
            <a:r>
              <a:rPr lang="en-US" dirty="0"/>
              <a:t> set of architectural </a:t>
            </a:r>
            <a:r>
              <a:rPr lang="en-US" b="1" dirty="0">
                <a:solidFill>
                  <a:srgbClr val="7030A0"/>
                </a:solidFill>
              </a:rPr>
              <a:t>registers</a:t>
            </a:r>
          </a:p>
          <a:p>
            <a:pPr lvl="1"/>
            <a:endParaRPr lang="en-US" dirty="0"/>
          </a:p>
          <a:p>
            <a:pPr>
              <a:buClr>
                <a:schemeClr val="tx1"/>
              </a:buClr>
            </a:pPr>
            <a:r>
              <a:rPr lang="en-US" sz="3200" b="1" dirty="0">
                <a:solidFill>
                  <a:srgbClr val="C00000"/>
                </a:solidFill>
              </a:rPr>
              <a:t>Can</a:t>
            </a:r>
            <a:r>
              <a:rPr lang="en-US" sz="3200" dirty="0"/>
              <a:t> </a:t>
            </a:r>
            <a:r>
              <a:rPr lang="en-US" sz="3200" b="1" dirty="0">
                <a:solidFill>
                  <a:srgbClr val="C00000"/>
                </a:solidFill>
              </a:rPr>
              <a:t>increasing architectural registers help</a:t>
            </a:r>
            <a:r>
              <a:rPr lang="en-US" sz="3200" dirty="0"/>
              <a:t>?</a:t>
            </a:r>
          </a:p>
          <a:p>
            <a:pPr lvl="1">
              <a:buClr>
                <a:schemeClr val="tx1"/>
              </a:buClr>
            </a:pPr>
            <a:r>
              <a:rPr lang="en-US" b="1" dirty="0">
                <a:solidFill>
                  <a:srgbClr val="C00000"/>
                </a:solidFill>
              </a:rPr>
              <a:t>Very small change</a:t>
            </a:r>
            <a:r>
              <a:rPr lang="en-US" dirty="0"/>
              <a:t> even after doubling </a:t>
            </a:r>
            <a:r>
              <a:rPr lang="en-US" dirty="0">
                <a:latin typeface="Avenir Next" panose="020B0503020202020204" pitchFamily="34" charset="0"/>
              </a:rPr>
              <a:t>x64 </a:t>
            </a:r>
            <a:r>
              <a:rPr lang="en-US" dirty="0"/>
              <a:t>registers</a:t>
            </a:r>
            <a:endParaRPr lang="en-US" sz="1400" dirty="0"/>
          </a:p>
          <a:p>
            <a:pPr lvl="1"/>
            <a:endParaRPr lang="en-US" dirty="0"/>
          </a:p>
          <a:p>
            <a:r>
              <a:rPr lang="en-US" sz="3200" b="1" dirty="0">
                <a:solidFill>
                  <a:schemeClr val="accent6">
                    <a:lumMod val="75000"/>
                  </a:schemeClr>
                </a:solidFill>
              </a:rPr>
              <a:t>Deeper characterization</a:t>
            </a:r>
            <a:r>
              <a:rPr lang="en-US" sz="3200" dirty="0"/>
              <a:t> of global-stable loads</a:t>
            </a:r>
          </a:p>
          <a:p>
            <a:pPr lvl="1"/>
            <a:r>
              <a:rPr lang="en-US" dirty="0"/>
              <a:t>Which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addressing mode</a:t>
            </a:r>
            <a:r>
              <a:rPr lang="en-US" dirty="0"/>
              <a:t> do they use?</a:t>
            </a:r>
          </a:p>
          <a:p>
            <a:pPr lvl="1"/>
            <a:r>
              <a:rPr lang="en-US" dirty="0"/>
              <a:t>How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far away do they appear</a:t>
            </a:r>
            <a:r>
              <a:rPr lang="en-US" dirty="0"/>
              <a:t> in a workload?</a:t>
            </a:r>
          </a:p>
        </p:txBody>
      </p:sp>
    </p:spTree>
    <p:extLst>
      <p:ext uri="{BB962C8B-B14F-4D97-AF65-F5344CB8AC3E}">
        <p14:creationId xmlns:p14="http://schemas.microsoft.com/office/powerpoint/2010/main" val="809563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083AEF6F-5FD5-496E-EED3-F44411170347}"/>
              </a:ext>
            </a:extLst>
          </p:cNvPr>
          <p:cNvSpPr/>
          <p:nvPr/>
        </p:nvSpPr>
        <p:spPr>
          <a:xfrm>
            <a:off x="-216031" y="897465"/>
            <a:ext cx="9576062" cy="1010848"/>
          </a:xfrm>
          <a:prstGeom prst="roundRect">
            <a:avLst>
              <a:gd name="adj" fmla="val 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dirty="0">
              <a:solidFill>
                <a:schemeClr val="bg2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2C43342-DCA9-C123-8421-CE02E22B0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Ensuring Coherence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874CBF2-38D8-D15A-C203-A980436B37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3"/>
            <a:ext cx="8894602" cy="1010848"/>
          </a:xfrm>
        </p:spPr>
        <p:txBody>
          <a:bodyPr/>
          <a:lstStyle/>
          <a:p>
            <a:r>
              <a:rPr lang="en-US" dirty="0"/>
              <a:t>Constable relies on </a:t>
            </a:r>
            <a:r>
              <a:rPr lang="en-US" b="1" dirty="0">
                <a:solidFill>
                  <a:srgbClr val="C00000"/>
                </a:solidFill>
              </a:rPr>
              <a:t>snoop requests </a:t>
            </a:r>
            <a:r>
              <a:rPr lang="en-US" dirty="0"/>
              <a:t>to observe </a:t>
            </a:r>
            <a:r>
              <a:rPr lang="en-US" b="1" dirty="0">
                <a:solidFill>
                  <a:srgbClr val="C00000"/>
                </a:solidFill>
              </a:rPr>
              <a:t>modifications to a memory address by other cores</a:t>
            </a:r>
          </a:p>
          <a:p>
            <a:endParaRPr lang="en-US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C684289-6DD1-8FF4-E808-876CBB18E3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6726" y="2089121"/>
            <a:ext cx="7530548" cy="463654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609CA7E-64D4-D76F-9876-115B59981B3E}"/>
              </a:ext>
            </a:extLst>
          </p:cNvPr>
          <p:cNvSpPr/>
          <p:nvPr/>
        </p:nvSpPr>
        <p:spPr>
          <a:xfrm>
            <a:off x="6453810" y="2252870"/>
            <a:ext cx="2027582" cy="1550504"/>
          </a:xfrm>
          <a:prstGeom prst="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Graphic 12" descr="House with solid fill">
            <a:hlinkClick r:id="rId4" action="ppaction://hlinksldjump"/>
            <a:extLst>
              <a:ext uri="{FF2B5EF4-FFF2-40B4-BE49-F238E27FC236}">
                <a16:creationId xmlns:a16="http://schemas.microsoft.com/office/drawing/2014/main" id="{6C59C995-688F-C257-4DA5-BE95AAEC0C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838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36B4F22-916C-93FA-106C-DB584284A6BC}"/>
              </a:ext>
            </a:extLst>
          </p:cNvPr>
          <p:cNvSpPr/>
          <p:nvPr/>
        </p:nvSpPr>
        <p:spPr>
          <a:xfrm>
            <a:off x="-171719" y="2281456"/>
            <a:ext cx="9576062" cy="1752896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dirty="0">
              <a:solidFill>
                <a:schemeClr val="bg2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B66B397-0B9C-B71E-B829-1ED591BF9DC0}"/>
              </a:ext>
            </a:extLst>
          </p:cNvPr>
          <p:cNvSpPr/>
          <p:nvPr/>
        </p:nvSpPr>
        <p:spPr>
          <a:xfrm>
            <a:off x="-216031" y="4322878"/>
            <a:ext cx="9576062" cy="1752896"/>
          </a:xfrm>
          <a:prstGeom prst="roundRect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dirty="0">
              <a:solidFill>
                <a:schemeClr val="bg2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083AEF6F-5FD5-496E-EED3-F44411170347}"/>
              </a:ext>
            </a:extLst>
          </p:cNvPr>
          <p:cNvSpPr/>
          <p:nvPr/>
        </p:nvSpPr>
        <p:spPr>
          <a:xfrm>
            <a:off x="-216031" y="897465"/>
            <a:ext cx="9576062" cy="1010848"/>
          </a:xfrm>
          <a:prstGeom prst="roundRect">
            <a:avLst>
              <a:gd name="adj" fmla="val 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dirty="0">
              <a:solidFill>
                <a:schemeClr val="bg2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2C43342-DCA9-C123-8421-CE02E22B0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Ensuring Coherence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874CBF2-38D8-D15A-C203-A980436B37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Constable relies on </a:t>
            </a:r>
            <a:r>
              <a:rPr lang="en-US" b="1" dirty="0">
                <a:solidFill>
                  <a:srgbClr val="C00000"/>
                </a:solidFill>
              </a:rPr>
              <a:t>snoop requests </a:t>
            </a:r>
            <a:r>
              <a:rPr lang="en-US" dirty="0"/>
              <a:t>to observe </a:t>
            </a:r>
            <a:r>
              <a:rPr lang="en-US" b="1" dirty="0">
                <a:solidFill>
                  <a:srgbClr val="C00000"/>
                </a:solidFill>
              </a:rPr>
              <a:t>modifications to a memory address by other cores</a:t>
            </a:r>
          </a:p>
          <a:p>
            <a:endParaRPr lang="en-US" dirty="0"/>
          </a:p>
          <a:p>
            <a:r>
              <a:rPr lang="en-US" dirty="0"/>
              <a:t>Evicting a cacheline from core-private cache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resets the core-valid bit</a:t>
            </a:r>
            <a:r>
              <a:rPr lang="en-US" dirty="0"/>
              <a:t> in directory</a:t>
            </a:r>
          </a:p>
          <a:p>
            <a:pPr lvl="1"/>
            <a:r>
              <a:rPr lang="en-US" dirty="0"/>
              <a:t>What if a </a:t>
            </a:r>
            <a:r>
              <a:rPr lang="en-US" b="1" dirty="0">
                <a:solidFill>
                  <a:srgbClr val="D74038"/>
                </a:solidFill>
              </a:rPr>
              <a:t>clean eviction</a:t>
            </a:r>
            <a:r>
              <a:rPr lang="en-US" dirty="0"/>
              <a:t>?</a:t>
            </a:r>
          </a:p>
          <a:p>
            <a:pPr lvl="2"/>
            <a:r>
              <a:rPr lang="en-US" sz="2400" dirty="0"/>
              <a:t>Unnecessary elimination opportunity loss</a:t>
            </a:r>
          </a:p>
          <a:p>
            <a:pPr lvl="2"/>
            <a:endParaRPr lang="en-US" sz="2400" dirty="0"/>
          </a:p>
          <a:p>
            <a:r>
              <a:rPr lang="en-US" dirty="0"/>
              <a:t>Constable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pins the CV-bit of an eliminated load’s cacheline</a:t>
            </a:r>
          </a:p>
          <a:p>
            <a:pPr lvl="1"/>
            <a:r>
              <a:rPr lang="en-US" dirty="0"/>
              <a:t>Even if the cacheline gets evicted from core-private cache, snoop request gets delivered</a:t>
            </a:r>
          </a:p>
        </p:txBody>
      </p:sp>
      <p:pic>
        <p:nvPicPr>
          <p:cNvPr id="2" name="Graphic 1" descr="House with solid fill">
            <a:hlinkClick r:id="rId2" action="ppaction://hlinksldjump"/>
            <a:extLst>
              <a:ext uri="{FF2B5EF4-FFF2-40B4-BE49-F238E27FC236}">
                <a16:creationId xmlns:a16="http://schemas.microsoft.com/office/drawing/2014/main" id="{C423772D-B933-BA55-17C2-9EFCC47436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878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73C2BF3-ECC3-7AE0-0034-B8DFBB30B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Constable’s Storage Overhead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9AAE1D3-40F8-9569-96D0-AC1C7DB86D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727546"/>
            <a:ext cx="7772400" cy="3402907"/>
          </a:xfrm>
          <a:prstGeom prst="rect">
            <a:avLst/>
          </a:prstGeom>
        </p:spPr>
      </p:pic>
      <p:pic>
        <p:nvPicPr>
          <p:cNvPr id="2" name="Graphic 1" descr="House with solid fill">
            <a:hlinkClick r:id="rId3" action="ppaction://hlinksldjump"/>
            <a:extLst>
              <a:ext uri="{FF2B5EF4-FFF2-40B4-BE49-F238E27FC236}">
                <a16:creationId xmlns:a16="http://schemas.microsoft.com/office/drawing/2014/main" id="{6AAE1B00-1A03-B402-F479-402C581792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77183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9D5201C-6089-D19F-D332-9AD6AD22B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Area and Power Overhead of Constable’s Structures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56D0BC-D57A-330F-09BB-9737ADB766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083" y="2149215"/>
            <a:ext cx="8197834" cy="2559569"/>
          </a:xfrm>
          <a:prstGeom prst="rect">
            <a:avLst/>
          </a:prstGeom>
        </p:spPr>
      </p:pic>
      <p:pic>
        <p:nvPicPr>
          <p:cNvPr id="2" name="Graphic 1" descr="House with solid fill">
            <a:hlinkClick r:id="rId3" action="ppaction://hlinksldjump"/>
            <a:extLst>
              <a:ext uri="{FF2B5EF4-FFF2-40B4-BE49-F238E27FC236}">
                <a16:creationId xmlns:a16="http://schemas.microsoft.com/office/drawing/2014/main" id="{8E41E973-F1F3-E0D0-CB4C-6530334DCB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78771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09F0A56-E314-6F0E-7CC6-574EA8264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Simulated System Parameters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F5D6E81-B2BA-5A0A-1BA4-C53751621C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707" y="936625"/>
            <a:ext cx="6601898" cy="5419725"/>
          </a:xfrm>
        </p:spPr>
      </p:pic>
      <p:pic>
        <p:nvPicPr>
          <p:cNvPr id="2" name="Graphic 1" descr="House with solid fill">
            <a:hlinkClick r:id="rId3" action="ppaction://hlinksldjump"/>
            <a:extLst>
              <a:ext uri="{FF2B5EF4-FFF2-40B4-BE49-F238E27FC236}">
                <a16:creationId xmlns:a16="http://schemas.microsoft.com/office/drawing/2014/main" id="{81862F3D-614C-502D-16A8-8EC13CF2C1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00347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9FE413E-C597-1D20-770D-3907BF57E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Evaluated Workloads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907F129-5F06-3D56-D555-95C98DAD4B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75" y="2173170"/>
            <a:ext cx="8894763" cy="2946635"/>
          </a:xfrm>
        </p:spPr>
      </p:pic>
      <p:pic>
        <p:nvPicPr>
          <p:cNvPr id="2" name="Graphic 1" descr="House with solid fill">
            <a:hlinkClick r:id="rId3" action="ppaction://hlinksldjump"/>
            <a:extLst>
              <a:ext uri="{FF2B5EF4-FFF2-40B4-BE49-F238E27FC236}">
                <a16:creationId xmlns:a16="http://schemas.microsoft.com/office/drawing/2014/main" id="{9ED5EE84-E90B-B9FB-A7BD-8554DA1027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00173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FE0B106-7075-F8CF-3D04-0BB6892E3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Workload-Wise Performance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5810C904-F2EF-9FAA-78B3-93C12C835D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86361" y="1298588"/>
            <a:ext cx="9148380" cy="3588372"/>
          </a:xfrm>
          <a:prstGeom prst="rect">
            <a:avLst/>
          </a:prstGeom>
        </p:spPr>
      </p:pic>
      <p:pic>
        <p:nvPicPr>
          <p:cNvPr id="2" name="Graphic 1" descr="House with solid fill">
            <a:hlinkClick r:id="rId4" action="ppaction://hlinksldjump"/>
            <a:extLst>
              <a:ext uri="{FF2B5EF4-FFF2-40B4-BE49-F238E27FC236}">
                <a16:creationId xmlns:a16="http://schemas.microsoft.com/office/drawing/2014/main" id="{2E496A13-C8BD-6435-390C-9B1AB487D0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37826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040680E-674B-0750-A08B-879A09D5E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Load Category-Wise Performance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B3B8DA4-C5BF-E4C5-E4CE-CF08BAA4F8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602" y="1497211"/>
            <a:ext cx="8968795" cy="3863578"/>
          </a:xfrm>
          <a:prstGeom prst="rect">
            <a:avLst/>
          </a:prstGeom>
        </p:spPr>
      </p:pic>
      <p:pic>
        <p:nvPicPr>
          <p:cNvPr id="2" name="Graphic 1" descr="House with solid fill">
            <a:hlinkClick r:id="rId4" action="ppaction://hlinksldjump"/>
            <a:extLst>
              <a:ext uri="{FF2B5EF4-FFF2-40B4-BE49-F238E27FC236}">
                <a16:creationId xmlns:a16="http://schemas.microsoft.com/office/drawing/2014/main" id="{7441BC52-39C7-F67B-2C29-E7EDDB1ED6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21701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6C934C3-F11D-C45C-6E9C-070134E64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Performance Comparison with Prior Works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899DB30-8633-A113-A974-E86662C00E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193" y="1006192"/>
            <a:ext cx="9063613" cy="4012847"/>
          </a:xfrm>
          <a:prstGeom prst="rect">
            <a:avLst/>
          </a:prstGeom>
        </p:spPr>
      </p:pic>
      <p:pic>
        <p:nvPicPr>
          <p:cNvPr id="2" name="Graphic 1" descr="House with solid fill">
            <a:hlinkClick r:id="rId4" action="ppaction://hlinksldjump"/>
            <a:extLst>
              <a:ext uri="{FF2B5EF4-FFF2-40B4-BE49-F238E27FC236}">
                <a16:creationId xmlns:a16="http://schemas.microsoft.com/office/drawing/2014/main" id="{5CE756BE-9BB2-AC4B-F759-7391CA0DCB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92943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F01FDBB-A018-FE46-6988-0F53C16C0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Elimination Coverage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C0EED21-B243-9516-C893-B1C42949A2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9011" y="1122860"/>
            <a:ext cx="8796371" cy="3825060"/>
          </a:xfrm>
          <a:prstGeom prst="rect">
            <a:avLst/>
          </a:prstGeom>
        </p:spPr>
      </p:pic>
      <p:pic>
        <p:nvPicPr>
          <p:cNvPr id="2" name="Graphic 1" descr="House with solid fill">
            <a:hlinkClick r:id="rId4" action="ppaction://hlinksldjump"/>
            <a:extLst>
              <a:ext uri="{FF2B5EF4-FFF2-40B4-BE49-F238E27FC236}">
                <a16:creationId xmlns:a16="http://schemas.microsoft.com/office/drawing/2014/main" id="{88E5218A-4476-CBE5-8EC2-D94FA17BAA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871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4EF4031-924E-BA36-D6AA-273AACD597BB}"/>
              </a:ext>
            </a:extLst>
          </p:cNvPr>
          <p:cNvSpPr/>
          <p:nvPr/>
        </p:nvSpPr>
        <p:spPr>
          <a:xfrm>
            <a:off x="-482600" y="4826726"/>
            <a:ext cx="10109200" cy="139119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B4F216C-E008-5E93-AAD7-1BCD3E06E215}"/>
              </a:ext>
            </a:extLst>
          </p:cNvPr>
          <p:cNvSpPr/>
          <p:nvPr/>
        </p:nvSpPr>
        <p:spPr>
          <a:xfrm>
            <a:off x="-482600" y="3429000"/>
            <a:ext cx="10109200" cy="109074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79C99FF-0E65-8CAD-E266-66C4608D1868}"/>
              </a:ext>
            </a:extLst>
          </p:cNvPr>
          <p:cNvSpPr/>
          <p:nvPr/>
        </p:nvSpPr>
        <p:spPr>
          <a:xfrm>
            <a:off x="-482600" y="905691"/>
            <a:ext cx="10109200" cy="2216331"/>
          </a:xfrm>
          <a:prstGeom prst="rect">
            <a:avLst/>
          </a:prstGeom>
          <a:solidFill>
            <a:srgbClr val="F3E6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DF8A011-83DD-164C-FBB7-4F45F78DC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In the Paper: Analysis of Global-Stable Loads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370D852-90C2-3C12-AD03-6B8E462F53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8894602" cy="5586548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</a:pPr>
            <a:r>
              <a:rPr lang="en-US" sz="3200" b="1" dirty="0">
                <a:solidFill>
                  <a:srgbClr val="7030A0"/>
                </a:solidFill>
              </a:rPr>
              <a:t>Why do these loads even exist </a:t>
            </a:r>
            <a:r>
              <a:rPr lang="en-US" sz="3200" dirty="0"/>
              <a:t>in well-optimized real-world workloads?</a:t>
            </a:r>
          </a:p>
          <a:p>
            <a:pPr lvl="1"/>
            <a:r>
              <a:rPr lang="en-US" dirty="0"/>
              <a:t>Accessing </a:t>
            </a:r>
            <a:r>
              <a:rPr lang="en-US" b="1" dirty="0">
                <a:solidFill>
                  <a:srgbClr val="7030A0"/>
                </a:solidFill>
              </a:rPr>
              <a:t>global-scope variables</a:t>
            </a:r>
          </a:p>
          <a:p>
            <a:pPr lvl="1"/>
            <a:r>
              <a:rPr lang="en-US" dirty="0"/>
              <a:t>Accessing </a:t>
            </a:r>
            <a:r>
              <a:rPr lang="en-US" b="1" dirty="0">
                <a:solidFill>
                  <a:srgbClr val="7030A0"/>
                </a:solidFill>
              </a:rPr>
              <a:t>local variables </a:t>
            </a:r>
            <a:r>
              <a:rPr lang="en-US" dirty="0"/>
              <a:t>of </a:t>
            </a:r>
            <a:r>
              <a:rPr lang="en-US" b="1" dirty="0">
                <a:solidFill>
                  <a:srgbClr val="7030A0"/>
                </a:solidFill>
              </a:rPr>
              <a:t>inline functions</a:t>
            </a:r>
          </a:p>
          <a:p>
            <a:pPr lvl="1"/>
            <a:r>
              <a:rPr lang="en-US" b="1" dirty="0">
                <a:solidFill>
                  <a:srgbClr val="7030A0"/>
                </a:solidFill>
              </a:rPr>
              <a:t>Limited</a:t>
            </a:r>
            <a:r>
              <a:rPr lang="en-US" dirty="0"/>
              <a:t> set of architectural </a:t>
            </a:r>
            <a:r>
              <a:rPr lang="en-US" b="1" dirty="0">
                <a:solidFill>
                  <a:srgbClr val="7030A0"/>
                </a:solidFill>
              </a:rPr>
              <a:t>registers</a:t>
            </a:r>
          </a:p>
          <a:p>
            <a:pPr lvl="1"/>
            <a:endParaRPr lang="en-US" dirty="0"/>
          </a:p>
          <a:p>
            <a:pPr>
              <a:buClr>
                <a:schemeClr val="tx1"/>
              </a:buClr>
            </a:pPr>
            <a:r>
              <a:rPr lang="en-US" sz="3200" b="1" dirty="0">
                <a:solidFill>
                  <a:srgbClr val="C00000"/>
                </a:solidFill>
              </a:rPr>
              <a:t>Can</a:t>
            </a:r>
            <a:r>
              <a:rPr lang="en-US" sz="3200" dirty="0"/>
              <a:t> </a:t>
            </a:r>
            <a:r>
              <a:rPr lang="en-US" sz="3200" b="1" dirty="0">
                <a:solidFill>
                  <a:srgbClr val="C00000"/>
                </a:solidFill>
              </a:rPr>
              <a:t>increasing architectural registers help</a:t>
            </a:r>
            <a:r>
              <a:rPr lang="en-US" sz="3200" dirty="0"/>
              <a:t>?</a:t>
            </a:r>
          </a:p>
          <a:p>
            <a:pPr lvl="1"/>
            <a:r>
              <a:rPr lang="en-US" b="1" dirty="0">
                <a:solidFill>
                  <a:srgbClr val="C00000"/>
                </a:solidFill>
              </a:rPr>
              <a:t>Very small change</a:t>
            </a:r>
            <a:r>
              <a:rPr lang="en-US" dirty="0"/>
              <a:t> even after doubling </a:t>
            </a:r>
            <a:r>
              <a:rPr lang="en-US" dirty="0">
                <a:latin typeface="Avenir Next" panose="020B0503020202020204" pitchFamily="34" charset="0"/>
              </a:rPr>
              <a:t>x64 </a:t>
            </a:r>
            <a:r>
              <a:rPr lang="en-US" dirty="0"/>
              <a:t>registers</a:t>
            </a:r>
            <a:endParaRPr lang="en-US" sz="1400" dirty="0"/>
          </a:p>
          <a:p>
            <a:pPr lvl="1"/>
            <a:endParaRPr lang="en-US" dirty="0"/>
          </a:p>
          <a:p>
            <a:r>
              <a:rPr lang="en-US" sz="3200" b="1" dirty="0">
                <a:solidFill>
                  <a:schemeClr val="accent6">
                    <a:lumMod val="75000"/>
                  </a:schemeClr>
                </a:solidFill>
              </a:rPr>
              <a:t>Deeper characterization</a:t>
            </a:r>
            <a:r>
              <a:rPr lang="en-US" sz="3200" dirty="0"/>
              <a:t> of global-stable loads</a:t>
            </a:r>
          </a:p>
          <a:p>
            <a:pPr lvl="1"/>
            <a:r>
              <a:rPr lang="en-US" dirty="0"/>
              <a:t>Which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addressing mode</a:t>
            </a:r>
            <a:r>
              <a:rPr lang="en-US" dirty="0"/>
              <a:t> do they use?</a:t>
            </a:r>
          </a:p>
          <a:p>
            <a:pPr lvl="1"/>
            <a:r>
              <a:rPr lang="en-US" dirty="0"/>
              <a:t>How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far away do they appear</a:t>
            </a:r>
            <a:r>
              <a:rPr lang="en-US" dirty="0"/>
              <a:t> in a workload?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17666A6-B1CE-A883-99EE-D6DFC563C148}"/>
              </a:ext>
            </a:extLst>
          </p:cNvPr>
          <p:cNvSpPr/>
          <p:nvPr/>
        </p:nvSpPr>
        <p:spPr>
          <a:xfrm>
            <a:off x="-162560" y="905692"/>
            <a:ext cx="9469119" cy="5450023"/>
          </a:xfrm>
          <a:prstGeom prst="rect">
            <a:avLst/>
          </a:prstGeom>
          <a:solidFill>
            <a:srgbClr val="FFFFFF">
              <a:alpha val="8392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15FA7F-7C79-1B91-81A7-3081CA8FAB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68" y="1211506"/>
            <a:ext cx="8109464" cy="443498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0A0E79E-A1B0-4EB2-F036-9B03B31AC543}"/>
              </a:ext>
            </a:extLst>
          </p:cNvPr>
          <p:cNvSpPr txBox="1"/>
          <p:nvPr/>
        </p:nvSpPr>
        <p:spPr>
          <a:xfrm>
            <a:off x="1415912" y="5845449"/>
            <a:ext cx="64008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2000" b="1" dirty="0">
                <a:solidFill>
                  <a:srgbClr val="2127F6"/>
                </a:solidFill>
                <a:latin typeface="Consolas" panose="020B0609020204030204" pitchFamily="49" charset="0"/>
                <a:cs typeface="Consolas" panose="020B0609020204030204" pitchFamily="49" charset="0"/>
                <a:hlinkClick r:id="rId4"/>
              </a:rPr>
              <a:t>https://arxiv.org/pdf/2406.18786</a:t>
            </a:r>
            <a:endParaRPr lang="en-IN" sz="2000" b="1" dirty="0">
              <a:solidFill>
                <a:srgbClr val="2127F6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22398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57C280D-F837-34DE-85BA-0F795CDF5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Coverage of Global-Stable Loads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31015F26-78DB-DAB4-5E4E-632C4F86ED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4699" y="931535"/>
            <a:ext cx="8894602" cy="4646433"/>
          </a:xfrm>
          <a:prstGeom prst="rect">
            <a:avLst/>
          </a:prstGeom>
        </p:spPr>
      </p:pic>
      <p:pic>
        <p:nvPicPr>
          <p:cNvPr id="2" name="Graphic 1" descr="House with solid fill">
            <a:hlinkClick r:id="rId4" action="ppaction://hlinksldjump"/>
            <a:extLst>
              <a:ext uri="{FF2B5EF4-FFF2-40B4-BE49-F238E27FC236}">
                <a16:creationId xmlns:a16="http://schemas.microsoft.com/office/drawing/2014/main" id="{55B8F4E8-9D39-9CEA-6637-1A753CED7F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08427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85A4EDE-E7F7-91E3-AA5D-F9618EF52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Reduction in Dynamic Power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CB90D76-BF66-F4A6-DC89-B5F103FFF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2190" y="1147428"/>
            <a:ext cx="8799620" cy="3793847"/>
          </a:xfrm>
          <a:prstGeom prst="rect">
            <a:avLst/>
          </a:prstGeom>
        </p:spPr>
      </p:pic>
      <p:pic>
        <p:nvPicPr>
          <p:cNvPr id="2" name="Graphic 1" descr="House with solid fill">
            <a:hlinkClick r:id="rId4" action="ppaction://hlinksldjump"/>
            <a:extLst>
              <a:ext uri="{FF2B5EF4-FFF2-40B4-BE49-F238E27FC236}">
                <a16:creationId xmlns:a16="http://schemas.microsoft.com/office/drawing/2014/main" id="{D351D1DC-DB32-4252-5479-14898A9F82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60393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497CE4E-0E2B-1862-5A21-C194D3CD6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Performance Sensitivity to Load Execution Width Scaling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C1897699-2A6B-99D4-6CA1-909959A66E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1240" y="954024"/>
            <a:ext cx="6751320" cy="5640464"/>
          </a:xfrm>
          <a:prstGeom prst="rect">
            <a:avLst/>
          </a:prstGeom>
        </p:spPr>
      </p:pic>
      <p:pic>
        <p:nvPicPr>
          <p:cNvPr id="2" name="Graphic 1" descr="House with solid fill">
            <a:hlinkClick r:id="rId4" action="ppaction://hlinksldjump"/>
            <a:extLst>
              <a:ext uri="{FF2B5EF4-FFF2-40B4-BE49-F238E27FC236}">
                <a16:creationId xmlns:a16="http://schemas.microsoft.com/office/drawing/2014/main" id="{A4E804ED-2AD8-E89B-2906-A1680B1627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12656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497CE4E-0E2B-1862-5A21-C194D3CD6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Performance Sensitivity to Pipeline Depth Scaling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8DA96CB6-C0C5-0639-C8F9-152B9C7209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77620" y="1021209"/>
            <a:ext cx="6588760" cy="5523343"/>
          </a:xfrm>
          <a:prstGeom prst="rect">
            <a:avLst/>
          </a:prstGeom>
        </p:spPr>
      </p:pic>
      <p:pic>
        <p:nvPicPr>
          <p:cNvPr id="3" name="Graphic 2" descr="House with solid fill">
            <a:hlinkClick r:id="rId4" action="ppaction://hlinksldjump"/>
            <a:extLst>
              <a:ext uri="{FF2B5EF4-FFF2-40B4-BE49-F238E27FC236}">
                <a16:creationId xmlns:a16="http://schemas.microsoft.com/office/drawing/2014/main" id="{545981CE-6EE6-48F5-DCC9-A09AAE6F8F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1098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14EBAA2-500B-D989-96B8-B08D86CF6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Eliminated Loads that Violates Memory Ordering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9BC2DD0C-B6FD-A73D-2249-F3EE5FFD4B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50000"/>
          <a:stretch/>
        </p:blipFill>
        <p:spPr>
          <a:xfrm>
            <a:off x="2180861" y="1069727"/>
            <a:ext cx="4431973" cy="380837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0561F2E-16EC-01F1-E97A-6D43CA4804F1}"/>
              </a:ext>
            </a:extLst>
          </p:cNvPr>
          <p:cNvSpPr/>
          <p:nvPr/>
        </p:nvSpPr>
        <p:spPr>
          <a:xfrm>
            <a:off x="-311500" y="4988560"/>
            <a:ext cx="9766998" cy="123996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79488" indent="-350838" algn="ctr"/>
            <a:r>
              <a:rPr lang="en-US" sz="2800" b="1" dirty="0">
                <a:solidFill>
                  <a:schemeClr val="tx1"/>
                </a:solidFill>
                <a:latin typeface="Candara" panose="020E0502030303020204" pitchFamily="34" charset="0"/>
              </a:rPr>
              <a:t>Only </a:t>
            </a:r>
            <a:r>
              <a:rPr lang="en-US" sz="3200" b="1" dirty="0">
                <a:solidFill>
                  <a:srgbClr val="C00000"/>
                </a:solidFill>
                <a:latin typeface="Avenir Next" panose="020B0503020202020204" pitchFamily="34" charset="0"/>
              </a:rPr>
              <a:t>0.09%</a:t>
            </a:r>
            <a:r>
              <a:rPr lang="en-US" sz="2800" b="1" dirty="0">
                <a:solidFill>
                  <a:schemeClr val="tx1"/>
                </a:solidFill>
                <a:latin typeface="Candara" panose="020E0502030303020204" pitchFamily="34" charset="0"/>
              </a:rPr>
              <a:t> of all eliminated loads </a:t>
            </a:r>
          </a:p>
          <a:p>
            <a:pPr marL="979488" indent="-350838" algn="ctr"/>
            <a:r>
              <a:rPr lang="en-US" sz="2800" b="1" dirty="0">
                <a:solidFill>
                  <a:schemeClr val="tx1"/>
                </a:solidFill>
                <a:latin typeface="Candara" panose="020E0502030303020204" pitchFamily="34" charset="0"/>
              </a:rPr>
              <a:t>violate memory ordering</a:t>
            </a:r>
          </a:p>
        </p:txBody>
      </p:sp>
      <p:pic>
        <p:nvPicPr>
          <p:cNvPr id="3" name="Graphic 2" descr="House with solid fill">
            <a:hlinkClick r:id="rId4" action="ppaction://hlinksldjump"/>
            <a:extLst>
              <a:ext uri="{FF2B5EF4-FFF2-40B4-BE49-F238E27FC236}">
                <a16:creationId xmlns:a16="http://schemas.microsoft.com/office/drawing/2014/main" id="{04EE5CB3-C8F0-AA08-F117-396FCC5308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029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14EBAA2-500B-D989-96B8-B08D86CF6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Eliminated Loads that Violates Memory Ordering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9BC2DD0C-B6FD-A73D-2249-F3EE5FFD4B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1645"/>
          <a:stretch/>
        </p:blipFill>
        <p:spPr>
          <a:xfrm>
            <a:off x="2428899" y="1069727"/>
            <a:ext cx="4286199" cy="380837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0561F2E-16EC-01F1-E97A-6D43CA4804F1}"/>
              </a:ext>
            </a:extLst>
          </p:cNvPr>
          <p:cNvSpPr/>
          <p:nvPr/>
        </p:nvSpPr>
        <p:spPr>
          <a:xfrm>
            <a:off x="-311500" y="4988560"/>
            <a:ext cx="9766998" cy="127971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algn="ctr"/>
            <a:r>
              <a:rPr lang="en-US" sz="2800" b="1" dirty="0">
                <a:solidFill>
                  <a:schemeClr val="tx1"/>
                </a:solidFill>
                <a:latin typeface="Candara" panose="020E0502030303020204" pitchFamily="34" charset="0"/>
              </a:rPr>
              <a:t>Eliminated loads that violate memory ordering</a:t>
            </a:r>
          </a:p>
          <a:p>
            <a:pPr marL="12700" algn="ctr"/>
            <a:r>
              <a:rPr lang="en-US" sz="2800" b="1" dirty="0">
                <a:solidFill>
                  <a:schemeClr val="tx1"/>
                </a:solidFill>
                <a:latin typeface="Candara" panose="020E0502030303020204" pitchFamily="34" charset="0"/>
              </a:rPr>
              <a:t>increase number of allocated instructions only by </a:t>
            </a:r>
            <a:r>
              <a:rPr lang="en-US" sz="3200" b="1" dirty="0">
                <a:solidFill>
                  <a:srgbClr val="C00000"/>
                </a:solidFill>
                <a:latin typeface="Avenir Next" panose="020B0503020202020204" pitchFamily="34" charset="0"/>
              </a:rPr>
              <a:t>0.3% </a:t>
            </a:r>
            <a:endParaRPr lang="en-US" sz="2800" b="1" dirty="0">
              <a:solidFill>
                <a:srgbClr val="C00000"/>
              </a:solidFill>
              <a:latin typeface="Avenir Next" panose="020B0503020202020204" pitchFamily="34" charset="0"/>
            </a:endParaRPr>
          </a:p>
        </p:txBody>
      </p:sp>
      <p:pic>
        <p:nvPicPr>
          <p:cNvPr id="3" name="Graphic 2" descr="House with solid fill">
            <a:hlinkClick r:id="rId4" action="ppaction://hlinksldjump"/>
            <a:extLst>
              <a:ext uri="{FF2B5EF4-FFF2-40B4-BE49-F238E27FC236}">
                <a16:creationId xmlns:a16="http://schemas.microsoft.com/office/drawing/2014/main" id="{CCBD09D0-6808-0987-08BD-2E9E199F5F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40192" y="6251916"/>
            <a:ext cx="606084" cy="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537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B17790FB-9428-0FD1-64BB-E86D0B80E5F7}"/>
              </a:ext>
            </a:extLst>
          </p:cNvPr>
          <p:cNvSpPr/>
          <p:nvPr/>
        </p:nvSpPr>
        <p:spPr>
          <a:xfrm>
            <a:off x="-2" y="5354181"/>
            <a:ext cx="9492426" cy="964641"/>
          </a:xfrm>
          <a:prstGeom prst="rect">
            <a:avLst/>
          </a:prstGeom>
          <a:solidFill>
            <a:srgbClr val="DBE7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B2C192E-E1F9-0B62-0A63-64713A14F18E}"/>
              </a:ext>
            </a:extLst>
          </p:cNvPr>
          <p:cNvSpPr/>
          <p:nvPr/>
        </p:nvSpPr>
        <p:spPr>
          <a:xfrm>
            <a:off x="0" y="3628244"/>
            <a:ext cx="9492426" cy="1749872"/>
          </a:xfrm>
          <a:prstGeom prst="rect">
            <a:avLst/>
          </a:prstGeom>
          <a:solidFill>
            <a:srgbClr val="DBE7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B5BB2-37D9-FB5D-8A38-F9B87AC917B3}"/>
              </a:ext>
            </a:extLst>
          </p:cNvPr>
          <p:cNvSpPr/>
          <p:nvPr/>
        </p:nvSpPr>
        <p:spPr>
          <a:xfrm>
            <a:off x="-129902" y="2709071"/>
            <a:ext cx="9492426" cy="75298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43B034F-9534-F658-8DF6-D0C2EA5EC7B3}"/>
              </a:ext>
            </a:extLst>
          </p:cNvPr>
          <p:cNvSpPr/>
          <p:nvPr/>
        </p:nvSpPr>
        <p:spPr>
          <a:xfrm>
            <a:off x="-129902" y="1837469"/>
            <a:ext cx="9492425" cy="75298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A22CFD6-BDF3-C188-C06F-F559316CEFDF}"/>
              </a:ext>
            </a:extLst>
          </p:cNvPr>
          <p:cNvSpPr/>
          <p:nvPr/>
        </p:nvSpPr>
        <p:spPr>
          <a:xfrm>
            <a:off x="-129901" y="965867"/>
            <a:ext cx="9492425" cy="75298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5182E4B-0560-1BD6-E171-768C3F0E3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Executive Summary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AFE9C8D4-7140-3A87-8798-7A8ECF1BA69B}"/>
              </a:ext>
            </a:extLst>
          </p:cNvPr>
          <p:cNvSpPr/>
          <p:nvPr/>
        </p:nvSpPr>
        <p:spPr>
          <a:xfrm>
            <a:off x="825946" y="881338"/>
            <a:ext cx="7978420" cy="2621384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2438" indent="-220663">
              <a:buClr>
                <a:srgbClr val="EFEEDB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ndara" panose="020E0502030303020204" pitchFamily="34" charset="0"/>
              </a:rPr>
              <a:t>A significant fraction of loads always fetch </a:t>
            </a:r>
            <a:r>
              <a:rPr lang="en-US" sz="2400" dirty="0">
                <a:solidFill>
                  <a:srgbClr val="C00000"/>
                </a:solidFill>
                <a:latin typeface="Candara" panose="020E0502030303020204" pitchFamily="34" charset="0"/>
              </a:rPr>
              <a:t>the same data</a:t>
            </a:r>
            <a:r>
              <a:rPr lang="en-US" sz="2400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</a:p>
          <a:p>
            <a:pPr marL="452438" indent="-220663">
              <a:buClr>
                <a:srgbClr val="EFEEDB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ndara" panose="020E0502030303020204" pitchFamily="34" charset="0"/>
              </a:rPr>
              <a:t>from </a:t>
            </a:r>
            <a:r>
              <a:rPr lang="en-US" sz="2400" dirty="0">
                <a:solidFill>
                  <a:srgbClr val="C00000"/>
                </a:solidFill>
                <a:latin typeface="Candara" panose="020E0502030303020204" pitchFamily="34" charset="0"/>
              </a:rPr>
              <a:t>same address</a:t>
            </a:r>
            <a:r>
              <a:rPr lang="en-US" sz="2400" dirty="0">
                <a:solidFill>
                  <a:schemeClr val="tx1"/>
                </a:solidFill>
                <a:latin typeface="Candara" panose="020E0502030303020204" pitchFamily="34" charset="0"/>
              </a:rPr>
              <a:t> throughout </a:t>
            </a:r>
            <a:r>
              <a:rPr lang="en-US" sz="2400" dirty="0">
                <a:solidFill>
                  <a:srgbClr val="C00000"/>
                </a:solidFill>
                <a:latin typeface="Candara" panose="020E0502030303020204" pitchFamily="34" charset="0"/>
              </a:rPr>
              <a:t>the entire workload</a:t>
            </a:r>
          </a:p>
          <a:p>
            <a:pPr marL="452438" indent="-220663">
              <a:buClr>
                <a:srgbClr val="EFEEDB"/>
              </a:buClr>
              <a:buFont typeface="Arial" panose="020B0604020202020204" pitchFamily="34" charset="0"/>
              <a:buChar char="•"/>
            </a:pPr>
            <a:endParaRPr lang="en-US" sz="900" dirty="0">
              <a:solidFill>
                <a:schemeClr val="tx1"/>
              </a:solidFill>
              <a:latin typeface="Candara" panose="020E0502030303020204" pitchFamily="34" charset="0"/>
            </a:endParaRPr>
          </a:p>
          <a:p>
            <a:pPr marL="452438" indent="-220663">
              <a:buClr>
                <a:srgbClr val="EFEEDB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ndara" panose="020E0502030303020204" pitchFamily="34" charset="0"/>
              </a:rPr>
              <a:t>These loads cause significant </a:t>
            </a:r>
            <a:r>
              <a:rPr lang="en-US" sz="2400" dirty="0">
                <a:solidFill>
                  <a:srgbClr val="C00000"/>
                </a:solidFill>
                <a:latin typeface="Candara" panose="020E0502030303020204" pitchFamily="34" charset="0"/>
              </a:rPr>
              <a:t>resource dependence </a:t>
            </a:r>
          </a:p>
          <a:p>
            <a:pPr marL="452438" indent="-220663">
              <a:buClr>
                <a:srgbClr val="EFEEDB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ndara" panose="020E0502030303020204" pitchFamily="34" charset="0"/>
              </a:rPr>
              <a:t>even when using value prediction and memory renaming</a:t>
            </a:r>
          </a:p>
          <a:p>
            <a:pPr marL="452438" indent="-220663">
              <a:buClr>
                <a:srgbClr val="EFEEDB"/>
              </a:buClr>
              <a:buFont typeface="Arial" panose="020B0604020202020204" pitchFamily="34" charset="0"/>
              <a:buChar char="•"/>
            </a:pPr>
            <a:endParaRPr lang="en-US" sz="900" dirty="0">
              <a:solidFill>
                <a:schemeClr val="tx1"/>
              </a:solidFill>
              <a:latin typeface="Candara" panose="020E0502030303020204" pitchFamily="34" charset="0"/>
            </a:endParaRPr>
          </a:p>
          <a:p>
            <a:pPr marL="452438" indent="-220663">
              <a:buClr>
                <a:srgbClr val="EFEEDB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ndara" panose="020E0502030303020204" pitchFamily="34" charset="0"/>
              </a:rPr>
              <a:t>Mitigating their resource dependence has </a:t>
            </a:r>
            <a:r>
              <a:rPr lang="en-US" sz="2400" dirty="0">
                <a:solidFill>
                  <a:srgbClr val="C00000"/>
                </a:solidFill>
                <a:latin typeface="Candara" panose="020E0502030303020204" pitchFamily="34" charset="0"/>
              </a:rPr>
              <a:t>significant performance headroom</a:t>
            </a:r>
          </a:p>
        </p:txBody>
      </p:sp>
      <p:pic>
        <p:nvPicPr>
          <p:cNvPr id="14" name="Graphic 13" descr="Badge 3 with solid fill">
            <a:extLst>
              <a:ext uri="{FF2B5EF4-FFF2-40B4-BE49-F238E27FC236}">
                <a16:creationId xmlns:a16="http://schemas.microsoft.com/office/drawing/2014/main" id="{C36C9F24-6922-61E3-918F-C9187F720B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0813" y="2726336"/>
            <a:ext cx="718457" cy="718457"/>
          </a:xfrm>
          <a:prstGeom prst="rect">
            <a:avLst/>
          </a:prstGeom>
        </p:spPr>
      </p:pic>
      <p:pic>
        <p:nvPicPr>
          <p:cNvPr id="16" name="Graphic 15" descr="Badge with solid fill">
            <a:extLst>
              <a:ext uri="{FF2B5EF4-FFF2-40B4-BE49-F238E27FC236}">
                <a16:creationId xmlns:a16="http://schemas.microsoft.com/office/drawing/2014/main" id="{2F051543-4B50-09F8-6DC9-E1727876BB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0813" y="1861776"/>
            <a:ext cx="718457" cy="718457"/>
          </a:xfrm>
          <a:prstGeom prst="rect">
            <a:avLst/>
          </a:prstGeom>
        </p:spPr>
      </p:pic>
      <p:pic>
        <p:nvPicPr>
          <p:cNvPr id="18" name="Graphic 17" descr="Badge 1 with solid fill">
            <a:extLst>
              <a:ext uri="{FF2B5EF4-FFF2-40B4-BE49-F238E27FC236}">
                <a16:creationId xmlns:a16="http://schemas.microsoft.com/office/drawing/2014/main" id="{9A105431-F752-C189-B7A0-1451C21A30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0814" y="983132"/>
            <a:ext cx="718457" cy="71845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8ABB38C-8660-06C7-8C5D-FEDCAFF0EE5E}"/>
              </a:ext>
            </a:extLst>
          </p:cNvPr>
          <p:cNvSpPr txBox="1"/>
          <p:nvPr/>
        </p:nvSpPr>
        <p:spPr>
          <a:xfrm rot="16200000">
            <a:off x="-984295" y="1954545"/>
            <a:ext cx="2491810" cy="523220"/>
          </a:xfrm>
          <a:prstGeom prst="rect">
            <a:avLst/>
          </a:prstGeom>
          <a:solidFill>
            <a:srgbClr val="7F6013"/>
          </a:solidFill>
        </p:spPr>
        <p:txBody>
          <a:bodyPr wrap="square" rtlCol="0">
            <a:spAutoFit/>
          </a:bodyPr>
          <a:lstStyle/>
          <a:p>
            <a:pPr algn="ctr"/>
            <a:endParaRPr lang="en-US" sz="2800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AC22CA7-E7D3-5EE3-6F77-7FD50210EBA4}"/>
              </a:ext>
            </a:extLst>
          </p:cNvPr>
          <p:cNvSpPr txBox="1"/>
          <p:nvPr/>
        </p:nvSpPr>
        <p:spPr>
          <a:xfrm rot="16200000">
            <a:off x="-803747" y="1954545"/>
            <a:ext cx="21307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ndara" panose="020E0502030303020204" pitchFamily="34" charset="0"/>
              </a:rPr>
              <a:t>Key Findings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168A3F1-3C3B-7E57-510D-C8CBAC2E5A6B}"/>
              </a:ext>
            </a:extLst>
          </p:cNvPr>
          <p:cNvSpPr txBox="1"/>
          <p:nvPr/>
        </p:nvSpPr>
        <p:spPr>
          <a:xfrm rot="16200000">
            <a:off x="-1083682" y="4711923"/>
            <a:ext cx="2690580" cy="52322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2800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142E5E60-DBE2-EE97-D224-2C567E6CC1B0}"/>
              </a:ext>
            </a:extLst>
          </p:cNvPr>
          <p:cNvSpPr/>
          <p:nvPr/>
        </p:nvSpPr>
        <p:spPr>
          <a:xfrm>
            <a:off x="261607" y="3697439"/>
            <a:ext cx="8802005" cy="2621384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2438" indent="-220663">
              <a:buClr>
                <a:srgbClr val="DBE7ED"/>
              </a:buClr>
              <a:buFont typeface="Arial" panose="020B0604020202020204" pitchFamily="34" charset="0"/>
              <a:buChar char="•"/>
            </a:pPr>
            <a:r>
              <a:rPr lang="en-US" sz="4000" b="1" dirty="0">
                <a:solidFill>
                  <a:srgbClr val="2127F6"/>
                </a:solidFill>
                <a:latin typeface="Candara" panose="020E0502030303020204" pitchFamily="34" charset="0"/>
              </a:rPr>
              <a:t>Constable</a:t>
            </a:r>
            <a:endParaRPr lang="en-US" sz="3600" b="1" dirty="0">
              <a:solidFill>
                <a:srgbClr val="2127F6"/>
              </a:solidFill>
              <a:latin typeface="Candara" panose="020E0502030303020204" pitchFamily="34" charset="0"/>
            </a:endParaRPr>
          </a:p>
          <a:p>
            <a:pPr marL="452438" indent="-220663">
              <a:buClr>
                <a:srgbClr val="DBE7ED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1"/>
                </a:solidFill>
                <a:latin typeface="Candara" panose="020E0502030303020204" pitchFamily="34" charset="0"/>
              </a:rPr>
              <a:t>Key Idea:</a:t>
            </a:r>
            <a:r>
              <a:rPr lang="en-US" sz="2400" dirty="0">
                <a:solidFill>
                  <a:schemeClr val="tx1"/>
                </a:solidFill>
                <a:latin typeface="Candara" panose="020E0502030303020204" pitchFamily="34" charset="0"/>
              </a:rPr>
              <a:t> To </a:t>
            </a:r>
            <a:r>
              <a:rPr lang="en-US" sz="2400" dirty="0">
                <a:solidFill>
                  <a:srgbClr val="2127F6"/>
                </a:solidFill>
                <a:latin typeface="Candara" panose="020E0502030303020204" pitchFamily="34" charset="0"/>
              </a:rPr>
              <a:t>mitigate both load data and load resource dependence</a:t>
            </a:r>
            <a:r>
              <a:rPr lang="en-US" sz="2400" dirty="0">
                <a:solidFill>
                  <a:schemeClr val="tx1"/>
                </a:solidFill>
                <a:latin typeface="Candara" panose="020E0502030303020204" pitchFamily="34" charset="0"/>
              </a:rPr>
              <a:t> by safely eliminating the entire execution of a load</a:t>
            </a:r>
          </a:p>
          <a:p>
            <a:pPr marL="688975" lvl="1">
              <a:buClr>
                <a:srgbClr val="EFEEDB"/>
              </a:buClr>
            </a:pPr>
            <a:endParaRPr lang="en-US" sz="1200" dirty="0">
              <a:solidFill>
                <a:srgbClr val="C00000"/>
              </a:solidFill>
              <a:latin typeface="Candara" panose="020E0502030303020204" pitchFamily="34" charset="0"/>
            </a:endParaRPr>
          </a:p>
          <a:p>
            <a:pPr marL="452438" lvl="1">
              <a:buClr>
                <a:srgbClr val="EFEEDB"/>
              </a:buClr>
            </a:pPr>
            <a:r>
              <a:rPr lang="en-US" sz="2400" b="1" dirty="0">
                <a:solidFill>
                  <a:schemeClr val="tx1"/>
                </a:solidFill>
                <a:latin typeface="Candara" panose="020E0502030303020204" pitchFamily="34" charset="0"/>
              </a:rPr>
              <a:t>Key Result:</a:t>
            </a:r>
            <a:r>
              <a:rPr lang="en-US" sz="2400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Candara" panose="020E0502030303020204" pitchFamily="34" charset="0"/>
              </a:rPr>
              <a:t>Simultaneously improves performance and power</a:t>
            </a:r>
            <a:r>
              <a:rPr lang="en-US" sz="2400" dirty="0">
                <a:solidFill>
                  <a:schemeClr val="tx1"/>
                </a:solidFill>
                <a:latin typeface="Candara" panose="020E0502030303020204" pitchFamily="34" charset="0"/>
              </a:rPr>
              <a:t> efficiency of a strong baseline </a:t>
            </a:r>
            <a:r>
              <a:rPr lang="en-US" sz="2400" dirty="0" err="1">
                <a:solidFill>
                  <a:schemeClr val="tx1"/>
                </a:solidFill>
                <a:latin typeface="Candara" panose="020E0502030303020204" pitchFamily="34" charset="0"/>
              </a:rPr>
              <a:t>OoO</a:t>
            </a:r>
            <a:r>
              <a:rPr lang="en-US" sz="2400" dirty="0">
                <a:solidFill>
                  <a:schemeClr val="tx1"/>
                </a:solidFill>
                <a:latin typeface="Candara" panose="020E0502030303020204" pitchFamily="34" charset="0"/>
              </a:rPr>
              <a:t> processor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050AE20-A344-20CD-7F12-AA818239047F}"/>
              </a:ext>
            </a:extLst>
          </p:cNvPr>
          <p:cNvSpPr txBox="1"/>
          <p:nvPr/>
        </p:nvSpPr>
        <p:spPr>
          <a:xfrm rot="16200000">
            <a:off x="-1037786" y="4711923"/>
            <a:ext cx="25987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ndara" panose="020E0502030303020204" pitchFamily="34" charset="0"/>
              </a:rPr>
              <a:t>Key Mechanism</a:t>
            </a:r>
          </a:p>
        </p:txBody>
      </p:sp>
    </p:spTree>
    <p:extLst>
      <p:ext uri="{BB962C8B-B14F-4D97-AF65-F5344CB8AC3E}">
        <p14:creationId xmlns:p14="http://schemas.microsoft.com/office/powerpoint/2010/main" val="3602360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8" grpId="0" animBg="1"/>
      <p:bldP spid="23" grpId="0" animBg="1"/>
      <p:bldP spid="22" grpId="0" animBg="1"/>
      <p:bldP spid="20" grpId="0" animBg="1"/>
      <p:bldP spid="21" grpId="0" animBg="1"/>
      <p:bldP spid="24" grpId="0"/>
      <p:bldP spid="25" grpId="0" animBg="1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09F6432-73E0-2DDB-F5FB-5EFAF0A93865}"/>
              </a:ext>
            </a:extLst>
          </p:cNvPr>
          <p:cNvSpPr/>
          <p:nvPr/>
        </p:nvSpPr>
        <p:spPr>
          <a:xfrm>
            <a:off x="1012944" y="4158020"/>
            <a:ext cx="7118111" cy="1130604"/>
          </a:xfrm>
          <a:prstGeom prst="rect">
            <a:avLst/>
          </a:prstGeom>
          <a:solidFill>
            <a:srgbClr val="0070C0"/>
          </a:solidFill>
          <a:ln w="28575"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lnSpc>
                <a:spcPct val="90000"/>
              </a:lnSpc>
              <a:spcBef>
                <a:spcPts val="1000"/>
              </a:spcBef>
            </a:pPr>
            <a:r>
              <a:rPr lang="en-US" sz="2800" b="1" dirty="0">
                <a:solidFill>
                  <a:schemeClr val="bg1"/>
                </a:solidFill>
                <a:latin typeface="Candara" panose="020E0502030303020204" pitchFamily="34" charset="0"/>
                <a:cs typeface="Segoe UI" panose="020B0502040204020203" pitchFamily="34" charset="0"/>
              </a:rPr>
              <a:t>But do they </a:t>
            </a:r>
            <a:r>
              <a:rPr lang="en-US" sz="2800" b="1" dirty="0">
                <a:solidFill>
                  <a:srgbClr val="FFFF00"/>
                </a:solidFill>
                <a:latin typeface="Candara" panose="020E0502030303020204" pitchFamily="34" charset="0"/>
                <a:cs typeface="Segoe UI" panose="020B0502040204020203" pitchFamily="34" charset="0"/>
              </a:rPr>
              <a:t>limit ILP </a:t>
            </a:r>
            <a:r>
              <a:rPr lang="en-US" sz="2800" b="1" dirty="0">
                <a:solidFill>
                  <a:schemeClr val="bg1"/>
                </a:solidFill>
                <a:latin typeface="Candara" panose="020E0502030303020204" pitchFamily="34" charset="0"/>
                <a:cs typeface="Segoe UI" panose="020B0502040204020203" pitchFamily="34" charset="0"/>
              </a:rPr>
              <a:t>even when using</a:t>
            </a:r>
          </a:p>
          <a:p>
            <a:pPr algn="ctr" defTabSz="914400">
              <a:lnSpc>
                <a:spcPct val="90000"/>
              </a:lnSpc>
              <a:spcBef>
                <a:spcPts val="1000"/>
              </a:spcBef>
            </a:pPr>
            <a:r>
              <a:rPr lang="en-US" sz="2800" b="1" dirty="0">
                <a:solidFill>
                  <a:srgbClr val="FFFF00"/>
                </a:solidFill>
                <a:latin typeface="Candara" panose="020E0502030303020204" pitchFamily="34" charset="0"/>
                <a:cs typeface="Segoe UI" panose="020B0502040204020203" pitchFamily="34" charset="0"/>
              </a:rPr>
              <a:t>load value prediction </a:t>
            </a:r>
            <a:r>
              <a:rPr lang="en-US" sz="2800" b="1" dirty="0">
                <a:solidFill>
                  <a:schemeClr val="bg1"/>
                </a:solidFill>
                <a:latin typeface="Candara" panose="020E0502030303020204" pitchFamily="34" charset="0"/>
                <a:cs typeface="Segoe UI" panose="020B0502040204020203" pitchFamily="34" charset="0"/>
              </a:rPr>
              <a:t>and </a:t>
            </a:r>
            <a:r>
              <a:rPr lang="en-US" sz="2800" b="1" dirty="0">
                <a:solidFill>
                  <a:srgbClr val="FFFF00"/>
                </a:solidFill>
                <a:latin typeface="Candara" panose="020E0502030303020204" pitchFamily="34" charset="0"/>
                <a:cs typeface="Segoe UI" panose="020B0502040204020203" pitchFamily="34" charset="0"/>
              </a:rPr>
              <a:t>memory renaming?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463E795-A474-03DD-F9BC-CC8A346A1A69}"/>
              </a:ext>
            </a:extLst>
          </p:cNvPr>
          <p:cNvSpPr/>
          <p:nvPr/>
        </p:nvSpPr>
        <p:spPr>
          <a:xfrm>
            <a:off x="-269899" y="1403591"/>
            <a:ext cx="9683798" cy="113060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>
              <a:lnSpc>
                <a:spcPct val="90000"/>
              </a:lnSpc>
              <a:spcBef>
                <a:spcPts val="1000"/>
              </a:spcBef>
            </a:pPr>
            <a:r>
              <a:rPr lang="en-US" sz="3200" dirty="0">
                <a:solidFill>
                  <a:prstClr val="black"/>
                </a:solidFill>
                <a:latin typeface="Candara" panose="020E0502030303020204" pitchFamily="34" charset="0"/>
                <a:cs typeface="Segoe UI" panose="020B0502040204020203" pitchFamily="34" charset="0"/>
              </a:rPr>
              <a:t>A significant fraction of loads are </a:t>
            </a:r>
            <a:r>
              <a:rPr lang="en-US" sz="3200" b="1" dirty="0">
                <a:solidFill>
                  <a:srgbClr val="C00000"/>
                </a:solidFill>
                <a:latin typeface="Candara" panose="020E0502030303020204" pitchFamily="34" charset="0"/>
                <a:cs typeface="Segoe UI" panose="020B0502040204020203" pitchFamily="34" charset="0"/>
              </a:rPr>
              <a:t>global-stable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143A5F4-0576-C74C-5A81-DB3319855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02088" y="6356351"/>
            <a:ext cx="2057400" cy="365125"/>
          </a:xfrm>
        </p:spPr>
        <p:txBody>
          <a:bodyPr/>
          <a:lstStyle/>
          <a:p>
            <a:fld id="{B6571078-45FA-4BA5-9BE9-4C6ADE012FE3}" type="slidenum">
              <a:rPr lang="en-CH" sz="1400" smtClean="0">
                <a:latin typeface="Avenir Next" panose="020B0503020202020204" pitchFamily="34" charset="0"/>
              </a:rPr>
              <a:t>9</a:t>
            </a:fld>
            <a:endParaRPr lang="en-CH">
              <a:latin typeface="Avenir Next" panose="020B0503020202020204" pitchFamily="34" charset="0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7CC6F056-0729-4385-8B1C-191F14E768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b="18206"/>
          <a:stretch/>
        </p:blipFill>
        <p:spPr>
          <a:xfrm>
            <a:off x="4112365" y="3166867"/>
            <a:ext cx="919270" cy="932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96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ermes_template" id="{ACAAD780-A7C3-D94A-818A-C2E07ED7C7B6}" vid="{B6F6FB41-B612-2044-B00B-37C26E2941D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31382</TotalTime>
  <Words>5568</Words>
  <Application>Microsoft Macintosh PowerPoint</Application>
  <PresentationFormat>On-screen Show (4:3)</PresentationFormat>
  <Paragraphs>1000</Paragraphs>
  <Slides>86</Slides>
  <Notes>45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86</vt:i4>
      </vt:variant>
    </vt:vector>
  </HeadingPairs>
  <TitlesOfParts>
    <vt:vector size="96" baseType="lpstr">
      <vt:lpstr>Arial</vt:lpstr>
      <vt:lpstr>Avenir Next</vt:lpstr>
      <vt:lpstr>Calibri</vt:lpstr>
      <vt:lpstr>Cambria</vt:lpstr>
      <vt:lpstr>Candara</vt:lpstr>
      <vt:lpstr>Consolas</vt:lpstr>
      <vt:lpstr>Lato</vt:lpstr>
      <vt:lpstr>Lato Black</vt:lpstr>
      <vt:lpstr>Palatino Linotype</vt:lpstr>
      <vt:lpstr>Office Theme</vt:lpstr>
      <vt:lpstr>PowerPoint Presentation</vt:lpstr>
      <vt:lpstr>Key Problem</vt:lpstr>
      <vt:lpstr>Prior Works on Tolerating Load Latency</vt:lpstr>
      <vt:lpstr>Motivation</vt:lpstr>
      <vt:lpstr>Key Finding I: Global-Stable Loads</vt:lpstr>
      <vt:lpstr>Key Finding I: Global-Stable Loads</vt:lpstr>
      <vt:lpstr>In the Paper: Analysis of Global-Stable Loads</vt:lpstr>
      <vt:lpstr>In the Paper: Analysis of Global-Stable Loads</vt:lpstr>
      <vt:lpstr>PowerPoint Presentation</vt:lpstr>
      <vt:lpstr>Key Finding II: Global-Stable Loads Cause  Resource Dependence</vt:lpstr>
      <vt:lpstr>Key Finding II: Global-Stable Loads Cause  Resource Dependence</vt:lpstr>
      <vt:lpstr>Key Finding II: Global-Stable Loads Cause  Resource Dependence</vt:lpstr>
      <vt:lpstr>Key Finding III: High Performance Headroom</vt:lpstr>
      <vt:lpstr>Load Execution Resources Lag Behind</vt:lpstr>
      <vt:lpstr>Load Execution Resources Lag Behind</vt:lpstr>
      <vt:lpstr>Our Goal</vt:lpstr>
      <vt:lpstr>PowerPoint Presentation</vt:lpstr>
      <vt:lpstr>Constable: Key Insight</vt:lpstr>
      <vt:lpstr>Constable: Key Insight</vt:lpstr>
      <vt:lpstr>Constable: Key Steps</vt:lpstr>
      <vt:lpstr>Prior Related Literature</vt:lpstr>
      <vt:lpstr>Key Improvements over Literature</vt:lpstr>
      <vt:lpstr>Key Improvements over Literature</vt:lpstr>
      <vt:lpstr>Key Improvements over Literature</vt:lpstr>
      <vt:lpstr>  Design Overview</vt:lpstr>
      <vt:lpstr>Constable: Key Steps</vt:lpstr>
      <vt:lpstr>Identify a Likely-Stable Load</vt:lpstr>
      <vt:lpstr>Eliminate a Likely-Stable Load</vt:lpstr>
      <vt:lpstr>Stop Elimination of a Likely-Stable Load</vt:lpstr>
      <vt:lpstr>More in the Paper</vt:lpstr>
      <vt:lpstr>More in the Paper</vt:lpstr>
      <vt:lpstr>Evaluation</vt:lpstr>
      <vt:lpstr>Methodology</vt:lpstr>
      <vt:lpstr>Performance Improvement in noSMT</vt:lpstr>
      <vt:lpstr>Performance Improvement in 2-way SMT</vt:lpstr>
      <vt:lpstr>Performance Improvement in 2-way SMT</vt:lpstr>
      <vt:lpstr>Improvement in Resource Efficiency</vt:lpstr>
      <vt:lpstr>Improvement in Resource Efficiency</vt:lpstr>
      <vt:lpstr>Reduction in Dynamic Power</vt:lpstr>
      <vt:lpstr>Reduction in Dynamic Power</vt:lpstr>
      <vt:lpstr>Area and Power Overhead  of Constable’s Own Structures</vt:lpstr>
      <vt:lpstr>More in the Paper</vt:lpstr>
      <vt:lpstr>More in the Paper</vt:lpstr>
      <vt:lpstr>To Summarize...</vt:lpstr>
      <vt:lpstr>Our Key Findings</vt:lpstr>
      <vt:lpstr>Our Proposal</vt:lpstr>
      <vt:lpstr>There’s Still Headroom...</vt:lpstr>
      <vt:lpstr>Open-Source Tool</vt:lpstr>
      <vt:lpstr>Open-Source Tool</vt:lpstr>
      <vt:lpstr>PowerPoint Presentation</vt:lpstr>
      <vt:lpstr>BACKUP</vt:lpstr>
      <vt:lpstr>Index</vt:lpstr>
      <vt:lpstr>Why Do Global-Stable Loads Exist?</vt:lpstr>
      <vt:lpstr>Why Do Global-Stable Loads Exist?</vt:lpstr>
      <vt:lpstr>Why Do Global-Stable Loads Exist?</vt:lpstr>
      <vt:lpstr>Why Do Global-Stable Loads Exist?</vt:lpstr>
      <vt:lpstr>Why Do Global-Stable Loads Exist?</vt:lpstr>
      <vt:lpstr>Effects of Increasing Architectural Registers</vt:lpstr>
      <vt:lpstr>Effects of Increasing Architectural Registers</vt:lpstr>
      <vt:lpstr>Effects of Increasing Architectural Registers</vt:lpstr>
      <vt:lpstr>Characterization of Global-Stable Loads (I)</vt:lpstr>
      <vt:lpstr>Characterization of Global-Stable Loads (II)</vt:lpstr>
      <vt:lpstr>Characterization of Global-Stable Loads (III)</vt:lpstr>
      <vt:lpstr>Resource Dependence by Global-Stable Loads</vt:lpstr>
      <vt:lpstr>Performance Headroom Analysis</vt:lpstr>
      <vt:lpstr>Constable Overview</vt:lpstr>
      <vt:lpstr>Architecting SLD</vt:lpstr>
      <vt:lpstr>Effect of Wrong-Path Update</vt:lpstr>
      <vt:lpstr>An Example of Constable’s Operation</vt:lpstr>
      <vt:lpstr>Ensuring Coherence</vt:lpstr>
      <vt:lpstr>Ensuring Coherence</vt:lpstr>
      <vt:lpstr>Constable’s Storage Overhead</vt:lpstr>
      <vt:lpstr>Area and Power Overhead of Constable’s Structures</vt:lpstr>
      <vt:lpstr>Simulated System Parameters</vt:lpstr>
      <vt:lpstr>Evaluated Workloads</vt:lpstr>
      <vt:lpstr>Workload-Wise Performance</vt:lpstr>
      <vt:lpstr>Load Category-Wise Performance</vt:lpstr>
      <vt:lpstr>Performance Comparison with Prior Works</vt:lpstr>
      <vt:lpstr>Elimination Coverage</vt:lpstr>
      <vt:lpstr>Coverage of Global-Stable Loads</vt:lpstr>
      <vt:lpstr>Reduction in Dynamic Power</vt:lpstr>
      <vt:lpstr>Performance Sensitivity to Load Execution Width Scaling</vt:lpstr>
      <vt:lpstr>Performance Sensitivity to Pipeline Depth Scaling</vt:lpstr>
      <vt:lpstr>Eliminated Loads that Violates Memory Ordering</vt:lpstr>
      <vt:lpstr>Eliminated Loads that Violates Memory Ordering</vt:lpstr>
      <vt:lpstr>Executive 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Bera  Rahul</dc:creator>
  <cp:lastModifiedBy>Bera  Rahul</cp:lastModifiedBy>
  <cp:revision>1747</cp:revision>
  <dcterms:created xsi:type="dcterms:W3CDTF">2024-06-04T15:12:59Z</dcterms:created>
  <dcterms:modified xsi:type="dcterms:W3CDTF">2024-11-19T16:32:36Z</dcterms:modified>
</cp:coreProperties>
</file>