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3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notesSlides/notesSlide3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38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3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notesSlides/notesSlide40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notesSlides/notesSlide41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93"/>
  </p:notesMasterIdLst>
  <p:handoutMasterIdLst>
    <p:handoutMasterId r:id="rId94"/>
  </p:handoutMasterIdLst>
  <p:sldIdLst>
    <p:sldId id="837" r:id="rId2"/>
    <p:sldId id="895" r:id="rId3"/>
    <p:sldId id="916" r:id="rId4"/>
    <p:sldId id="846" r:id="rId5"/>
    <p:sldId id="917" r:id="rId6"/>
    <p:sldId id="842" r:id="rId7"/>
    <p:sldId id="847" r:id="rId8"/>
    <p:sldId id="843" r:id="rId9"/>
    <p:sldId id="958" r:id="rId10"/>
    <p:sldId id="948" r:id="rId11"/>
    <p:sldId id="959" r:id="rId12"/>
    <p:sldId id="848" r:id="rId13"/>
    <p:sldId id="956" r:id="rId14"/>
    <p:sldId id="957" r:id="rId15"/>
    <p:sldId id="960" r:id="rId16"/>
    <p:sldId id="855" r:id="rId17"/>
    <p:sldId id="867" r:id="rId18"/>
    <p:sldId id="861" r:id="rId19"/>
    <p:sldId id="922" r:id="rId20"/>
    <p:sldId id="961" r:id="rId21"/>
    <p:sldId id="932" r:id="rId22"/>
    <p:sldId id="853" r:id="rId23"/>
    <p:sldId id="965" r:id="rId24"/>
    <p:sldId id="856" r:id="rId25"/>
    <p:sldId id="974" r:id="rId26"/>
    <p:sldId id="962" r:id="rId27"/>
    <p:sldId id="963" r:id="rId28"/>
    <p:sldId id="964" r:id="rId29"/>
    <p:sldId id="966" r:id="rId30"/>
    <p:sldId id="906" r:id="rId31"/>
    <p:sldId id="952" r:id="rId32"/>
    <p:sldId id="874" r:id="rId33"/>
    <p:sldId id="892" r:id="rId34"/>
    <p:sldId id="894" r:id="rId35"/>
    <p:sldId id="870" r:id="rId36"/>
    <p:sldId id="975" r:id="rId37"/>
    <p:sldId id="881" r:id="rId38"/>
    <p:sldId id="970" r:id="rId39"/>
    <p:sldId id="882" r:id="rId40"/>
    <p:sldId id="971" r:id="rId41"/>
    <p:sldId id="909" r:id="rId42"/>
    <p:sldId id="910" r:id="rId43"/>
    <p:sldId id="972" r:id="rId44"/>
    <p:sldId id="973" r:id="rId45"/>
    <p:sldId id="954" r:id="rId46"/>
    <p:sldId id="839" r:id="rId47"/>
    <p:sldId id="878" r:id="rId48"/>
    <p:sldId id="925" r:id="rId49"/>
    <p:sldId id="944" r:id="rId50"/>
    <p:sldId id="941" r:id="rId51"/>
    <p:sldId id="1006" r:id="rId52"/>
    <p:sldId id="976" r:id="rId53"/>
    <p:sldId id="977" r:id="rId54"/>
    <p:sldId id="978" r:id="rId55"/>
    <p:sldId id="979" r:id="rId56"/>
    <p:sldId id="980" r:id="rId57"/>
    <p:sldId id="981" r:id="rId58"/>
    <p:sldId id="1012" r:id="rId59"/>
    <p:sldId id="982" r:id="rId60"/>
    <p:sldId id="983" r:id="rId61"/>
    <p:sldId id="984" r:id="rId62"/>
    <p:sldId id="1010" r:id="rId63"/>
    <p:sldId id="985" r:id="rId64"/>
    <p:sldId id="986" r:id="rId65"/>
    <p:sldId id="987" r:id="rId66"/>
    <p:sldId id="988" r:id="rId67"/>
    <p:sldId id="989" r:id="rId68"/>
    <p:sldId id="990" r:id="rId69"/>
    <p:sldId id="991" r:id="rId70"/>
    <p:sldId id="992" r:id="rId71"/>
    <p:sldId id="993" r:id="rId72"/>
    <p:sldId id="997" r:id="rId73"/>
    <p:sldId id="998" r:id="rId74"/>
    <p:sldId id="999" r:id="rId75"/>
    <p:sldId id="1011" r:id="rId76"/>
    <p:sldId id="994" r:id="rId77"/>
    <p:sldId id="995" r:id="rId78"/>
    <p:sldId id="996" r:id="rId79"/>
    <p:sldId id="1007" r:id="rId80"/>
    <p:sldId id="1008" r:id="rId81"/>
    <p:sldId id="1000" r:id="rId82"/>
    <p:sldId id="1001" r:id="rId83"/>
    <p:sldId id="1002" r:id="rId84"/>
    <p:sldId id="1003" r:id="rId85"/>
    <p:sldId id="1004" r:id="rId86"/>
    <p:sldId id="1005" r:id="rId87"/>
    <p:sldId id="1009" r:id="rId88"/>
    <p:sldId id="876" r:id="rId89"/>
    <p:sldId id="862" r:id="rId90"/>
    <p:sldId id="904" r:id="rId91"/>
    <p:sldId id="863" r:id="rId9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9C2706-7B56-0DA1-D36B-5058A166FD8E}" name="Yaglikci  Abdullah Giray" initials="YAG" userId="S::yaglikca@ethz.ch::9d4a6345-5013-481a-aed7-5910ce0bef1f" providerId="AD"/>
  <p188:author id="{25D29E55-6E1B-8098-0CC8-6F8A5879E72E}" name="lois.orosa.nogueira@gmail.com" initials="lo" userId="S::urn:spo:guest#lois.orosa.nogueira@gmail.com::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  <p:cmAuthor id="2" name="Microsoft Office User" initials="Office [2]" lastIdx="1" clrIdx="1"/>
  <p:cmAuthor id="3" name="Microsoft Office User" initials="Office [3]" lastIdx="1" clrIdx="2"/>
  <p:cmAuthor id="4" name="ggqd_e6b7e@idethz.onmicrosoft.com" initials="g" lastIdx="3" clrIdx="3">
    <p:extLst>
      <p:ext uri="{19B8F6BF-5375-455C-9EA6-DF929625EA0E}">
        <p15:presenceInfo xmlns:p15="http://schemas.microsoft.com/office/powerpoint/2012/main" userId="S::ggqd_e6b7e@ethz.ch::93ad1454-b441-4862-aa2c-ecbd07735b47" providerId="AD"/>
      </p:ext>
    </p:extLst>
  </p:cmAuthor>
  <p:cmAuthor id="5" name="Patel  Minesh Hamenbhai" initials="PH" lastIdx="2" clrIdx="4">
    <p:extLst>
      <p:ext uri="{19B8F6BF-5375-455C-9EA6-DF929625EA0E}">
        <p15:presenceInfo xmlns:p15="http://schemas.microsoft.com/office/powerpoint/2012/main" userId="S::mpatel@ethz.ch::6a2c18ab-280a-4d17-9acd-93b2f4ff5d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3C4"/>
    <a:srgbClr val="1658FF"/>
    <a:srgbClr val="C08F00"/>
    <a:srgbClr val="F8F5E4"/>
    <a:srgbClr val="11813C"/>
    <a:srgbClr val="E5F3DF"/>
    <a:srgbClr val="E6F0FF"/>
    <a:srgbClr val="FF5F25"/>
    <a:srgbClr val="FFE0D6"/>
    <a:srgbClr val="FFC3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–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26"/>
    <p:restoredTop sz="89787"/>
  </p:normalViewPr>
  <p:slideViewPr>
    <p:cSldViewPr snapToGrid="0" snapToObjects="1">
      <p:cViewPr varScale="1">
        <p:scale>
          <a:sx n="105" d="100"/>
          <a:sy n="105" d="100"/>
        </p:scale>
        <p:origin x="72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576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commentAuthors" Target="commentAuthor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handoutMaster" Target="handoutMasters/handoutMaster1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microsoft.com/office/2018/10/relationships/authors" Target="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Relationship Id="rId98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/Users/lang/Library/Mobile%20Documents/com~apple~CloudDocs/Athena/hpca_1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/Users/rbera/Documents/work/Athena/hpca_2026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/Users/rbera/Documents/work/Athena/hpca_2026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/Users/rbera/Documents/work/Athena/hpca_2026_rebuttal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/Users/rbera/Documents/work/Athena/hpca_2026_rebuttal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/Users/lang/Library/Mobile%20Documents/com~apple~CloudDocs/Athena/hpca_1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/Users/rbera/Documents/work/Athena/hpca_2026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/Users/rbera/Documents/work/Athena/hpca_2026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/Users/rbera/Documents/work/Athena/hpca_2026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/Users/rbera/Documents/work/Athena/hpca_2026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/Users/rbera/Library/Mobile%20Documents/com~apple~CloudDocs/Athena/hpca_2026_rebuttal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/Users/rbera/Library/Mobile%20Documents/com~apple~CloudDocs/Athena/hpca_2026_rebuttal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/Users/rbera/Documents/work/Athena/hpca_202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050602841010805"/>
          <c:y val="0.11158659912508292"/>
          <c:w val="0.82307600939994374"/>
          <c:h val="0.70731880256935897"/>
        </c:manualLayout>
      </c:layout>
      <c:lineChart>
        <c:grouping val="standard"/>
        <c:varyColors val="0"/>
        <c:ser>
          <c:idx val="0"/>
          <c:order val="0"/>
          <c:tx>
            <c:strRef>
              <c:f>motivation!$BC$6</c:f>
              <c:strCache>
                <c:ptCount val="1"/>
                <c:pt idx="0">
                  <c:v>POPET</c:v>
                </c:pt>
              </c:strCache>
            </c:strRef>
          </c:tx>
          <c:spPr>
            <a:ln w="47625" cap="rnd">
              <a:solidFill>
                <a:srgbClr val="FA8607"/>
              </a:solidFill>
              <a:round/>
            </a:ln>
            <a:effectLst/>
          </c:spPr>
          <c:marker>
            <c:symbol val="none"/>
          </c:marker>
          <c:val>
            <c:numRef>
              <c:f>motivation!$BC$7:$BC$106</c:f>
              <c:numCache>
                <c:formatCode>0.00%</c:formatCode>
                <c:ptCount val="100"/>
                <c:pt idx="0">
                  <c:v>1.0109700673875568</c:v>
                </c:pt>
                <c:pt idx="1">
                  <c:v>0.74719062392278524</c:v>
                </c:pt>
                <c:pt idx="2">
                  <c:v>1.0302184611691274</c:v>
                </c:pt>
                <c:pt idx="3">
                  <c:v>0.98708098395191768</c:v>
                </c:pt>
                <c:pt idx="4">
                  <c:v>0.99751461988304102</c:v>
                </c:pt>
                <c:pt idx="5">
                  <c:v>1.0313927553345021</c:v>
                </c:pt>
                <c:pt idx="6">
                  <c:v>1.0303202577221906</c:v>
                </c:pt>
                <c:pt idx="7">
                  <c:v>0.99705846602649817</c:v>
                </c:pt>
                <c:pt idx="8">
                  <c:v>0.92345028013302588</c:v>
                </c:pt>
                <c:pt idx="9">
                  <c:v>0.97017715988818753</c:v>
                </c:pt>
                <c:pt idx="10">
                  <c:v>1.0144149555163482</c:v>
                </c:pt>
                <c:pt idx="11">
                  <c:v>0.96018109932296392</c:v>
                </c:pt>
                <c:pt idx="12">
                  <c:v>1.0029733515515566</c:v>
                </c:pt>
                <c:pt idx="13">
                  <c:v>1.102561447114057</c:v>
                </c:pt>
                <c:pt idx="14">
                  <c:v>0.92487075373316474</c:v>
                </c:pt>
                <c:pt idx="15">
                  <c:v>1.0098106642932276</c:v>
                </c:pt>
                <c:pt idx="16">
                  <c:v>1.0010651775699426</c:v>
                </c:pt>
                <c:pt idx="17">
                  <c:v>1.0556930257649142</c:v>
                </c:pt>
                <c:pt idx="18">
                  <c:v>0.94857092362222517</c:v>
                </c:pt>
                <c:pt idx="19">
                  <c:v>1.0093749114906392</c:v>
                </c:pt>
                <c:pt idx="20">
                  <c:v>0.97571051767422645</c:v>
                </c:pt>
                <c:pt idx="21">
                  <c:v>1.0092154102137465</c:v>
                </c:pt>
                <c:pt idx="22">
                  <c:v>1.0681174049772877</c:v>
                </c:pt>
                <c:pt idx="23">
                  <c:v>1.0165329575021682</c:v>
                </c:pt>
                <c:pt idx="24">
                  <c:v>1.002483889458234</c:v>
                </c:pt>
                <c:pt idx="25">
                  <c:v>0.99396602063231654</c:v>
                </c:pt>
                <c:pt idx="26">
                  <c:v>1.0705725959376771</c:v>
                </c:pt>
                <c:pt idx="27">
                  <c:v>1.0029583084896574</c:v>
                </c:pt>
                <c:pt idx="28">
                  <c:v>1.1291497108588564</c:v>
                </c:pt>
                <c:pt idx="29">
                  <c:v>0.95684470424377988</c:v>
                </c:pt>
                <c:pt idx="30">
                  <c:v>1.0249441697240389</c:v>
                </c:pt>
                <c:pt idx="31">
                  <c:v>1.2111173498034813</c:v>
                </c:pt>
                <c:pt idx="32">
                  <c:v>1.1035154248232037</c:v>
                </c:pt>
                <c:pt idx="33">
                  <c:v>1.0902770154060086</c:v>
                </c:pt>
                <c:pt idx="34">
                  <c:v>1.0823844608171467</c:v>
                </c:pt>
                <c:pt idx="35">
                  <c:v>1.0058055152394776</c:v>
                </c:pt>
                <c:pt idx="36">
                  <c:v>1.0016485686080949</c:v>
                </c:pt>
                <c:pt idx="37">
                  <c:v>1.0069223893653843</c:v>
                </c:pt>
                <c:pt idx="38">
                  <c:v>1.0624107453008609</c:v>
                </c:pt>
                <c:pt idx="39">
                  <c:v>1.0224773636378852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1.0033694171625207</c:v>
                </c:pt>
                <c:pt idx="49">
                  <c:v>1.0033391211433151</c:v>
                </c:pt>
                <c:pt idx="50">
                  <c:v>1.0034132171387073</c:v>
                </c:pt>
                <c:pt idx="51">
                  <c:v>0.99998489996224993</c:v>
                </c:pt>
                <c:pt idx="52">
                  <c:v>1.0008108734265195</c:v>
                </c:pt>
                <c:pt idx="53">
                  <c:v>1.0070183304305842</c:v>
                </c:pt>
                <c:pt idx="54">
                  <c:v>1.0061167356956588</c:v>
                </c:pt>
                <c:pt idx="55">
                  <c:v>1.0028062920020677</c:v>
                </c:pt>
                <c:pt idx="56">
                  <c:v>1.0018210731507131</c:v>
                </c:pt>
                <c:pt idx="57">
                  <c:v>1.001155456473275</c:v>
                </c:pt>
                <c:pt idx="58">
                  <c:v>1.0062422464210463</c:v>
                </c:pt>
                <c:pt idx="59">
                  <c:v>1.0042916741521448</c:v>
                </c:pt>
                <c:pt idx="60">
                  <c:v>1.0018251547916088</c:v>
                </c:pt>
                <c:pt idx="61">
                  <c:v>1.0322113644589215</c:v>
                </c:pt>
                <c:pt idx="62">
                  <c:v>1.0195233324790904</c:v>
                </c:pt>
                <c:pt idx="63">
                  <c:v>1.0376365705289998</c:v>
                </c:pt>
                <c:pt idx="64">
                  <c:v>1.0869621818655211</c:v>
                </c:pt>
                <c:pt idx="65">
                  <c:v>1.113802132036656</c:v>
                </c:pt>
                <c:pt idx="66">
                  <c:v>1.0890883079724281</c:v>
                </c:pt>
                <c:pt idx="67">
                  <c:v>1.0024107628898047</c:v>
                </c:pt>
                <c:pt idx="68">
                  <c:v>1.1112990368804321</c:v>
                </c:pt>
                <c:pt idx="69">
                  <c:v>1.0124692880658037</c:v>
                </c:pt>
                <c:pt idx="70">
                  <c:v>1.020664955151976</c:v>
                </c:pt>
                <c:pt idx="71">
                  <c:v>0.99919642943585463</c:v>
                </c:pt>
                <c:pt idx="72">
                  <c:v>0.99938588252293903</c:v>
                </c:pt>
                <c:pt idx="73">
                  <c:v>1.0635394210040037</c:v>
                </c:pt>
                <c:pt idx="74">
                  <c:v>1.0317410309927932</c:v>
                </c:pt>
                <c:pt idx="75">
                  <c:v>1.0026896519181467</c:v>
                </c:pt>
                <c:pt idx="76">
                  <c:v>1.0513153199909175</c:v>
                </c:pt>
                <c:pt idx="77">
                  <c:v>1.0192863173799047</c:v>
                </c:pt>
                <c:pt idx="78">
                  <c:v>1.0023765535090789</c:v>
                </c:pt>
                <c:pt idx="79">
                  <c:v>1.0406748016269922</c:v>
                </c:pt>
                <c:pt idx="80">
                  <c:v>1.0303441696631688</c:v>
                </c:pt>
                <c:pt idx="81">
                  <c:v>1.0371780333711322</c:v>
                </c:pt>
                <c:pt idx="82">
                  <c:v>1.0528394832233476</c:v>
                </c:pt>
                <c:pt idx="83">
                  <c:v>1.0435219875556734</c:v>
                </c:pt>
                <c:pt idx="84">
                  <c:v>1.0517932349611985</c:v>
                </c:pt>
                <c:pt idx="85">
                  <c:v>1.0241783484509366</c:v>
                </c:pt>
                <c:pt idx="86">
                  <c:v>1.0480395553765907</c:v>
                </c:pt>
                <c:pt idx="87">
                  <c:v>1.045366774657255</c:v>
                </c:pt>
                <c:pt idx="88">
                  <c:v>1.2125935512914299</c:v>
                </c:pt>
                <c:pt idx="89">
                  <c:v>1.0724987470654954</c:v>
                </c:pt>
                <c:pt idx="90">
                  <c:v>1.3108825856028932</c:v>
                </c:pt>
                <c:pt idx="91">
                  <c:v>1.2028689597403277</c:v>
                </c:pt>
                <c:pt idx="92">
                  <c:v>1.05727329321436</c:v>
                </c:pt>
                <c:pt idx="93">
                  <c:v>1.2865954270448654</c:v>
                </c:pt>
                <c:pt idx="94">
                  <c:v>1.0953362788414336</c:v>
                </c:pt>
                <c:pt idx="95">
                  <c:v>1.2942487419122932</c:v>
                </c:pt>
                <c:pt idx="96">
                  <c:v>0.98874443765814501</c:v>
                </c:pt>
                <c:pt idx="97">
                  <c:v>1.3983268983268982</c:v>
                </c:pt>
                <c:pt idx="98">
                  <c:v>1.4054187192118226</c:v>
                </c:pt>
                <c:pt idx="99">
                  <c:v>1.3995274660366215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56-9A44-A4B2-ED22EED13431}"/>
            </c:ext>
          </c:extLst>
        </c:ser>
        <c:ser>
          <c:idx val="1"/>
          <c:order val="1"/>
          <c:tx>
            <c:strRef>
              <c:f>motivation!$BD$6</c:f>
              <c:strCache>
                <c:ptCount val="1"/>
                <c:pt idx="0">
                  <c:v>Pythia</c:v>
                </c:pt>
              </c:strCache>
            </c:strRef>
          </c:tx>
          <c:spPr>
            <a:ln w="47625" cap="rnd">
              <a:solidFill>
                <a:srgbClr val="7A62E7"/>
              </a:solidFill>
              <a:round/>
            </a:ln>
            <a:effectLst/>
          </c:spPr>
          <c:marker>
            <c:symbol val="none"/>
          </c:marker>
          <c:val>
            <c:numRef>
              <c:f>motivation!$BD$7:$BD$106</c:f>
              <c:numCache>
                <c:formatCode>0.00%</c:formatCode>
                <c:ptCount val="100"/>
                <c:pt idx="0">
                  <c:v>0.39213289453063782</c:v>
                </c:pt>
                <c:pt idx="1">
                  <c:v>0.53023095484315752</c:v>
                </c:pt>
                <c:pt idx="2">
                  <c:v>0.76629456247749372</c:v>
                </c:pt>
                <c:pt idx="3">
                  <c:v>0.78316500402751099</c:v>
                </c:pt>
                <c:pt idx="4">
                  <c:v>0.80263157894736847</c:v>
                </c:pt>
                <c:pt idx="5">
                  <c:v>0.80380720649801407</c:v>
                </c:pt>
                <c:pt idx="6">
                  <c:v>0.80570670564985514</c:v>
                </c:pt>
                <c:pt idx="7">
                  <c:v>0.81101251975203603</c:v>
                </c:pt>
                <c:pt idx="8">
                  <c:v>0.81614085547932214</c:v>
                </c:pt>
                <c:pt idx="9">
                  <c:v>0.8214331994298304</c:v>
                </c:pt>
                <c:pt idx="10">
                  <c:v>0.85006944705131571</c:v>
                </c:pt>
                <c:pt idx="11">
                  <c:v>0.8533053756037513</c:v>
                </c:pt>
                <c:pt idx="12">
                  <c:v>0.87970816468586455</c:v>
                </c:pt>
                <c:pt idx="13">
                  <c:v>0.89516017674675497</c:v>
                </c:pt>
                <c:pt idx="14">
                  <c:v>0.90163970800328386</c:v>
                </c:pt>
                <c:pt idx="15">
                  <c:v>0.90573671008981305</c:v>
                </c:pt>
                <c:pt idx="16">
                  <c:v>0.91886090556232491</c:v>
                </c:pt>
                <c:pt idx="17">
                  <c:v>0.92215407348336476</c:v>
                </c:pt>
                <c:pt idx="18">
                  <c:v>0.92482989523706682</c:v>
                </c:pt>
                <c:pt idx="19">
                  <c:v>0.93774605602288497</c:v>
                </c:pt>
                <c:pt idx="20">
                  <c:v>0.94075400146181787</c:v>
                </c:pt>
                <c:pt idx="21">
                  <c:v>0.94594479286658995</c:v>
                </c:pt>
                <c:pt idx="22">
                  <c:v>0.96432037892611711</c:v>
                </c:pt>
                <c:pt idx="23">
                  <c:v>0.96498265394622729</c:v>
                </c:pt>
                <c:pt idx="24">
                  <c:v>0.96682357436903998</c:v>
                </c:pt>
                <c:pt idx="25">
                  <c:v>0.96905152517865578</c:v>
                </c:pt>
                <c:pt idx="26">
                  <c:v>0.96993333724317232</c:v>
                </c:pt>
                <c:pt idx="27">
                  <c:v>0.97378801082419852</c:v>
                </c:pt>
                <c:pt idx="28">
                  <c:v>0.97440565431569925</c:v>
                </c:pt>
                <c:pt idx="29">
                  <c:v>0.98062759828644985</c:v>
                </c:pt>
                <c:pt idx="30">
                  <c:v>0.9839886744297337</c:v>
                </c:pt>
                <c:pt idx="31">
                  <c:v>0.9856420951311462</c:v>
                </c:pt>
                <c:pt idx="32">
                  <c:v>0.99313313518499535</c:v>
                </c:pt>
                <c:pt idx="33">
                  <c:v>0.99313865407838398</c:v>
                </c:pt>
                <c:pt idx="34">
                  <c:v>0.99380442062960483</c:v>
                </c:pt>
                <c:pt idx="35">
                  <c:v>0.99428519593613929</c:v>
                </c:pt>
                <c:pt idx="36">
                  <c:v>0.99432379072063182</c:v>
                </c:pt>
                <c:pt idx="37">
                  <c:v>0.99549283989121962</c:v>
                </c:pt>
                <c:pt idx="38">
                  <c:v>0.99556138793469462</c:v>
                </c:pt>
                <c:pt idx="39">
                  <c:v>0.99934726941036667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1.0002867589074484</c:v>
                </c:pt>
                <c:pt idx="49">
                  <c:v>1.0003339121143315</c:v>
                </c:pt>
                <c:pt idx="50">
                  <c:v>1.0004357298474946</c:v>
                </c:pt>
                <c:pt idx="51">
                  <c:v>1.0006191015477539</c:v>
                </c:pt>
                <c:pt idx="52">
                  <c:v>1.0011326485957732</c:v>
                </c:pt>
                <c:pt idx="53">
                  <c:v>1.001707161456088</c:v>
                </c:pt>
                <c:pt idx="54">
                  <c:v>1.0017161374443933</c:v>
                </c:pt>
                <c:pt idx="55">
                  <c:v>1.0018831696329666</c:v>
                </c:pt>
                <c:pt idx="56">
                  <c:v>1.0033087103724223</c:v>
                </c:pt>
                <c:pt idx="57">
                  <c:v>1.0059539992387581</c:v>
                </c:pt>
                <c:pt idx="58">
                  <c:v>1.0072071362463817</c:v>
                </c:pt>
                <c:pt idx="59">
                  <c:v>1.0073457492464619</c:v>
                </c:pt>
                <c:pt idx="60">
                  <c:v>1.0189215414471859</c:v>
                </c:pt>
                <c:pt idx="61">
                  <c:v>1.0237262235090683</c:v>
                </c:pt>
                <c:pt idx="62">
                  <c:v>1.0262563194557697</c:v>
                </c:pt>
                <c:pt idx="63">
                  <c:v>1.0345736261667851</c:v>
                </c:pt>
                <c:pt idx="64">
                  <c:v>1.040259063984899</c:v>
                </c:pt>
                <c:pt idx="65">
                  <c:v>1.0423602019824201</c:v>
                </c:pt>
                <c:pt idx="66">
                  <c:v>1.0442190141760956</c:v>
                </c:pt>
                <c:pt idx="67">
                  <c:v>1.0456100785442102</c:v>
                </c:pt>
                <c:pt idx="68">
                  <c:v>1.047404275311252</c:v>
                </c:pt>
                <c:pt idx="69">
                  <c:v>1.0514600914802907</c:v>
                </c:pt>
                <c:pt idx="70">
                  <c:v>1.0533422078539507</c:v>
                </c:pt>
                <c:pt idx="71">
                  <c:v>1.0544007590353279</c:v>
                </c:pt>
                <c:pt idx="72">
                  <c:v>1.0774582761361171</c:v>
                </c:pt>
                <c:pt idx="73">
                  <c:v>1.0876385894672005</c:v>
                </c:pt>
                <c:pt idx="74">
                  <c:v>1.0916394281888711</c:v>
                </c:pt>
                <c:pt idx="75">
                  <c:v>1.1114160781414664</c:v>
                </c:pt>
                <c:pt idx="76">
                  <c:v>1.1114535015731941</c:v>
                </c:pt>
                <c:pt idx="77">
                  <c:v>1.1336266275607696</c:v>
                </c:pt>
                <c:pt idx="78">
                  <c:v>1.1359600218122035</c:v>
                </c:pt>
                <c:pt idx="79">
                  <c:v>1.1382054188615502</c:v>
                </c:pt>
                <c:pt idx="80">
                  <c:v>1.1678285756219271</c:v>
                </c:pt>
                <c:pt idx="81">
                  <c:v>1.1910161764365557</c:v>
                </c:pt>
                <c:pt idx="82">
                  <c:v>1.1964959568733153</c:v>
                </c:pt>
                <c:pt idx="83">
                  <c:v>1.2022589878761756</c:v>
                </c:pt>
                <c:pt idx="84">
                  <c:v>1.2222040932869687</c:v>
                </c:pt>
                <c:pt idx="85">
                  <c:v>1.2234656614442219</c:v>
                </c:pt>
                <c:pt idx="86">
                  <c:v>1.2257765458342307</c:v>
                </c:pt>
                <c:pt idx="87">
                  <c:v>1.2462614516509687</c:v>
                </c:pt>
                <c:pt idx="88">
                  <c:v>1.3753868662427551</c:v>
                </c:pt>
                <c:pt idx="89">
                  <c:v>1.4465722349713801</c:v>
                </c:pt>
                <c:pt idx="90">
                  <c:v>1.5047462990168381</c:v>
                </c:pt>
                <c:pt idx="91">
                  <c:v>1.5074603423904505</c:v>
                </c:pt>
                <c:pt idx="92">
                  <c:v>1.624714671093588</c:v>
                </c:pt>
                <c:pt idx="93">
                  <c:v>1.6285456116916792</c:v>
                </c:pt>
                <c:pt idx="94">
                  <c:v>1.6815905743740795</c:v>
                </c:pt>
                <c:pt idx="95">
                  <c:v>1.7097771387491014</c:v>
                </c:pt>
                <c:pt idx="96">
                  <c:v>1.7771573161155221</c:v>
                </c:pt>
                <c:pt idx="97">
                  <c:v>1.8705276705276703</c:v>
                </c:pt>
                <c:pt idx="98">
                  <c:v>1.9250410509031199</c:v>
                </c:pt>
                <c:pt idx="99">
                  <c:v>1.9300649734199644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C56-9A44-A4B2-ED22EED13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6375055"/>
        <c:axId val="296586607"/>
      </c:lineChart>
      <c:catAx>
        <c:axId val="29637505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Workload number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296586607"/>
        <c:crosses val="autoZero"/>
        <c:auto val="1"/>
        <c:lblAlgn val="ctr"/>
        <c:lblOffset val="100"/>
        <c:noMultiLvlLbl val="0"/>
      </c:catAx>
      <c:valAx>
        <c:axId val="296586607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8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Normalized speedup over</a:t>
                </a:r>
              </a:p>
              <a:p>
                <a:pPr>
                  <a:defRPr/>
                </a:pPr>
                <a:r>
                  <a:rPr lang="en-US"/>
                  <a:t>no prefetching and no OCP</a:t>
                </a:r>
              </a:p>
            </c:rich>
          </c:tx>
          <c:layout>
            <c:manualLayout>
              <c:xMode val="edge"/>
              <c:yMode val="edge"/>
              <c:x val="1.1661840718123873E-4"/>
              <c:y val="0.210636192446965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296375055"/>
        <c:crosses val="autoZero"/>
        <c:crossBetween val="between"/>
        <c:majorUnit val="0.25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9.9603031396607727E-2"/>
          <c:y val="1.7256949637018414E-2"/>
          <c:w val="0.88268108673351942"/>
          <c:h val="7.16204305842986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800" b="0" i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371135807590994"/>
          <c:y val="0.18737970253718286"/>
          <c:w val="0.83107619126100751"/>
          <c:h val="0.727468267830092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motivation!$AT$31</c:f>
              <c:strCache>
                <c:ptCount val="1"/>
                <c:pt idx="0">
                  <c:v>Naive&lt;POPET, Pythia&gt;</c:v>
                </c:pt>
              </c:strCache>
            </c:strRef>
          </c:tx>
          <c:spPr>
            <a:solidFill>
              <a:srgbClr val="0E2841">
                <a:lumMod val="25000"/>
                <a:lumOff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motivation!$AS$32:$AS$34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motivation!$AT$32:$AT$34</c:f>
              <c:numCache>
                <c:formatCode>General</c:formatCode>
                <c:ptCount val="3"/>
                <c:pt idx="0">
                  <c:v>0.88800583436609748</c:v>
                </c:pt>
                <c:pt idx="1">
                  <c:v>1.1672769363635909</c:v>
                </c:pt>
                <c:pt idx="2" formatCode="0.000">
                  <c:v>1.0465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68-A241-9E50-26C803D8A0E0}"/>
            </c:ext>
          </c:extLst>
        </c:ser>
        <c:ser>
          <c:idx val="1"/>
          <c:order val="1"/>
          <c:tx>
            <c:strRef>
              <c:f>motivation!$AU$31</c:f>
              <c:strCache>
                <c:ptCount val="1"/>
                <c:pt idx="0">
                  <c:v>HPAC&lt;POPET, Pythia&gt;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motivation!$AS$32:$AS$34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motivation!$AU$32:$AU$34</c:f>
              <c:numCache>
                <c:formatCode>General</c:formatCode>
                <c:ptCount val="3"/>
                <c:pt idx="0">
                  <c:v>0.92468228712397038</c:v>
                </c:pt>
                <c:pt idx="1">
                  <c:v>1.1111795891934573</c:v>
                </c:pt>
                <c:pt idx="2">
                  <c:v>1.0242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F68-A241-9E50-26C803D8A0E0}"/>
            </c:ext>
          </c:extLst>
        </c:ser>
        <c:ser>
          <c:idx val="2"/>
          <c:order val="2"/>
          <c:tx>
            <c:strRef>
              <c:f>motivation!$AV$31</c:f>
              <c:strCache>
                <c:ptCount val="1"/>
                <c:pt idx="0">
                  <c:v>MAB&lt;POPET, Pythia&gt;</c:v>
                </c:pt>
              </c:strCache>
            </c:strRef>
          </c:tx>
          <c:spPr>
            <a:pattFill prst="wdUpDiag">
              <a:fgClr>
                <a:sysClr val="windowText" lastClr="000000"/>
              </a:fgClr>
              <a:bgClr>
                <a:sysClr val="window" lastClr="FFFFFF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motivation!$AS$32:$AS$34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motivation!$AV$32:$AV$34</c:f>
              <c:numCache>
                <c:formatCode>General</c:formatCode>
                <c:ptCount val="3"/>
                <c:pt idx="0">
                  <c:v>0.93744046703306261</c:v>
                </c:pt>
                <c:pt idx="1">
                  <c:v>1.1350841665116898</c:v>
                </c:pt>
                <c:pt idx="2">
                  <c:v>1.0530999999999999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F68-A241-9E50-26C803D8A0E0}"/>
            </c:ext>
          </c:extLst>
        </c:ser>
        <c:ser>
          <c:idx val="3"/>
          <c:order val="3"/>
          <c:tx>
            <c:strRef>
              <c:f>motivation!$AW$31</c:f>
              <c:strCache>
                <c:ptCount val="1"/>
                <c:pt idx="0">
                  <c:v>Athena&lt;POPET, Pythia&gt;</c:v>
                </c:pt>
              </c:strCache>
            </c:strRef>
          </c:tx>
          <c:spPr>
            <a:solidFill>
              <a:sysClr val="windowText" lastClr="000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motivation!$AS$32:$AS$34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motivation!$AW$32:$AW$34</c:f>
              <c:numCache>
                <c:formatCode>General</c:formatCode>
                <c:ptCount val="3"/>
                <c:pt idx="0">
                  <c:v>1.0276372427989195</c:v>
                </c:pt>
                <c:pt idx="1">
                  <c:v>1.1608965414239101</c:v>
                </c:pt>
                <c:pt idx="2">
                  <c:v>1.1033999999999999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F68-A241-9E50-26C803D8A0E0}"/>
            </c:ext>
          </c:extLst>
        </c:ser>
        <c:ser>
          <c:idx val="4"/>
          <c:order val="4"/>
          <c:tx>
            <c:strRef>
              <c:f>motivation!$AX$31</c:f>
              <c:strCache>
                <c:ptCount val="1"/>
                <c:pt idx="0">
                  <c:v>StaticBest&lt;POPET, Pythia&gt;</c:v>
                </c:pt>
              </c:strCache>
            </c:strRef>
          </c:tx>
          <c:spPr>
            <a:solidFill>
              <a:srgbClr val="4EA72E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motivation!$AS$32:$AS$34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motivation!$AX$32:$AX$34</c:f>
              <c:numCache>
                <c:formatCode>General</c:formatCode>
                <c:ptCount val="3"/>
                <c:pt idx="0">
                  <c:v>1.02929</c:v>
                </c:pt>
                <c:pt idx="1">
                  <c:v>1.16886</c:v>
                </c:pt>
                <c:pt idx="2">
                  <c:v>1.1109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F68-A241-9E50-26C803D8A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2"/>
          <c:min val="0.8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Geomean speedup over </a:t>
                </a:r>
              </a:p>
              <a:p>
                <a:pPr>
                  <a:defRPr/>
                </a:pPr>
                <a:r>
                  <a:rPr lang="en-US"/>
                  <a:t>no prefetching and no OCP</a:t>
                </a:r>
              </a:p>
            </c:rich>
          </c:tx>
          <c:layout>
            <c:manualLayout>
              <c:xMode val="edge"/>
              <c:yMode val="edge"/>
              <c:x val="0"/>
              <c:y val="0.29135795950182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1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"/>
          <c:y val="0"/>
          <c:w val="1"/>
          <c:h val="0.164797680430838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2000" b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450609092484875"/>
          <c:y val="0.17090976037655647"/>
          <c:w val="0.7902814839152682"/>
          <c:h val="0.634440476190476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eva_pf_sen!$K$32</c:f>
              <c:strCache>
                <c:ptCount val="1"/>
                <c:pt idx="0">
                  <c:v>Naive&lt;POPET, Prefetcher&gt;</c:v>
                </c:pt>
              </c:strCache>
            </c:strRef>
          </c:tx>
          <c:spPr>
            <a:solidFill>
              <a:srgbClr val="0E2841">
                <a:lumMod val="25000"/>
                <a:lumOff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eva_pf_sen!$L$31:$O$31</c:f>
              <c:strCache>
                <c:ptCount val="4"/>
                <c:pt idx="0">
                  <c:v>Pythia</c:v>
                </c:pt>
                <c:pt idx="1">
                  <c:v>SPP+PPF</c:v>
                </c:pt>
                <c:pt idx="2">
                  <c:v>MLOP</c:v>
                </c:pt>
                <c:pt idx="3">
                  <c:v>SMS</c:v>
                </c:pt>
              </c:strCache>
            </c:strRef>
          </c:cat>
          <c:val>
            <c:numRef>
              <c:f>eva_pf_sen!$L$32:$O$32</c:f>
              <c:numCache>
                <c:formatCode>General</c:formatCode>
                <c:ptCount val="4"/>
                <c:pt idx="0">
                  <c:v>1.0451751359092849</c:v>
                </c:pt>
                <c:pt idx="1">
                  <c:v>1.0210517825117791</c:v>
                </c:pt>
                <c:pt idx="2">
                  <c:v>1.0227790177894585</c:v>
                </c:pt>
                <c:pt idx="3">
                  <c:v>0.97793988071295457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B0-134D-82A2-4D1E32E73381}"/>
            </c:ext>
          </c:extLst>
        </c:ser>
        <c:ser>
          <c:idx val="1"/>
          <c:order val="1"/>
          <c:tx>
            <c:strRef>
              <c:f>eva_pf_sen!$K$33</c:f>
              <c:strCache>
                <c:ptCount val="1"/>
                <c:pt idx="0">
                  <c:v>HPAC&lt;POPET, Prefetcher&gt;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eva_pf_sen!$L$31:$O$31</c:f>
              <c:strCache>
                <c:ptCount val="4"/>
                <c:pt idx="0">
                  <c:v>Pythia</c:v>
                </c:pt>
                <c:pt idx="1">
                  <c:v>SPP+PPF</c:v>
                </c:pt>
                <c:pt idx="2">
                  <c:v>MLOP</c:v>
                </c:pt>
                <c:pt idx="3">
                  <c:v>SMS</c:v>
                </c:pt>
              </c:strCache>
            </c:strRef>
          </c:cat>
          <c:val>
            <c:numRef>
              <c:f>eva_pf_sen!$L$33:$O$33</c:f>
              <c:numCache>
                <c:formatCode>General</c:formatCode>
                <c:ptCount val="4"/>
                <c:pt idx="0">
                  <c:v>1.0222698925578015</c:v>
                </c:pt>
                <c:pt idx="1">
                  <c:v>1.0096062484527091</c:v>
                </c:pt>
                <c:pt idx="2">
                  <c:v>1.02194445055826</c:v>
                </c:pt>
                <c:pt idx="3">
                  <c:v>0.99513824263659201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B0-134D-82A2-4D1E32E73381}"/>
            </c:ext>
          </c:extLst>
        </c:ser>
        <c:ser>
          <c:idx val="2"/>
          <c:order val="2"/>
          <c:tx>
            <c:strRef>
              <c:f>eva_pf_sen!$K$34</c:f>
              <c:strCache>
                <c:ptCount val="1"/>
                <c:pt idx="0">
                  <c:v>MAB&lt;POPET, Prefetcher&gt;</c:v>
                </c:pt>
              </c:strCache>
            </c:strRef>
          </c:tx>
          <c:spPr>
            <a:pattFill prst="wdUpDiag">
              <a:fgClr>
                <a:sysClr val="windowText" lastClr="000000"/>
              </a:fgClr>
              <a:bgClr>
                <a:sysClr val="window" lastClr="FFFFFF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eva_pf_sen!$L$31:$O$31</c:f>
              <c:strCache>
                <c:ptCount val="4"/>
                <c:pt idx="0">
                  <c:v>Pythia</c:v>
                </c:pt>
                <c:pt idx="1">
                  <c:v>SPP+PPF</c:v>
                </c:pt>
                <c:pt idx="2">
                  <c:v>MLOP</c:v>
                </c:pt>
                <c:pt idx="3">
                  <c:v>SMS</c:v>
                </c:pt>
              </c:strCache>
            </c:strRef>
          </c:cat>
          <c:val>
            <c:numRef>
              <c:f>eva_pf_sen!$L$34:$O$34</c:f>
              <c:numCache>
                <c:formatCode>General</c:formatCode>
                <c:ptCount val="4"/>
                <c:pt idx="0">
                  <c:v>1.0535086949431625</c:v>
                </c:pt>
                <c:pt idx="1">
                  <c:v>1.0345103535958486</c:v>
                </c:pt>
                <c:pt idx="2">
                  <c:v>1.0236578636962625</c:v>
                </c:pt>
                <c:pt idx="3">
                  <c:v>0.99817603040964065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B0-134D-82A2-4D1E32E73381}"/>
            </c:ext>
          </c:extLst>
        </c:ser>
        <c:ser>
          <c:idx val="3"/>
          <c:order val="3"/>
          <c:tx>
            <c:strRef>
              <c:f>eva_pf_sen!$K$35</c:f>
              <c:strCache>
                <c:ptCount val="1"/>
                <c:pt idx="0">
                  <c:v>Athena&lt;POPET, Prefetcher&gt;</c:v>
                </c:pt>
              </c:strCache>
            </c:strRef>
          </c:tx>
          <c:spPr>
            <a:solidFill>
              <a:sysClr val="windowText" lastClr="000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eva_pf_sen!$L$31:$O$31</c:f>
              <c:strCache>
                <c:ptCount val="4"/>
                <c:pt idx="0">
                  <c:v>Pythia</c:v>
                </c:pt>
                <c:pt idx="1">
                  <c:v>SPP+PPF</c:v>
                </c:pt>
                <c:pt idx="2">
                  <c:v>MLOP</c:v>
                </c:pt>
                <c:pt idx="3">
                  <c:v>SMS</c:v>
                </c:pt>
              </c:strCache>
            </c:strRef>
          </c:cat>
          <c:val>
            <c:numRef>
              <c:f>eva_pf_sen!$L$35:$O$35</c:f>
              <c:numCache>
                <c:formatCode>General</c:formatCode>
                <c:ptCount val="4"/>
                <c:pt idx="0">
                  <c:v>1.1077512582730482</c:v>
                </c:pt>
                <c:pt idx="1">
                  <c:v>1.0889200767540339</c:v>
                </c:pt>
                <c:pt idx="2">
                  <c:v>1.0597478111102054</c:v>
                </c:pt>
                <c:pt idx="3">
                  <c:v>1.0483324986475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B0-134D-82A2-4D1E32E733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L2C prefetcher type</a:t>
                </a:r>
              </a:p>
            </c:rich>
          </c:tx>
          <c:layout>
            <c:manualLayout>
              <c:xMode val="edge"/>
              <c:yMode val="edge"/>
              <c:x val="0.46806061351706035"/>
              <c:y val="0.911816558072962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2"/>
          <c:min val="0.8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Geomean speedup over</a:t>
                </a:r>
              </a:p>
              <a:p>
                <a:pPr>
                  <a:defRPr/>
                </a:pPr>
                <a:r>
                  <a:rPr lang="en-US"/>
                  <a:t>no prefetching and no OCP</a:t>
                </a:r>
              </a:p>
            </c:rich>
          </c:tx>
          <c:layout>
            <c:manualLayout>
              <c:xMode val="edge"/>
              <c:yMode val="edge"/>
              <c:x val="2.9036733093314619E-2"/>
              <c:y val="0.223696802888529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1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"/>
          <c:y val="1.575245992646844E-2"/>
          <c:w val="0.9840608333333335"/>
          <c:h val="0.122730090901793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 b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278078656993405"/>
          <c:y val="0.18286587301587301"/>
          <c:w val="0.80781755230984176"/>
          <c:h val="0.632276190476190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ocp_sen!$L$30</c:f>
              <c:strCache>
                <c:ptCount val="1"/>
                <c:pt idx="0">
                  <c:v>OCP</c:v>
                </c:pt>
              </c:strCache>
            </c:strRef>
          </c:tx>
          <c:spPr>
            <a:solidFill>
              <a:srgbClr val="FA860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ocp_sen!$M$29:$O$29</c:f>
              <c:strCache>
                <c:ptCount val="3"/>
                <c:pt idx="0">
                  <c:v>POPET</c:v>
                </c:pt>
                <c:pt idx="1">
                  <c:v>HMP</c:v>
                </c:pt>
                <c:pt idx="2">
                  <c:v>TTP</c:v>
                </c:pt>
              </c:strCache>
            </c:strRef>
          </c:cat>
          <c:val>
            <c:numRef>
              <c:f>ocp_sen!$M$30:$O$30</c:f>
              <c:numCache>
                <c:formatCode>General</c:formatCode>
                <c:ptCount val="3"/>
                <c:pt idx="0">
                  <c:v>1.0406162846078135</c:v>
                </c:pt>
                <c:pt idx="1">
                  <c:v>1.0241802761194916</c:v>
                </c:pt>
                <c:pt idx="2">
                  <c:v>0.99792801727553371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66-D649-8848-BCB4D4F3DCA5}"/>
            </c:ext>
          </c:extLst>
        </c:ser>
        <c:ser>
          <c:idx val="2"/>
          <c:order val="1"/>
          <c:tx>
            <c:strRef>
              <c:f>ocp_sen!$L$31</c:f>
              <c:strCache>
                <c:ptCount val="1"/>
                <c:pt idx="0">
                  <c:v>Naive&lt;OCP, Pythia&gt;</c:v>
                </c:pt>
              </c:strCache>
            </c:strRef>
          </c:tx>
          <c:spPr>
            <a:solidFill>
              <a:srgbClr val="0E2841">
                <a:lumMod val="25000"/>
                <a:lumOff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ocp_sen!$M$29:$O$29</c:f>
              <c:strCache>
                <c:ptCount val="3"/>
                <c:pt idx="0">
                  <c:v>POPET</c:v>
                </c:pt>
                <c:pt idx="1">
                  <c:v>HMP</c:v>
                </c:pt>
                <c:pt idx="2">
                  <c:v>TTP</c:v>
                </c:pt>
              </c:strCache>
            </c:strRef>
          </c:cat>
          <c:val>
            <c:numRef>
              <c:f>ocp_sen!$M$31:$O$31</c:f>
              <c:numCache>
                <c:formatCode>General</c:formatCode>
                <c:ptCount val="3"/>
                <c:pt idx="0">
                  <c:v>1.0465141990617959</c:v>
                </c:pt>
                <c:pt idx="1">
                  <c:v>1.0472691652260937</c:v>
                </c:pt>
                <c:pt idx="2">
                  <c:v>0.93923183321869774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66-D649-8848-BCB4D4F3DCA5}"/>
            </c:ext>
          </c:extLst>
        </c:ser>
        <c:ser>
          <c:idx val="3"/>
          <c:order val="2"/>
          <c:tx>
            <c:strRef>
              <c:f>ocp_sen!$L$32</c:f>
              <c:strCache>
                <c:ptCount val="1"/>
                <c:pt idx="0">
                  <c:v>HPAC&lt;OCP, Pythia&gt;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ocp_sen!$M$29:$O$29</c:f>
              <c:strCache>
                <c:ptCount val="3"/>
                <c:pt idx="0">
                  <c:v>POPET</c:v>
                </c:pt>
                <c:pt idx="1">
                  <c:v>HMP</c:v>
                </c:pt>
                <c:pt idx="2">
                  <c:v>TTP</c:v>
                </c:pt>
              </c:strCache>
            </c:strRef>
          </c:cat>
          <c:val>
            <c:numRef>
              <c:f>ocp_sen!$M$32:$O$32</c:f>
              <c:numCache>
                <c:formatCode>General</c:formatCode>
                <c:ptCount val="3"/>
                <c:pt idx="0">
                  <c:v>1.0242299898987948</c:v>
                </c:pt>
                <c:pt idx="1">
                  <c:v>1.0329231124385674</c:v>
                </c:pt>
                <c:pt idx="2">
                  <c:v>0.95773865266487457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66-D649-8848-BCB4D4F3DCA5}"/>
            </c:ext>
          </c:extLst>
        </c:ser>
        <c:ser>
          <c:idx val="4"/>
          <c:order val="3"/>
          <c:tx>
            <c:strRef>
              <c:f>ocp_sen!$L$33</c:f>
              <c:strCache>
                <c:ptCount val="1"/>
                <c:pt idx="0">
                  <c:v>MAB&lt;OCP, Pythia&gt;</c:v>
                </c:pt>
              </c:strCache>
            </c:strRef>
          </c:tx>
          <c:spPr>
            <a:pattFill prst="wdUpDiag">
              <a:fgClr>
                <a:sysClr val="windowText" lastClr="000000"/>
              </a:fgClr>
              <a:bgClr>
                <a:sysClr val="window" lastClr="FFFFFF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ocp_sen!$M$29:$O$29</c:f>
              <c:strCache>
                <c:ptCount val="3"/>
                <c:pt idx="0">
                  <c:v>POPET</c:v>
                </c:pt>
                <c:pt idx="1">
                  <c:v>HMP</c:v>
                </c:pt>
                <c:pt idx="2">
                  <c:v>TTP</c:v>
                </c:pt>
              </c:strCache>
            </c:strRef>
          </c:cat>
          <c:val>
            <c:numRef>
              <c:f>ocp_sen!$M$33:$O$33</c:f>
              <c:numCache>
                <c:formatCode>General</c:formatCode>
                <c:ptCount val="3"/>
                <c:pt idx="0">
                  <c:v>1.053132252262724</c:v>
                </c:pt>
                <c:pt idx="1">
                  <c:v>1.0502448400965068</c:v>
                </c:pt>
                <c:pt idx="2">
                  <c:v>1.0114719844515059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66-D649-8848-BCB4D4F3DCA5}"/>
            </c:ext>
          </c:extLst>
        </c:ser>
        <c:ser>
          <c:idx val="5"/>
          <c:order val="4"/>
          <c:tx>
            <c:strRef>
              <c:f>ocp_sen!$L$34</c:f>
              <c:strCache>
                <c:ptCount val="1"/>
                <c:pt idx="0">
                  <c:v>Athena&lt;OCP, Pythia&gt;</c:v>
                </c:pt>
              </c:strCache>
            </c:strRef>
          </c:tx>
          <c:spPr>
            <a:solidFill>
              <a:sysClr val="windowText" lastClr="000000"/>
            </a:solidFill>
            <a:ln w="952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ocp_sen!$M$29:$O$29</c:f>
              <c:strCache>
                <c:ptCount val="3"/>
                <c:pt idx="0">
                  <c:v>POPET</c:v>
                </c:pt>
                <c:pt idx="1">
                  <c:v>HMP</c:v>
                </c:pt>
                <c:pt idx="2">
                  <c:v>TTP</c:v>
                </c:pt>
              </c:strCache>
            </c:strRef>
          </c:cat>
          <c:val>
            <c:numRef>
              <c:f>ocp_sen!$M$34:$O$34</c:f>
              <c:numCache>
                <c:formatCode>General</c:formatCode>
                <c:ptCount val="3"/>
                <c:pt idx="0">
                  <c:v>1.1033954377339821</c:v>
                </c:pt>
                <c:pt idx="1">
                  <c:v>1.0973151685740028</c:v>
                </c:pt>
                <c:pt idx="2">
                  <c:v>1.0936553154642747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66-D649-8848-BCB4D4F3DC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OCP type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2"/>
          <c:min val="0.8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/>
                  <a:t>Geomean speedup over</a:t>
                </a:r>
              </a:p>
              <a:p>
                <a:pPr>
                  <a:defRPr/>
                </a:pPr>
                <a:r>
                  <a:rPr lang="en-GB"/>
                  <a:t>no prefetching and no OCP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563635743655463E-2"/>
              <c:y val="0.24209351432773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1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6.8461597478951001E-3"/>
          <c:y val="1.8002811344535359E-2"/>
          <c:w val="0.98021891534391536"/>
          <c:h val="0.116261482329514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 b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278078656993405"/>
          <c:y val="0.18286587301587301"/>
          <c:w val="0.80781755230984176"/>
          <c:h val="0.632276190476190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ocp_sen!$L$30</c:f>
              <c:strCache>
                <c:ptCount val="1"/>
                <c:pt idx="0">
                  <c:v>OCP</c:v>
                </c:pt>
              </c:strCache>
            </c:strRef>
          </c:tx>
          <c:spPr>
            <a:solidFill>
              <a:srgbClr val="FA860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ocp_sen!$M$29:$O$29</c:f>
              <c:strCache>
                <c:ptCount val="3"/>
                <c:pt idx="0">
                  <c:v>POPET</c:v>
                </c:pt>
                <c:pt idx="1">
                  <c:v>HMP</c:v>
                </c:pt>
                <c:pt idx="2">
                  <c:v>TTP</c:v>
                </c:pt>
              </c:strCache>
            </c:strRef>
          </c:cat>
          <c:val>
            <c:numRef>
              <c:f>ocp_sen!$M$30:$O$30</c:f>
              <c:numCache>
                <c:formatCode>General</c:formatCode>
                <c:ptCount val="3"/>
                <c:pt idx="0">
                  <c:v>1.0406162846078135</c:v>
                </c:pt>
                <c:pt idx="1">
                  <c:v>1.0241802761194916</c:v>
                </c:pt>
                <c:pt idx="2">
                  <c:v>0.99792801727553371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66-D649-8848-BCB4D4F3DCA5}"/>
            </c:ext>
          </c:extLst>
        </c:ser>
        <c:ser>
          <c:idx val="2"/>
          <c:order val="1"/>
          <c:tx>
            <c:strRef>
              <c:f>ocp_sen!$L$31</c:f>
              <c:strCache>
                <c:ptCount val="1"/>
                <c:pt idx="0">
                  <c:v>Naive&lt;OCP, Pythia&gt;</c:v>
                </c:pt>
              </c:strCache>
            </c:strRef>
          </c:tx>
          <c:spPr>
            <a:solidFill>
              <a:srgbClr val="0E2841">
                <a:lumMod val="25000"/>
                <a:lumOff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ocp_sen!$M$29:$O$29</c:f>
              <c:strCache>
                <c:ptCount val="3"/>
                <c:pt idx="0">
                  <c:v>POPET</c:v>
                </c:pt>
                <c:pt idx="1">
                  <c:v>HMP</c:v>
                </c:pt>
                <c:pt idx="2">
                  <c:v>TTP</c:v>
                </c:pt>
              </c:strCache>
            </c:strRef>
          </c:cat>
          <c:val>
            <c:numRef>
              <c:f>ocp_sen!$M$31:$O$31</c:f>
              <c:numCache>
                <c:formatCode>General</c:formatCode>
                <c:ptCount val="3"/>
                <c:pt idx="0">
                  <c:v>1.0465141990617959</c:v>
                </c:pt>
                <c:pt idx="1">
                  <c:v>1.0472691652260937</c:v>
                </c:pt>
                <c:pt idx="2">
                  <c:v>0.93923183321869774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66-D649-8848-BCB4D4F3DCA5}"/>
            </c:ext>
          </c:extLst>
        </c:ser>
        <c:ser>
          <c:idx val="3"/>
          <c:order val="2"/>
          <c:tx>
            <c:strRef>
              <c:f>ocp_sen!$L$32</c:f>
              <c:strCache>
                <c:ptCount val="1"/>
                <c:pt idx="0">
                  <c:v>HPAC&lt;OCP, Pythia&gt;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ocp_sen!$M$29:$O$29</c:f>
              <c:strCache>
                <c:ptCount val="3"/>
                <c:pt idx="0">
                  <c:v>POPET</c:v>
                </c:pt>
                <c:pt idx="1">
                  <c:v>HMP</c:v>
                </c:pt>
                <c:pt idx="2">
                  <c:v>TTP</c:v>
                </c:pt>
              </c:strCache>
            </c:strRef>
          </c:cat>
          <c:val>
            <c:numRef>
              <c:f>ocp_sen!$M$32:$O$32</c:f>
              <c:numCache>
                <c:formatCode>General</c:formatCode>
                <c:ptCount val="3"/>
                <c:pt idx="0">
                  <c:v>1.0242299898987948</c:v>
                </c:pt>
                <c:pt idx="1">
                  <c:v>1.0329231124385674</c:v>
                </c:pt>
                <c:pt idx="2">
                  <c:v>0.95773865266487457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66-D649-8848-BCB4D4F3DCA5}"/>
            </c:ext>
          </c:extLst>
        </c:ser>
        <c:ser>
          <c:idx val="4"/>
          <c:order val="3"/>
          <c:tx>
            <c:strRef>
              <c:f>ocp_sen!$L$33</c:f>
              <c:strCache>
                <c:ptCount val="1"/>
                <c:pt idx="0">
                  <c:v>MAB&lt;OCP, Pythia&gt;</c:v>
                </c:pt>
              </c:strCache>
            </c:strRef>
          </c:tx>
          <c:spPr>
            <a:pattFill prst="wdUpDiag">
              <a:fgClr>
                <a:sysClr val="windowText" lastClr="000000"/>
              </a:fgClr>
              <a:bgClr>
                <a:sysClr val="window" lastClr="FFFFFF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ocp_sen!$M$29:$O$29</c:f>
              <c:strCache>
                <c:ptCount val="3"/>
                <c:pt idx="0">
                  <c:v>POPET</c:v>
                </c:pt>
                <c:pt idx="1">
                  <c:v>HMP</c:v>
                </c:pt>
                <c:pt idx="2">
                  <c:v>TTP</c:v>
                </c:pt>
              </c:strCache>
            </c:strRef>
          </c:cat>
          <c:val>
            <c:numRef>
              <c:f>ocp_sen!$M$33:$O$33</c:f>
              <c:numCache>
                <c:formatCode>General</c:formatCode>
                <c:ptCount val="3"/>
                <c:pt idx="0">
                  <c:v>1.053132252262724</c:v>
                </c:pt>
                <c:pt idx="1">
                  <c:v>1.0502448400965068</c:v>
                </c:pt>
                <c:pt idx="2">
                  <c:v>1.0114719844515059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66-D649-8848-BCB4D4F3DCA5}"/>
            </c:ext>
          </c:extLst>
        </c:ser>
        <c:ser>
          <c:idx val="5"/>
          <c:order val="4"/>
          <c:tx>
            <c:strRef>
              <c:f>ocp_sen!$L$34</c:f>
              <c:strCache>
                <c:ptCount val="1"/>
                <c:pt idx="0">
                  <c:v>Athena&lt;OCP, Pythia&gt;</c:v>
                </c:pt>
              </c:strCache>
            </c:strRef>
          </c:tx>
          <c:spPr>
            <a:solidFill>
              <a:sysClr val="windowText" lastClr="000000"/>
            </a:solidFill>
            <a:ln w="952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ocp_sen!$M$29:$O$29</c:f>
              <c:strCache>
                <c:ptCount val="3"/>
                <c:pt idx="0">
                  <c:v>POPET</c:v>
                </c:pt>
                <c:pt idx="1">
                  <c:v>HMP</c:v>
                </c:pt>
                <c:pt idx="2">
                  <c:v>TTP</c:v>
                </c:pt>
              </c:strCache>
            </c:strRef>
          </c:cat>
          <c:val>
            <c:numRef>
              <c:f>ocp_sen!$M$34:$O$34</c:f>
              <c:numCache>
                <c:formatCode>General</c:formatCode>
                <c:ptCount val="3"/>
                <c:pt idx="0">
                  <c:v>1.1033954377339821</c:v>
                </c:pt>
                <c:pt idx="1">
                  <c:v>1.0973151685740028</c:v>
                </c:pt>
                <c:pt idx="2">
                  <c:v>1.0936553154642747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66-D649-8848-BCB4D4F3DC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OCP type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2"/>
          <c:min val="0.8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/>
                  <a:t>Geomean speedup over</a:t>
                </a:r>
              </a:p>
              <a:p>
                <a:pPr>
                  <a:defRPr/>
                </a:pPr>
                <a:r>
                  <a:rPr lang="en-GB"/>
                  <a:t>no prefetching and no OCP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563635743655463E-2"/>
              <c:y val="0.24209351432773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1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6.8461597478951001E-3"/>
          <c:y val="1.8002811344535359E-2"/>
          <c:w val="0.98021891534391536"/>
          <c:h val="0.116261482329514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 b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050602841010805"/>
          <c:y val="0.11158659912508292"/>
          <c:w val="0.82307600939994374"/>
          <c:h val="0.70731880256935897"/>
        </c:manualLayout>
      </c:layout>
      <c:lineChart>
        <c:grouping val="standard"/>
        <c:varyColors val="0"/>
        <c:ser>
          <c:idx val="0"/>
          <c:order val="0"/>
          <c:tx>
            <c:strRef>
              <c:f>motivation!$BC$6</c:f>
              <c:strCache>
                <c:ptCount val="1"/>
                <c:pt idx="0">
                  <c:v>POPET</c:v>
                </c:pt>
              </c:strCache>
            </c:strRef>
          </c:tx>
          <c:spPr>
            <a:ln w="47625" cap="rnd">
              <a:solidFill>
                <a:srgbClr val="FA8607"/>
              </a:solidFill>
              <a:round/>
            </a:ln>
            <a:effectLst/>
          </c:spPr>
          <c:marker>
            <c:symbol val="none"/>
          </c:marker>
          <c:val>
            <c:numRef>
              <c:f>motivation!$BC$7:$BC$106</c:f>
              <c:numCache>
                <c:formatCode>0.00%</c:formatCode>
                <c:ptCount val="100"/>
                <c:pt idx="0">
                  <c:v>1.0109700673875568</c:v>
                </c:pt>
                <c:pt idx="1">
                  <c:v>0.74719062392278524</c:v>
                </c:pt>
                <c:pt idx="2">
                  <c:v>1.0302184611691274</c:v>
                </c:pt>
                <c:pt idx="3">
                  <c:v>0.98708098395191768</c:v>
                </c:pt>
                <c:pt idx="4">
                  <c:v>0.99751461988304102</c:v>
                </c:pt>
                <c:pt idx="5">
                  <c:v>1.0313927553345021</c:v>
                </c:pt>
                <c:pt idx="6">
                  <c:v>1.0303202577221906</c:v>
                </c:pt>
                <c:pt idx="7">
                  <c:v>0.99705846602649817</c:v>
                </c:pt>
                <c:pt idx="8">
                  <c:v>0.92345028013302588</c:v>
                </c:pt>
                <c:pt idx="9">
                  <c:v>0.97017715988818753</c:v>
                </c:pt>
                <c:pt idx="10">
                  <c:v>1.0144149555163482</c:v>
                </c:pt>
                <c:pt idx="11">
                  <c:v>0.96018109932296392</c:v>
                </c:pt>
                <c:pt idx="12">
                  <c:v>1.0029733515515566</c:v>
                </c:pt>
                <c:pt idx="13">
                  <c:v>1.102561447114057</c:v>
                </c:pt>
                <c:pt idx="14">
                  <c:v>0.92487075373316474</c:v>
                </c:pt>
                <c:pt idx="15">
                  <c:v>1.0098106642932276</c:v>
                </c:pt>
                <c:pt idx="16">
                  <c:v>1.0010651775699426</c:v>
                </c:pt>
                <c:pt idx="17">
                  <c:v>1.0556930257649142</c:v>
                </c:pt>
                <c:pt idx="18">
                  <c:v>0.94857092362222517</c:v>
                </c:pt>
                <c:pt idx="19">
                  <c:v>1.0093749114906392</c:v>
                </c:pt>
                <c:pt idx="20">
                  <c:v>0.97571051767422645</c:v>
                </c:pt>
                <c:pt idx="21">
                  <c:v>1.0092154102137465</c:v>
                </c:pt>
                <c:pt idx="22">
                  <c:v>1.0681174049772877</c:v>
                </c:pt>
                <c:pt idx="23">
                  <c:v>1.0165329575021682</c:v>
                </c:pt>
                <c:pt idx="24">
                  <c:v>1.002483889458234</c:v>
                </c:pt>
                <c:pt idx="25">
                  <c:v>0.99396602063231654</c:v>
                </c:pt>
                <c:pt idx="26">
                  <c:v>1.0705725959376771</c:v>
                </c:pt>
                <c:pt idx="27">
                  <c:v>1.0029583084896574</c:v>
                </c:pt>
                <c:pt idx="28">
                  <c:v>1.1291497108588564</c:v>
                </c:pt>
                <c:pt idx="29">
                  <c:v>0.95684470424377988</c:v>
                </c:pt>
                <c:pt idx="30">
                  <c:v>1.0249441697240389</c:v>
                </c:pt>
                <c:pt idx="31">
                  <c:v>1.2111173498034813</c:v>
                </c:pt>
                <c:pt idx="32">
                  <c:v>1.1035154248232037</c:v>
                </c:pt>
                <c:pt idx="33">
                  <c:v>1.0902770154060086</c:v>
                </c:pt>
                <c:pt idx="34">
                  <c:v>1.0823844608171467</c:v>
                </c:pt>
                <c:pt idx="35">
                  <c:v>1.0058055152394776</c:v>
                </c:pt>
                <c:pt idx="36">
                  <c:v>1.0016485686080949</c:v>
                </c:pt>
                <c:pt idx="37">
                  <c:v>1.0069223893653843</c:v>
                </c:pt>
                <c:pt idx="38">
                  <c:v>1.0624107453008609</c:v>
                </c:pt>
                <c:pt idx="39">
                  <c:v>1.0224773636378852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1.0033694171625207</c:v>
                </c:pt>
                <c:pt idx="49">
                  <c:v>1.0033391211433151</c:v>
                </c:pt>
                <c:pt idx="50">
                  <c:v>1.0034132171387073</c:v>
                </c:pt>
                <c:pt idx="51">
                  <c:v>0.99998489996224993</c:v>
                </c:pt>
                <c:pt idx="52">
                  <c:v>1.0008108734265195</c:v>
                </c:pt>
                <c:pt idx="53">
                  <c:v>1.0070183304305842</c:v>
                </c:pt>
                <c:pt idx="54">
                  <c:v>1.0061167356956588</c:v>
                </c:pt>
                <c:pt idx="55">
                  <c:v>1.0028062920020677</c:v>
                </c:pt>
                <c:pt idx="56">
                  <c:v>1.0018210731507131</c:v>
                </c:pt>
                <c:pt idx="57">
                  <c:v>1.001155456473275</c:v>
                </c:pt>
                <c:pt idx="58">
                  <c:v>1.0062422464210463</c:v>
                </c:pt>
                <c:pt idx="59">
                  <c:v>1.0042916741521448</c:v>
                </c:pt>
                <c:pt idx="60">
                  <c:v>1.0018251547916088</c:v>
                </c:pt>
                <c:pt idx="61">
                  <c:v>1.0322113644589215</c:v>
                </c:pt>
                <c:pt idx="62">
                  <c:v>1.0195233324790904</c:v>
                </c:pt>
                <c:pt idx="63">
                  <c:v>1.0376365705289998</c:v>
                </c:pt>
                <c:pt idx="64">
                  <c:v>1.0869621818655211</c:v>
                </c:pt>
                <c:pt idx="65">
                  <c:v>1.113802132036656</c:v>
                </c:pt>
                <c:pt idx="66">
                  <c:v>1.0890883079724281</c:v>
                </c:pt>
                <c:pt idx="67">
                  <c:v>1.0024107628898047</c:v>
                </c:pt>
                <c:pt idx="68">
                  <c:v>1.1112990368804321</c:v>
                </c:pt>
                <c:pt idx="69">
                  <c:v>1.0124692880658037</c:v>
                </c:pt>
                <c:pt idx="70">
                  <c:v>1.020664955151976</c:v>
                </c:pt>
                <c:pt idx="71">
                  <c:v>0.99919642943585463</c:v>
                </c:pt>
                <c:pt idx="72">
                  <c:v>0.99938588252293903</c:v>
                </c:pt>
                <c:pt idx="73">
                  <c:v>1.0635394210040037</c:v>
                </c:pt>
                <c:pt idx="74">
                  <c:v>1.0317410309927932</c:v>
                </c:pt>
                <c:pt idx="75">
                  <c:v>1.0026896519181467</c:v>
                </c:pt>
                <c:pt idx="76">
                  <c:v>1.0513153199909175</c:v>
                </c:pt>
                <c:pt idx="77">
                  <c:v>1.0192863173799047</c:v>
                </c:pt>
                <c:pt idx="78">
                  <c:v>1.0023765535090789</c:v>
                </c:pt>
                <c:pt idx="79">
                  <c:v>1.0406748016269922</c:v>
                </c:pt>
                <c:pt idx="80">
                  <c:v>1.0303441696631688</c:v>
                </c:pt>
                <c:pt idx="81">
                  <c:v>1.0371780333711322</c:v>
                </c:pt>
                <c:pt idx="82">
                  <c:v>1.0528394832233476</c:v>
                </c:pt>
                <c:pt idx="83">
                  <c:v>1.0435219875556734</c:v>
                </c:pt>
                <c:pt idx="84">
                  <c:v>1.0517932349611985</c:v>
                </c:pt>
                <c:pt idx="85">
                  <c:v>1.0241783484509366</c:v>
                </c:pt>
                <c:pt idx="86">
                  <c:v>1.0480395553765907</c:v>
                </c:pt>
                <c:pt idx="87">
                  <c:v>1.045366774657255</c:v>
                </c:pt>
                <c:pt idx="88">
                  <c:v>1.2125935512914299</c:v>
                </c:pt>
                <c:pt idx="89">
                  <c:v>1.0724987470654954</c:v>
                </c:pt>
                <c:pt idx="90">
                  <c:v>1.3108825856028932</c:v>
                </c:pt>
                <c:pt idx="91">
                  <c:v>1.2028689597403277</c:v>
                </c:pt>
                <c:pt idx="92">
                  <c:v>1.05727329321436</c:v>
                </c:pt>
                <c:pt idx="93">
                  <c:v>1.2865954270448654</c:v>
                </c:pt>
                <c:pt idx="94">
                  <c:v>1.0953362788414336</c:v>
                </c:pt>
                <c:pt idx="95">
                  <c:v>1.2942487419122932</c:v>
                </c:pt>
                <c:pt idx="96">
                  <c:v>0.98874443765814501</c:v>
                </c:pt>
                <c:pt idx="97">
                  <c:v>1.3983268983268982</c:v>
                </c:pt>
                <c:pt idx="98">
                  <c:v>1.4054187192118226</c:v>
                </c:pt>
                <c:pt idx="99">
                  <c:v>1.3995274660366215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56-9A44-A4B2-ED22EED13431}"/>
            </c:ext>
          </c:extLst>
        </c:ser>
        <c:ser>
          <c:idx val="1"/>
          <c:order val="1"/>
          <c:tx>
            <c:strRef>
              <c:f>motivation!$BD$6</c:f>
              <c:strCache>
                <c:ptCount val="1"/>
                <c:pt idx="0">
                  <c:v>Pythia</c:v>
                </c:pt>
              </c:strCache>
            </c:strRef>
          </c:tx>
          <c:spPr>
            <a:ln w="47625" cap="rnd">
              <a:solidFill>
                <a:srgbClr val="7A62E7"/>
              </a:solidFill>
              <a:round/>
            </a:ln>
            <a:effectLst/>
          </c:spPr>
          <c:marker>
            <c:symbol val="none"/>
          </c:marker>
          <c:val>
            <c:numRef>
              <c:f>motivation!$BD$7:$BD$106</c:f>
              <c:numCache>
                <c:formatCode>0.00%</c:formatCode>
                <c:ptCount val="100"/>
                <c:pt idx="0">
                  <c:v>0.39213289453063782</c:v>
                </c:pt>
                <c:pt idx="1">
                  <c:v>0.53023095484315752</c:v>
                </c:pt>
                <c:pt idx="2">
                  <c:v>0.76629456247749372</c:v>
                </c:pt>
                <c:pt idx="3">
                  <c:v>0.78316500402751099</c:v>
                </c:pt>
                <c:pt idx="4">
                  <c:v>0.80263157894736847</c:v>
                </c:pt>
                <c:pt idx="5">
                  <c:v>0.80380720649801407</c:v>
                </c:pt>
                <c:pt idx="6">
                  <c:v>0.80570670564985514</c:v>
                </c:pt>
                <c:pt idx="7">
                  <c:v>0.81101251975203603</c:v>
                </c:pt>
                <c:pt idx="8">
                  <c:v>0.81614085547932214</c:v>
                </c:pt>
                <c:pt idx="9">
                  <c:v>0.8214331994298304</c:v>
                </c:pt>
                <c:pt idx="10">
                  <c:v>0.85006944705131571</c:v>
                </c:pt>
                <c:pt idx="11">
                  <c:v>0.8533053756037513</c:v>
                </c:pt>
                <c:pt idx="12">
                  <c:v>0.87970816468586455</c:v>
                </c:pt>
                <c:pt idx="13">
                  <c:v>0.89516017674675497</c:v>
                </c:pt>
                <c:pt idx="14">
                  <c:v>0.90163970800328386</c:v>
                </c:pt>
                <c:pt idx="15">
                  <c:v>0.90573671008981305</c:v>
                </c:pt>
                <c:pt idx="16">
                  <c:v>0.91886090556232491</c:v>
                </c:pt>
                <c:pt idx="17">
                  <c:v>0.92215407348336476</c:v>
                </c:pt>
                <c:pt idx="18">
                  <c:v>0.92482989523706682</c:v>
                </c:pt>
                <c:pt idx="19">
                  <c:v>0.93774605602288497</c:v>
                </c:pt>
                <c:pt idx="20">
                  <c:v>0.94075400146181787</c:v>
                </c:pt>
                <c:pt idx="21">
                  <c:v>0.94594479286658995</c:v>
                </c:pt>
                <c:pt idx="22">
                  <c:v>0.96432037892611711</c:v>
                </c:pt>
                <c:pt idx="23">
                  <c:v>0.96498265394622729</c:v>
                </c:pt>
                <c:pt idx="24">
                  <c:v>0.96682357436903998</c:v>
                </c:pt>
                <c:pt idx="25">
                  <c:v>0.96905152517865578</c:v>
                </c:pt>
                <c:pt idx="26">
                  <c:v>0.96993333724317232</c:v>
                </c:pt>
                <c:pt idx="27">
                  <c:v>0.97378801082419852</c:v>
                </c:pt>
                <c:pt idx="28">
                  <c:v>0.97440565431569925</c:v>
                </c:pt>
                <c:pt idx="29">
                  <c:v>0.98062759828644985</c:v>
                </c:pt>
                <c:pt idx="30">
                  <c:v>0.9839886744297337</c:v>
                </c:pt>
                <c:pt idx="31">
                  <c:v>0.9856420951311462</c:v>
                </c:pt>
                <c:pt idx="32">
                  <c:v>0.99313313518499535</c:v>
                </c:pt>
                <c:pt idx="33">
                  <c:v>0.99313865407838398</c:v>
                </c:pt>
                <c:pt idx="34">
                  <c:v>0.99380442062960483</c:v>
                </c:pt>
                <c:pt idx="35">
                  <c:v>0.99428519593613929</c:v>
                </c:pt>
                <c:pt idx="36">
                  <c:v>0.99432379072063182</c:v>
                </c:pt>
                <c:pt idx="37">
                  <c:v>0.99549283989121962</c:v>
                </c:pt>
                <c:pt idx="38">
                  <c:v>0.99556138793469462</c:v>
                </c:pt>
                <c:pt idx="39">
                  <c:v>0.99934726941036667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1.0002867589074484</c:v>
                </c:pt>
                <c:pt idx="49">
                  <c:v>1.0003339121143315</c:v>
                </c:pt>
                <c:pt idx="50">
                  <c:v>1.0004357298474946</c:v>
                </c:pt>
                <c:pt idx="51">
                  <c:v>1.0006191015477539</c:v>
                </c:pt>
                <c:pt idx="52">
                  <c:v>1.0011326485957732</c:v>
                </c:pt>
                <c:pt idx="53">
                  <c:v>1.001707161456088</c:v>
                </c:pt>
                <c:pt idx="54">
                  <c:v>1.0017161374443933</c:v>
                </c:pt>
                <c:pt idx="55">
                  <c:v>1.0018831696329666</c:v>
                </c:pt>
                <c:pt idx="56">
                  <c:v>1.0033087103724223</c:v>
                </c:pt>
                <c:pt idx="57">
                  <c:v>1.0059539992387581</c:v>
                </c:pt>
                <c:pt idx="58">
                  <c:v>1.0072071362463817</c:v>
                </c:pt>
                <c:pt idx="59">
                  <c:v>1.0073457492464619</c:v>
                </c:pt>
                <c:pt idx="60">
                  <c:v>1.0189215414471859</c:v>
                </c:pt>
                <c:pt idx="61">
                  <c:v>1.0237262235090683</c:v>
                </c:pt>
                <c:pt idx="62">
                  <c:v>1.0262563194557697</c:v>
                </c:pt>
                <c:pt idx="63">
                  <c:v>1.0345736261667851</c:v>
                </c:pt>
                <c:pt idx="64">
                  <c:v>1.040259063984899</c:v>
                </c:pt>
                <c:pt idx="65">
                  <c:v>1.0423602019824201</c:v>
                </c:pt>
                <c:pt idx="66">
                  <c:v>1.0442190141760956</c:v>
                </c:pt>
                <c:pt idx="67">
                  <c:v>1.0456100785442102</c:v>
                </c:pt>
                <c:pt idx="68">
                  <c:v>1.047404275311252</c:v>
                </c:pt>
                <c:pt idx="69">
                  <c:v>1.0514600914802907</c:v>
                </c:pt>
                <c:pt idx="70">
                  <c:v>1.0533422078539507</c:v>
                </c:pt>
                <c:pt idx="71">
                  <c:v>1.0544007590353279</c:v>
                </c:pt>
                <c:pt idx="72">
                  <c:v>1.0774582761361171</c:v>
                </c:pt>
                <c:pt idx="73">
                  <c:v>1.0876385894672005</c:v>
                </c:pt>
                <c:pt idx="74">
                  <c:v>1.0916394281888711</c:v>
                </c:pt>
                <c:pt idx="75">
                  <c:v>1.1114160781414664</c:v>
                </c:pt>
                <c:pt idx="76">
                  <c:v>1.1114535015731941</c:v>
                </c:pt>
                <c:pt idx="77">
                  <c:v>1.1336266275607696</c:v>
                </c:pt>
                <c:pt idx="78">
                  <c:v>1.1359600218122035</c:v>
                </c:pt>
                <c:pt idx="79">
                  <c:v>1.1382054188615502</c:v>
                </c:pt>
                <c:pt idx="80">
                  <c:v>1.1678285756219271</c:v>
                </c:pt>
                <c:pt idx="81">
                  <c:v>1.1910161764365557</c:v>
                </c:pt>
                <c:pt idx="82">
                  <c:v>1.1964959568733153</c:v>
                </c:pt>
                <c:pt idx="83">
                  <c:v>1.2022589878761756</c:v>
                </c:pt>
                <c:pt idx="84">
                  <c:v>1.2222040932869687</c:v>
                </c:pt>
                <c:pt idx="85">
                  <c:v>1.2234656614442219</c:v>
                </c:pt>
                <c:pt idx="86">
                  <c:v>1.2257765458342307</c:v>
                </c:pt>
                <c:pt idx="87">
                  <c:v>1.2462614516509687</c:v>
                </c:pt>
                <c:pt idx="88">
                  <c:v>1.3753868662427551</c:v>
                </c:pt>
                <c:pt idx="89">
                  <c:v>1.4465722349713801</c:v>
                </c:pt>
                <c:pt idx="90">
                  <c:v>1.5047462990168381</c:v>
                </c:pt>
                <c:pt idx="91">
                  <c:v>1.5074603423904505</c:v>
                </c:pt>
                <c:pt idx="92">
                  <c:v>1.624714671093588</c:v>
                </c:pt>
                <c:pt idx="93">
                  <c:v>1.6285456116916792</c:v>
                </c:pt>
                <c:pt idx="94">
                  <c:v>1.6815905743740795</c:v>
                </c:pt>
                <c:pt idx="95">
                  <c:v>1.7097771387491014</c:v>
                </c:pt>
                <c:pt idx="96">
                  <c:v>1.7771573161155221</c:v>
                </c:pt>
                <c:pt idx="97">
                  <c:v>1.8705276705276703</c:v>
                </c:pt>
                <c:pt idx="98">
                  <c:v>1.9250410509031199</c:v>
                </c:pt>
                <c:pt idx="99">
                  <c:v>1.9300649734199644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C56-9A44-A4B2-ED22EED13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6375055"/>
        <c:axId val="296586607"/>
      </c:lineChart>
      <c:catAx>
        <c:axId val="29637505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Workload number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296586607"/>
        <c:crosses val="autoZero"/>
        <c:auto val="1"/>
        <c:lblAlgn val="ctr"/>
        <c:lblOffset val="100"/>
        <c:noMultiLvlLbl val="0"/>
      </c:catAx>
      <c:valAx>
        <c:axId val="296586607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8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Normalized speedup over</a:t>
                </a:r>
              </a:p>
              <a:p>
                <a:pPr>
                  <a:defRPr/>
                </a:pPr>
                <a:r>
                  <a:rPr lang="en-US"/>
                  <a:t>no prefetching and no OCP</a:t>
                </a:r>
              </a:p>
            </c:rich>
          </c:tx>
          <c:layout>
            <c:manualLayout>
              <c:xMode val="edge"/>
              <c:yMode val="edge"/>
              <c:x val="1.1661840718123873E-4"/>
              <c:y val="0.210636192446965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296375055"/>
        <c:crosses val="autoZero"/>
        <c:crossBetween val="between"/>
        <c:majorUnit val="0.25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9.9603031396607727E-2"/>
          <c:y val="1.7256949637018414E-2"/>
          <c:w val="0.88268108673351942"/>
          <c:h val="7.16204305842986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800" b="0" i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21011772662303"/>
          <c:y val="0.15508107706817439"/>
          <c:w val="0.83043615397948944"/>
          <c:h val="0.71459370102175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motivation!$AT$6</c:f>
              <c:strCache>
                <c:ptCount val="1"/>
                <c:pt idx="0">
                  <c:v>POPET</c:v>
                </c:pt>
              </c:strCache>
            </c:strRef>
          </c:tx>
          <c:spPr>
            <a:solidFill>
              <a:srgbClr val="FA860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motivation!$AT$7:$AT$9</c:f>
              <c:numCache>
                <c:formatCode>0.000</c:formatCode>
                <c:ptCount val="3"/>
                <c:pt idx="0">
                  <c:v>1.0122900045969934</c:v>
                </c:pt>
                <c:pt idx="1">
                  <c:v>1.0592615060933785</c:v>
                </c:pt>
                <c:pt idx="2">
                  <c:v>1.0402168718325078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1B-8F44-AF34-AC8309BA914A}"/>
            </c:ext>
          </c:extLst>
        </c:ser>
        <c:ser>
          <c:idx val="1"/>
          <c:order val="1"/>
          <c:tx>
            <c:strRef>
              <c:f>motivation!$AU$6</c:f>
              <c:strCache>
                <c:ptCount val="1"/>
                <c:pt idx="0">
                  <c:v>Pythia</c:v>
                </c:pt>
              </c:strCache>
            </c:strRef>
          </c:tx>
          <c:spPr>
            <a:solidFill>
              <a:srgbClr val="7A62E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motivation!$AU$7:$AU$9</c:f>
              <c:numCache>
                <c:formatCode>0.000</c:formatCode>
                <c:ptCount val="3"/>
                <c:pt idx="0">
                  <c:v>0.88595707001026602</c:v>
                </c:pt>
                <c:pt idx="1">
                  <c:v>1.160162858159888</c:v>
                </c:pt>
                <c:pt idx="2">
                  <c:v>1.0415411808003718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1B-8F44-AF34-AC8309BA914A}"/>
            </c:ext>
          </c:extLst>
        </c:ser>
        <c:ser>
          <c:idx val="2"/>
          <c:order val="2"/>
          <c:tx>
            <c:strRef>
              <c:f>motivation!$AV$6</c:f>
              <c:strCache>
                <c:ptCount val="1"/>
                <c:pt idx="0">
                  <c:v>Naive&lt;POPET, Pythia&gt;</c:v>
                </c:pt>
              </c:strCache>
            </c:strRef>
          </c:tx>
          <c:spPr>
            <a:solidFill>
              <a:srgbClr val="0E2841">
                <a:lumMod val="25000"/>
                <a:lumOff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motivation!$AV$7:$AV$9</c:f>
              <c:numCache>
                <c:formatCode>0.000</c:formatCode>
                <c:ptCount val="3"/>
                <c:pt idx="0">
                  <c:v>0.88800583436609748</c:v>
                </c:pt>
                <c:pt idx="1">
                  <c:v>1.1672769363635909</c:v>
                </c:pt>
                <c:pt idx="2">
                  <c:v>1.0463348016770062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1B-8F44-AF34-AC8309BA914A}"/>
            </c:ext>
          </c:extLst>
        </c:ser>
        <c:ser>
          <c:idx val="3"/>
          <c:order val="3"/>
          <c:tx>
            <c:strRef>
              <c:f>motivation!$AY$6</c:f>
              <c:strCache>
                <c:ptCount val="1"/>
                <c:pt idx="0">
                  <c:v>StaticBest&lt;POPET, Pythia&gt;</c:v>
                </c:pt>
              </c:strCache>
            </c:strRef>
          </c:tx>
          <c:spPr>
            <a:solidFill>
              <a:srgbClr val="4EA72E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motivation!$AY$7:$AY$9</c:f>
              <c:numCache>
                <c:formatCode>0.000</c:formatCode>
                <c:ptCount val="3"/>
                <c:pt idx="0">
                  <c:v>1.02929</c:v>
                </c:pt>
                <c:pt idx="1">
                  <c:v>1.16886</c:v>
                </c:pt>
                <c:pt idx="2">
                  <c:v>1.1109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1B-8F44-AF34-AC8309BA9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in val="0.8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/>
                  <a:t>Geomean speedup over</a:t>
                </a:r>
              </a:p>
              <a:p>
                <a:pPr>
                  <a:defRPr/>
                </a:pPr>
                <a:r>
                  <a:rPr lang="en-GB"/>
                  <a:t>no prefetching and no OCP</a:t>
                </a:r>
              </a:p>
            </c:rich>
          </c:tx>
          <c:layout>
            <c:manualLayout>
              <c:xMode val="edge"/>
              <c:yMode val="edge"/>
              <c:x val="1.3639579787279386E-3"/>
              <c:y val="0.264045426621444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1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"/>
          <c:y val="4.8417854797109333E-2"/>
          <c:w val="0.99062491797900265"/>
          <c:h val="7.85405472159485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 b="0" i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21011772662303"/>
          <c:y val="0.15508107706817439"/>
          <c:w val="0.83043615397948944"/>
          <c:h val="0.714593701021757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motivation!$AT$6</c:f>
              <c:strCache>
                <c:ptCount val="1"/>
                <c:pt idx="0">
                  <c:v>POPET</c:v>
                </c:pt>
              </c:strCache>
            </c:strRef>
          </c:tx>
          <c:spPr>
            <a:solidFill>
              <a:srgbClr val="FA860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motivation!$AT$7:$AT$9</c:f>
              <c:numCache>
                <c:formatCode>0.000</c:formatCode>
                <c:ptCount val="3"/>
                <c:pt idx="0">
                  <c:v>1.0122900045969934</c:v>
                </c:pt>
                <c:pt idx="1">
                  <c:v>1.0592615060933785</c:v>
                </c:pt>
                <c:pt idx="2">
                  <c:v>1.0402168718325078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1B-8F44-AF34-AC8309BA914A}"/>
            </c:ext>
          </c:extLst>
        </c:ser>
        <c:ser>
          <c:idx val="1"/>
          <c:order val="1"/>
          <c:tx>
            <c:strRef>
              <c:f>motivation!$AU$6</c:f>
              <c:strCache>
                <c:ptCount val="1"/>
                <c:pt idx="0">
                  <c:v>Pythia</c:v>
                </c:pt>
              </c:strCache>
            </c:strRef>
          </c:tx>
          <c:spPr>
            <a:solidFill>
              <a:srgbClr val="7A62E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motivation!$AU$7:$AU$9</c:f>
              <c:numCache>
                <c:formatCode>0.000</c:formatCode>
                <c:ptCount val="3"/>
                <c:pt idx="0">
                  <c:v>0.88595707001026602</c:v>
                </c:pt>
                <c:pt idx="1">
                  <c:v>1.160162858159888</c:v>
                </c:pt>
                <c:pt idx="2">
                  <c:v>1.0415411808003718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1B-8F44-AF34-AC8309BA914A}"/>
            </c:ext>
          </c:extLst>
        </c:ser>
        <c:ser>
          <c:idx val="2"/>
          <c:order val="2"/>
          <c:tx>
            <c:strRef>
              <c:f>motivation!$AV$6</c:f>
              <c:strCache>
                <c:ptCount val="1"/>
                <c:pt idx="0">
                  <c:v>Naive&lt;POPET, Pythia&gt;</c:v>
                </c:pt>
              </c:strCache>
            </c:strRef>
          </c:tx>
          <c:spPr>
            <a:solidFill>
              <a:srgbClr val="0E2841">
                <a:lumMod val="25000"/>
                <a:lumOff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motivation!$AV$7:$AV$9</c:f>
              <c:numCache>
                <c:formatCode>0.000</c:formatCode>
                <c:ptCount val="3"/>
                <c:pt idx="0">
                  <c:v>0.88800583436609748</c:v>
                </c:pt>
                <c:pt idx="1">
                  <c:v>1.1672769363635909</c:v>
                </c:pt>
                <c:pt idx="2">
                  <c:v>1.0463348016770062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1B-8F44-AF34-AC8309BA914A}"/>
            </c:ext>
          </c:extLst>
        </c:ser>
        <c:ser>
          <c:idx val="3"/>
          <c:order val="3"/>
          <c:tx>
            <c:strRef>
              <c:f>motivation!$AY$6</c:f>
              <c:strCache>
                <c:ptCount val="1"/>
                <c:pt idx="0">
                  <c:v>StaticBest&lt;POPET, Pythia&gt;</c:v>
                </c:pt>
              </c:strCache>
            </c:strRef>
          </c:tx>
          <c:spPr>
            <a:solidFill>
              <a:srgbClr val="4EA72E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motivation!$AY$7:$AY$9</c:f>
              <c:numCache>
                <c:formatCode>0.000</c:formatCode>
                <c:ptCount val="3"/>
                <c:pt idx="0">
                  <c:v>1.02929</c:v>
                </c:pt>
                <c:pt idx="1">
                  <c:v>1.16886</c:v>
                </c:pt>
                <c:pt idx="2">
                  <c:v>1.1109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1B-8F44-AF34-AC8309BA9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in val="0.8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/>
                  <a:t>Geomean speedup over</a:t>
                </a:r>
              </a:p>
              <a:p>
                <a:pPr>
                  <a:defRPr/>
                </a:pPr>
                <a:r>
                  <a:rPr lang="en-GB"/>
                  <a:t>no prefetching and no OCP</a:t>
                </a:r>
              </a:p>
            </c:rich>
          </c:tx>
          <c:layout>
            <c:manualLayout>
              <c:xMode val="edge"/>
              <c:yMode val="edge"/>
              <c:x val="1.3639579787279386E-3"/>
              <c:y val="0.264045426621444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1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"/>
          <c:y val="4.8417854797109333E-2"/>
          <c:w val="0.99062491797900265"/>
          <c:h val="7.85405472159485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 b="0" i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371570569196715"/>
          <c:y val="0.23970229445476199"/>
          <c:w val="0.84107184364495036"/>
          <c:h val="0.641417133112539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motivation!$AV$6</c:f>
              <c:strCache>
                <c:ptCount val="1"/>
                <c:pt idx="0">
                  <c:v>Naive&lt;POPET, Pythia&gt;</c:v>
                </c:pt>
              </c:strCache>
            </c:strRef>
          </c:tx>
          <c:spPr>
            <a:solidFill>
              <a:srgbClr val="0E2841">
                <a:lumMod val="25000"/>
                <a:lumOff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motivation!$AV$7:$AV$9</c:f>
              <c:numCache>
                <c:formatCode>0.000</c:formatCode>
                <c:ptCount val="3"/>
                <c:pt idx="0">
                  <c:v>0.88800583436609748</c:v>
                </c:pt>
                <c:pt idx="1">
                  <c:v>1.1672769363635909</c:v>
                </c:pt>
                <c:pt idx="2">
                  <c:v>1.0463348016770062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0F-5E4E-950C-186738EA07C5}"/>
            </c:ext>
          </c:extLst>
        </c:ser>
        <c:ser>
          <c:idx val="1"/>
          <c:order val="1"/>
          <c:tx>
            <c:strRef>
              <c:f>motivation!$AW$6</c:f>
              <c:strCache>
                <c:ptCount val="1"/>
                <c:pt idx="0">
                  <c:v>HPAC&lt;POPET, Pythia&gt;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motivation!$AW$7:$AW$9</c:f>
              <c:numCache>
                <c:formatCode>0.000</c:formatCode>
                <c:ptCount val="3"/>
                <c:pt idx="0">
                  <c:v>0.92468228712397038</c:v>
                </c:pt>
                <c:pt idx="1">
                  <c:v>1.1111795891934573</c:v>
                </c:pt>
                <c:pt idx="2">
                  <c:v>1.0324465292697733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0F-5E4E-950C-186738EA07C5}"/>
            </c:ext>
          </c:extLst>
        </c:ser>
        <c:ser>
          <c:idx val="2"/>
          <c:order val="2"/>
          <c:tx>
            <c:strRef>
              <c:f>motivation!$AX$6</c:f>
              <c:strCache>
                <c:ptCount val="1"/>
                <c:pt idx="0">
                  <c:v>MAB&lt;POPET, Pythia&gt;</c:v>
                </c:pt>
              </c:strCache>
            </c:strRef>
          </c:tx>
          <c:spPr>
            <a:pattFill prst="wdUpDiag">
              <a:fgClr>
                <a:sysClr val="windowText" lastClr="000000"/>
              </a:fgClr>
              <a:bgClr>
                <a:sysClr val="window" lastClr="FFFFFF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motivation!$AX$7:$AX$9</c:f>
              <c:numCache>
                <c:formatCode>0.000</c:formatCode>
                <c:ptCount val="3"/>
                <c:pt idx="0">
                  <c:v>0.93744046703306261</c:v>
                </c:pt>
                <c:pt idx="1">
                  <c:v>1.1350841665116898</c:v>
                </c:pt>
                <c:pt idx="2">
                  <c:v>1.05146378282692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0F-5E4E-950C-186738EA07C5}"/>
            </c:ext>
          </c:extLst>
        </c:ser>
        <c:ser>
          <c:idx val="3"/>
          <c:order val="3"/>
          <c:tx>
            <c:strRef>
              <c:f>motivation!$AY$6</c:f>
              <c:strCache>
                <c:ptCount val="1"/>
                <c:pt idx="0">
                  <c:v>StaticBest&lt;POPET, Pythia&gt;</c:v>
                </c:pt>
              </c:strCache>
            </c:strRef>
          </c:tx>
          <c:spPr>
            <a:solidFill>
              <a:srgbClr val="4EA72E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motivation!$AY$7:$AY$9</c:f>
              <c:numCache>
                <c:formatCode>0.000</c:formatCode>
                <c:ptCount val="3"/>
                <c:pt idx="0">
                  <c:v>1.02929</c:v>
                </c:pt>
                <c:pt idx="1">
                  <c:v>1.16886</c:v>
                </c:pt>
                <c:pt idx="2">
                  <c:v>1.1109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0F-5E4E-950C-186738EA0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2"/>
          <c:min val="0.8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/>
                  <a:t>Geomean speedup over</a:t>
                </a:r>
              </a:p>
              <a:p>
                <a:pPr>
                  <a:defRPr/>
                </a:pPr>
                <a:r>
                  <a:rPr lang="en-GB"/>
                  <a:t>no prefetching and no OCP</a:t>
                </a:r>
              </a:p>
            </c:rich>
          </c:tx>
          <c:layout>
            <c:manualLayout>
              <c:xMode val="edge"/>
              <c:yMode val="edge"/>
              <c:x val="0"/>
              <c:y val="0.279311668887190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1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9.0941898231685317E-2"/>
          <c:y val="5.605625382404697E-2"/>
          <c:w val="0.90883782255475021"/>
          <c:h val="0.120288371016678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 b="0" i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371570569196715"/>
          <c:y val="0.23970229445476199"/>
          <c:w val="0.84107184364495036"/>
          <c:h val="0.641417133112539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motivation!$AV$6</c:f>
              <c:strCache>
                <c:ptCount val="1"/>
                <c:pt idx="0">
                  <c:v>Naive&lt;POPET, Pythia&gt;</c:v>
                </c:pt>
              </c:strCache>
            </c:strRef>
          </c:tx>
          <c:spPr>
            <a:solidFill>
              <a:srgbClr val="0E2841">
                <a:lumMod val="25000"/>
                <a:lumOff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motivation!$AV$7:$AV$9</c:f>
              <c:numCache>
                <c:formatCode>0.000</c:formatCode>
                <c:ptCount val="3"/>
                <c:pt idx="0">
                  <c:v>0.88800583436609748</c:v>
                </c:pt>
                <c:pt idx="1">
                  <c:v>1.1672769363635909</c:v>
                </c:pt>
                <c:pt idx="2">
                  <c:v>1.0463348016770062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0F-5E4E-950C-186738EA07C5}"/>
            </c:ext>
          </c:extLst>
        </c:ser>
        <c:ser>
          <c:idx val="1"/>
          <c:order val="1"/>
          <c:tx>
            <c:strRef>
              <c:f>motivation!$AW$6</c:f>
              <c:strCache>
                <c:ptCount val="1"/>
                <c:pt idx="0">
                  <c:v>HPAC&lt;POPET, Pythia&gt;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motivation!$AW$7:$AW$9</c:f>
              <c:numCache>
                <c:formatCode>0.000</c:formatCode>
                <c:ptCount val="3"/>
                <c:pt idx="0">
                  <c:v>0.92468228712397038</c:v>
                </c:pt>
                <c:pt idx="1">
                  <c:v>1.1111795891934573</c:v>
                </c:pt>
                <c:pt idx="2">
                  <c:v>1.0324465292697733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0F-5E4E-950C-186738EA07C5}"/>
            </c:ext>
          </c:extLst>
        </c:ser>
        <c:ser>
          <c:idx val="2"/>
          <c:order val="2"/>
          <c:tx>
            <c:strRef>
              <c:f>motivation!$AX$6</c:f>
              <c:strCache>
                <c:ptCount val="1"/>
                <c:pt idx="0">
                  <c:v>MAB&lt;POPET, Pythia&gt;</c:v>
                </c:pt>
              </c:strCache>
            </c:strRef>
          </c:tx>
          <c:spPr>
            <a:pattFill prst="wdUpDiag">
              <a:fgClr>
                <a:sysClr val="windowText" lastClr="000000"/>
              </a:fgClr>
              <a:bgClr>
                <a:sysClr val="window" lastClr="FFFFFF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motivation!$AX$7:$AX$9</c:f>
              <c:numCache>
                <c:formatCode>0.000</c:formatCode>
                <c:ptCount val="3"/>
                <c:pt idx="0">
                  <c:v>0.93744046703306261</c:v>
                </c:pt>
                <c:pt idx="1">
                  <c:v>1.1350841665116898</c:v>
                </c:pt>
                <c:pt idx="2">
                  <c:v>1.05146378282692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0F-5E4E-950C-186738EA07C5}"/>
            </c:ext>
          </c:extLst>
        </c:ser>
        <c:ser>
          <c:idx val="3"/>
          <c:order val="3"/>
          <c:tx>
            <c:strRef>
              <c:f>motivation!$AY$6</c:f>
              <c:strCache>
                <c:ptCount val="1"/>
                <c:pt idx="0">
                  <c:v>StaticBest&lt;POPET, Pythia&gt;</c:v>
                </c:pt>
              </c:strCache>
            </c:strRef>
          </c:tx>
          <c:spPr>
            <a:solidFill>
              <a:srgbClr val="4EA72E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motivation!$AS$7:$AS$9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motivation!$AY$7:$AY$9</c:f>
              <c:numCache>
                <c:formatCode>0.000</c:formatCode>
                <c:ptCount val="3"/>
                <c:pt idx="0">
                  <c:v>1.02929</c:v>
                </c:pt>
                <c:pt idx="1">
                  <c:v>1.16886</c:v>
                </c:pt>
                <c:pt idx="2">
                  <c:v>1.1109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0F-5E4E-950C-186738EA0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2"/>
          <c:min val="0.8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GB"/>
                  <a:t>Geomean speedup over</a:t>
                </a:r>
              </a:p>
              <a:p>
                <a:pPr>
                  <a:defRPr/>
                </a:pPr>
                <a:r>
                  <a:rPr lang="en-GB"/>
                  <a:t>no prefetching and no OCP</a:t>
                </a:r>
              </a:p>
            </c:rich>
          </c:tx>
          <c:layout>
            <c:manualLayout>
              <c:xMode val="edge"/>
              <c:yMode val="edge"/>
              <c:x val="0"/>
              <c:y val="0.279311668887190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1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9.0941898231685317E-2"/>
          <c:y val="5.605625382404697E-2"/>
          <c:w val="0.90883782255475021"/>
          <c:h val="0.120288371016678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 b="0" i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371135807590994"/>
          <c:y val="0.18737970253718286"/>
          <c:w val="0.83107619126100751"/>
          <c:h val="0.727468267830092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eva_l2c!$U$34</c:f>
              <c:strCache>
                <c:ptCount val="1"/>
                <c:pt idx="0">
                  <c:v>POPET</c:v>
                </c:pt>
              </c:strCache>
            </c:strRef>
          </c:tx>
          <c:spPr>
            <a:solidFill>
              <a:srgbClr val="FA860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eva_l2c!$V$34:$Z$34</c:f>
              <c:numCache>
                <c:formatCode>General</c:formatCode>
                <c:ptCount val="5"/>
                <c:pt idx="0">
                  <c:v>1.0343556187170679</c:v>
                </c:pt>
                <c:pt idx="1">
                  <c:v>1.0125932843676051</c:v>
                </c:pt>
                <c:pt idx="2">
                  <c:v>1.0051194435246245</c:v>
                </c:pt>
                <c:pt idx="3">
                  <c:v>1.087502084236023</c:v>
                </c:pt>
                <c:pt idx="4">
                  <c:v>1.0406162846078135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68-A241-9E50-26C803D8A0E0}"/>
            </c:ext>
          </c:extLst>
        </c:ser>
        <c:ser>
          <c:idx val="1"/>
          <c:order val="1"/>
          <c:tx>
            <c:strRef>
              <c:f>eva_l2c!$U$35</c:f>
              <c:strCache>
                <c:ptCount val="1"/>
                <c:pt idx="0">
                  <c:v>Pythia</c:v>
                </c:pt>
              </c:strCache>
            </c:strRef>
          </c:tx>
          <c:spPr>
            <a:solidFill>
              <a:srgbClr val="6F2FA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eva_l2c!$V$35:$Z$35</c:f>
              <c:numCache>
                <c:formatCode>General</c:formatCode>
                <c:ptCount val="5"/>
                <c:pt idx="0">
                  <c:v>1.0031160907905958</c:v>
                </c:pt>
                <c:pt idx="1">
                  <c:v>1.0091412765585477</c:v>
                </c:pt>
                <c:pt idx="2">
                  <c:v>1.0337600419822481</c:v>
                </c:pt>
                <c:pt idx="3">
                  <c:v>1.1475063498153026</c:v>
                </c:pt>
                <c:pt idx="4">
                  <c:v>1.0422914694976773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F68-A241-9E50-26C803D8A0E0}"/>
            </c:ext>
          </c:extLst>
        </c:ser>
        <c:ser>
          <c:idx val="2"/>
          <c:order val="2"/>
          <c:tx>
            <c:strRef>
              <c:f>eva_l2c!$U$36</c:f>
              <c:strCache>
                <c:ptCount val="1"/>
                <c:pt idx="0">
                  <c:v>Naive&lt;POPET, Pythia&gt;</c:v>
                </c:pt>
              </c:strCache>
            </c:strRef>
          </c:tx>
          <c:spPr>
            <a:solidFill>
              <a:srgbClr val="0E2841">
                <a:lumMod val="10000"/>
                <a:lumOff val="9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eva_l2c!$V$36:$Z$36</c:f>
              <c:numCache>
                <c:formatCode>General</c:formatCode>
                <c:ptCount val="5"/>
                <c:pt idx="0">
                  <c:v>1.0002991197214037</c:v>
                </c:pt>
                <c:pt idx="1">
                  <c:v>1.0172053163520225</c:v>
                </c:pt>
                <c:pt idx="2">
                  <c:v>1.0303369220558718</c:v>
                </c:pt>
                <c:pt idx="3">
                  <c:v>1.1698339559928093</c:v>
                </c:pt>
                <c:pt idx="4">
                  <c:v>1.0465141990617959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F68-A241-9E50-26C803D8A0E0}"/>
            </c:ext>
          </c:extLst>
        </c:ser>
        <c:ser>
          <c:idx val="3"/>
          <c:order val="3"/>
          <c:tx>
            <c:strRef>
              <c:f>eva_l2c!$U$37</c:f>
              <c:strCache>
                <c:ptCount val="1"/>
                <c:pt idx="0">
                  <c:v>HPAC&lt;POPET, Pythia&gt;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eva_l2c!$V$37:$Z$37</c:f>
              <c:numCache>
                <c:formatCode>General</c:formatCode>
                <c:ptCount val="5"/>
                <c:pt idx="0">
                  <c:v>0.99620262341244592</c:v>
                </c:pt>
                <c:pt idx="1">
                  <c:v>1.0308454593245644</c:v>
                </c:pt>
                <c:pt idx="2">
                  <c:v>1.0145431826499085</c:v>
                </c:pt>
                <c:pt idx="3">
                  <c:v>1.0831962942615994</c:v>
                </c:pt>
                <c:pt idx="4">
                  <c:v>1.0242299898987948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F68-A241-9E50-26C803D8A0E0}"/>
            </c:ext>
          </c:extLst>
        </c:ser>
        <c:ser>
          <c:idx val="4"/>
          <c:order val="4"/>
          <c:tx>
            <c:strRef>
              <c:f>eva_l2c!$U$38</c:f>
              <c:strCache>
                <c:ptCount val="1"/>
                <c:pt idx="0">
                  <c:v>MAB&lt;POPET, Pythia&gt;</c:v>
                </c:pt>
              </c:strCache>
            </c:strRef>
          </c:tx>
          <c:spPr>
            <a:pattFill prst="dkUpDiag">
              <a:fgClr>
                <a:sysClr val="windowText" lastClr="000000"/>
              </a:fgClr>
              <a:bgClr>
                <a:sysClr val="window" lastClr="FFFFFF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eva_l2c!$V$38:$Z$38</c:f>
              <c:numCache>
                <c:formatCode>General</c:formatCode>
                <c:ptCount val="5"/>
                <c:pt idx="0">
                  <c:v>1.0144725553153753</c:v>
                </c:pt>
                <c:pt idx="1">
                  <c:v>1.0110199760870473</c:v>
                </c:pt>
                <c:pt idx="2">
                  <c:v>1.0225354191016358</c:v>
                </c:pt>
                <c:pt idx="3">
                  <c:v>1.1754193877909263</c:v>
                </c:pt>
                <c:pt idx="4">
                  <c:v>1.053132252262724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F68-A241-9E50-26C803D8A0E0}"/>
            </c:ext>
          </c:extLst>
        </c:ser>
        <c:ser>
          <c:idx val="5"/>
          <c:order val="5"/>
          <c:tx>
            <c:strRef>
              <c:f>eva_l2c!$U$39</c:f>
              <c:strCache>
                <c:ptCount val="1"/>
                <c:pt idx="0">
                  <c:v>Athena&lt;POPET, Pythia&gt;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eva_l2c!$V$39:$Z$39</c:f>
              <c:numCache>
                <c:formatCode>General</c:formatCode>
                <c:ptCount val="5"/>
                <c:pt idx="0">
                  <c:v>1.0623285362547474</c:v>
                </c:pt>
                <c:pt idx="1">
                  <c:v>1.0856905962375458</c:v>
                </c:pt>
                <c:pt idx="2">
                  <c:v>1.0375053781786383</c:v>
                </c:pt>
                <c:pt idx="3">
                  <c:v>1.2375856050471015</c:v>
                </c:pt>
                <c:pt idx="4">
                  <c:v>1.1033954377339821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F8C-9B44-BB3F-41FC059AE5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3"/>
          <c:min val="0.9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Geomean speedup over </a:t>
                </a:r>
              </a:p>
              <a:p>
                <a:pPr>
                  <a:defRPr/>
                </a:pPr>
                <a:r>
                  <a:rPr lang="en-US"/>
                  <a:t>no prefetching and no OCP</a:t>
                </a:r>
              </a:p>
            </c:rich>
          </c:tx>
          <c:layout>
            <c:manualLayout>
              <c:xMode val="edge"/>
              <c:yMode val="edge"/>
              <c:x val="5.77408877661494E-3"/>
              <c:y val="0.293608310919892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1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"/>
          <c:y val="2.7004217016803039E-2"/>
          <c:w val="1"/>
          <c:h val="0.119790635809328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2000" b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371135807590994"/>
          <c:y val="0.18737970253718286"/>
          <c:w val="0.83107619126100751"/>
          <c:h val="0.727468267830092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eva_l2c!$U$34</c:f>
              <c:strCache>
                <c:ptCount val="1"/>
                <c:pt idx="0">
                  <c:v>POPET</c:v>
                </c:pt>
              </c:strCache>
            </c:strRef>
          </c:tx>
          <c:spPr>
            <a:solidFill>
              <a:srgbClr val="FA8607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eva_l2c!$V$34:$Z$34</c:f>
              <c:numCache>
                <c:formatCode>General</c:formatCode>
                <c:ptCount val="5"/>
                <c:pt idx="0">
                  <c:v>1.0343556187170679</c:v>
                </c:pt>
                <c:pt idx="1">
                  <c:v>1.0125932843676051</c:v>
                </c:pt>
                <c:pt idx="2">
                  <c:v>1.0051194435246245</c:v>
                </c:pt>
                <c:pt idx="3">
                  <c:v>1.087502084236023</c:v>
                </c:pt>
                <c:pt idx="4">
                  <c:v>1.0406162846078135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68-A241-9E50-26C803D8A0E0}"/>
            </c:ext>
          </c:extLst>
        </c:ser>
        <c:ser>
          <c:idx val="1"/>
          <c:order val="1"/>
          <c:tx>
            <c:strRef>
              <c:f>eva_l2c!$U$35</c:f>
              <c:strCache>
                <c:ptCount val="1"/>
                <c:pt idx="0">
                  <c:v>Pythia</c:v>
                </c:pt>
              </c:strCache>
            </c:strRef>
          </c:tx>
          <c:spPr>
            <a:solidFill>
              <a:srgbClr val="6F2FA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eva_l2c!$V$35:$Z$35</c:f>
              <c:numCache>
                <c:formatCode>General</c:formatCode>
                <c:ptCount val="5"/>
                <c:pt idx="0">
                  <c:v>1.0031160907905958</c:v>
                </c:pt>
                <c:pt idx="1">
                  <c:v>1.0091412765585477</c:v>
                </c:pt>
                <c:pt idx="2">
                  <c:v>1.0337600419822481</c:v>
                </c:pt>
                <c:pt idx="3">
                  <c:v>1.1475063498153026</c:v>
                </c:pt>
                <c:pt idx="4">
                  <c:v>1.0422914694976773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F68-A241-9E50-26C803D8A0E0}"/>
            </c:ext>
          </c:extLst>
        </c:ser>
        <c:ser>
          <c:idx val="2"/>
          <c:order val="2"/>
          <c:tx>
            <c:strRef>
              <c:f>eva_l2c!$U$36</c:f>
              <c:strCache>
                <c:ptCount val="1"/>
                <c:pt idx="0">
                  <c:v>Naive&lt;POPET, Pythia&gt;</c:v>
                </c:pt>
              </c:strCache>
            </c:strRef>
          </c:tx>
          <c:spPr>
            <a:solidFill>
              <a:srgbClr val="0E2841">
                <a:lumMod val="10000"/>
                <a:lumOff val="9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eva_l2c!$V$36:$Z$36</c:f>
              <c:numCache>
                <c:formatCode>General</c:formatCode>
                <c:ptCount val="5"/>
                <c:pt idx="0">
                  <c:v>1.0002991197214037</c:v>
                </c:pt>
                <c:pt idx="1">
                  <c:v>1.0172053163520225</c:v>
                </c:pt>
                <c:pt idx="2">
                  <c:v>1.0303369220558718</c:v>
                </c:pt>
                <c:pt idx="3">
                  <c:v>1.1698339559928093</c:v>
                </c:pt>
                <c:pt idx="4">
                  <c:v>1.0465141990617959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F68-A241-9E50-26C803D8A0E0}"/>
            </c:ext>
          </c:extLst>
        </c:ser>
        <c:ser>
          <c:idx val="3"/>
          <c:order val="3"/>
          <c:tx>
            <c:strRef>
              <c:f>eva_l2c!$U$37</c:f>
              <c:strCache>
                <c:ptCount val="1"/>
                <c:pt idx="0">
                  <c:v>HPAC&lt;POPET, Pythia&gt;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eva_l2c!$V$37:$Z$37</c:f>
              <c:numCache>
                <c:formatCode>General</c:formatCode>
                <c:ptCount val="5"/>
                <c:pt idx="0">
                  <c:v>0.99620262341244592</c:v>
                </c:pt>
                <c:pt idx="1">
                  <c:v>1.0308454593245644</c:v>
                </c:pt>
                <c:pt idx="2">
                  <c:v>1.0145431826499085</c:v>
                </c:pt>
                <c:pt idx="3">
                  <c:v>1.0831962942615994</c:v>
                </c:pt>
                <c:pt idx="4">
                  <c:v>1.0242299898987948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F68-A241-9E50-26C803D8A0E0}"/>
            </c:ext>
          </c:extLst>
        </c:ser>
        <c:ser>
          <c:idx val="4"/>
          <c:order val="4"/>
          <c:tx>
            <c:strRef>
              <c:f>eva_l2c!$U$38</c:f>
              <c:strCache>
                <c:ptCount val="1"/>
                <c:pt idx="0">
                  <c:v>MAB&lt;POPET, Pythia&gt;</c:v>
                </c:pt>
              </c:strCache>
            </c:strRef>
          </c:tx>
          <c:spPr>
            <a:pattFill prst="dkUpDiag">
              <a:fgClr>
                <a:sysClr val="windowText" lastClr="000000"/>
              </a:fgClr>
              <a:bgClr>
                <a:sysClr val="window" lastClr="FFFFFF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eva_l2c!$V$38:$Z$38</c:f>
              <c:numCache>
                <c:formatCode>General</c:formatCode>
                <c:ptCount val="5"/>
                <c:pt idx="0">
                  <c:v>1.0144725553153753</c:v>
                </c:pt>
                <c:pt idx="1">
                  <c:v>1.0110199760870473</c:v>
                </c:pt>
                <c:pt idx="2">
                  <c:v>1.0225354191016358</c:v>
                </c:pt>
                <c:pt idx="3">
                  <c:v>1.1754193877909263</c:v>
                </c:pt>
                <c:pt idx="4">
                  <c:v>1.053132252262724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F68-A241-9E50-26C803D8A0E0}"/>
            </c:ext>
          </c:extLst>
        </c:ser>
        <c:ser>
          <c:idx val="5"/>
          <c:order val="5"/>
          <c:tx>
            <c:strRef>
              <c:f>eva_l2c!$U$39</c:f>
              <c:strCache>
                <c:ptCount val="1"/>
                <c:pt idx="0">
                  <c:v>Athena&lt;POPET, Pythia&gt;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eva_l2c!$V$33:$Z$33</c:f>
              <c:strCache>
                <c:ptCount val="5"/>
                <c:pt idx="0">
                  <c:v>SPEC</c:v>
                </c:pt>
                <c:pt idx="1">
                  <c:v>PARSEC</c:v>
                </c:pt>
                <c:pt idx="2">
                  <c:v>Ligra</c:v>
                </c:pt>
                <c:pt idx="3">
                  <c:v>CVP</c:v>
                </c:pt>
                <c:pt idx="4">
                  <c:v>Overall</c:v>
                </c:pt>
              </c:strCache>
            </c:strRef>
          </c:cat>
          <c:val>
            <c:numRef>
              <c:f>eva_l2c!$V$39:$Z$39</c:f>
              <c:numCache>
                <c:formatCode>General</c:formatCode>
                <c:ptCount val="5"/>
                <c:pt idx="0">
                  <c:v>1.0623285362547474</c:v>
                </c:pt>
                <c:pt idx="1">
                  <c:v>1.0856905962375458</c:v>
                </c:pt>
                <c:pt idx="2">
                  <c:v>1.0375053781786383</c:v>
                </c:pt>
                <c:pt idx="3">
                  <c:v>1.2375856050471015</c:v>
                </c:pt>
                <c:pt idx="4">
                  <c:v>1.1033954377339821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F8C-9B44-BB3F-41FC059AE5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3"/>
          <c:min val="0.9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Geomean speedup over </a:t>
                </a:r>
              </a:p>
              <a:p>
                <a:pPr>
                  <a:defRPr/>
                </a:pPr>
                <a:r>
                  <a:rPr lang="en-US"/>
                  <a:t>no prefetching and no OCP</a:t>
                </a:r>
              </a:p>
            </c:rich>
          </c:tx>
          <c:layout>
            <c:manualLayout>
              <c:xMode val="edge"/>
              <c:yMode val="edge"/>
              <c:x val="5.77408877661494E-3"/>
              <c:y val="0.293608310919892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1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"/>
          <c:y val="2.7004217016803039E-2"/>
          <c:w val="1"/>
          <c:h val="0.119790635809328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2000" b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371135807590994"/>
          <c:y val="0.18737970253718286"/>
          <c:w val="0.83107619126100751"/>
          <c:h val="0.727468267830092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motivation!$AT$31</c:f>
              <c:strCache>
                <c:ptCount val="1"/>
                <c:pt idx="0">
                  <c:v>Naive&lt;POPET, Pythia&gt;</c:v>
                </c:pt>
              </c:strCache>
            </c:strRef>
          </c:tx>
          <c:spPr>
            <a:solidFill>
              <a:srgbClr val="0E2841">
                <a:lumMod val="25000"/>
                <a:lumOff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motivation!$AS$32:$AS$34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motivation!$AT$32:$AT$34</c:f>
              <c:numCache>
                <c:formatCode>General</c:formatCode>
                <c:ptCount val="3"/>
                <c:pt idx="0">
                  <c:v>0.88800583436609748</c:v>
                </c:pt>
                <c:pt idx="1">
                  <c:v>1.1672769363635909</c:v>
                </c:pt>
                <c:pt idx="2" formatCode="0.000">
                  <c:v>1.0465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68-A241-9E50-26C803D8A0E0}"/>
            </c:ext>
          </c:extLst>
        </c:ser>
        <c:ser>
          <c:idx val="1"/>
          <c:order val="1"/>
          <c:tx>
            <c:strRef>
              <c:f>motivation!$AU$31</c:f>
              <c:strCache>
                <c:ptCount val="1"/>
                <c:pt idx="0">
                  <c:v>HPAC&lt;POPET, Pythia&gt;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motivation!$AS$32:$AS$34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motivation!$AU$32:$AU$34</c:f>
              <c:numCache>
                <c:formatCode>General</c:formatCode>
                <c:ptCount val="3"/>
                <c:pt idx="0">
                  <c:v>0.92468228712397038</c:v>
                </c:pt>
                <c:pt idx="1">
                  <c:v>1.1111795891934573</c:v>
                </c:pt>
                <c:pt idx="2">
                  <c:v>1.0242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F68-A241-9E50-26C803D8A0E0}"/>
            </c:ext>
          </c:extLst>
        </c:ser>
        <c:ser>
          <c:idx val="2"/>
          <c:order val="2"/>
          <c:tx>
            <c:strRef>
              <c:f>motivation!$AV$31</c:f>
              <c:strCache>
                <c:ptCount val="1"/>
                <c:pt idx="0">
                  <c:v>MAB&lt;POPET, Pythia&gt;</c:v>
                </c:pt>
              </c:strCache>
            </c:strRef>
          </c:tx>
          <c:spPr>
            <a:pattFill prst="wdUpDiag">
              <a:fgClr>
                <a:sysClr val="windowText" lastClr="000000"/>
              </a:fgClr>
              <a:bgClr>
                <a:sysClr val="window" lastClr="FFFFFF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motivation!$AS$32:$AS$34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motivation!$AV$32:$AV$34</c:f>
              <c:numCache>
                <c:formatCode>General</c:formatCode>
                <c:ptCount val="3"/>
                <c:pt idx="0">
                  <c:v>0.93744046703306261</c:v>
                </c:pt>
                <c:pt idx="1">
                  <c:v>1.1350841665116898</c:v>
                </c:pt>
                <c:pt idx="2">
                  <c:v>1.0530999999999999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F68-A241-9E50-26C803D8A0E0}"/>
            </c:ext>
          </c:extLst>
        </c:ser>
        <c:ser>
          <c:idx val="3"/>
          <c:order val="3"/>
          <c:tx>
            <c:strRef>
              <c:f>motivation!$AW$31</c:f>
              <c:strCache>
                <c:ptCount val="1"/>
                <c:pt idx="0">
                  <c:v>Athena&lt;POPET, Pythia&gt;</c:v>
                </c:pt>
              </c:strCache>
            </c:strRef>
          </c:tx>
          <c:spPr>
            <a:solidFill>
              <a:sysClr val="windowText" lastClr="000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motivation!$AS$32:$AS$34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motivation!$AW$32:$AW$34</c:f>
              <c:numCache>
                <c:formatCode>General</c:formatCode>
                <c:ptCount val="3"/>
                <c:pt idx="0">
                  <c:v>1.0276372427989195</c:v>
                </c:pt>
                <c:pt idx="1">
                  <c:v>1.1608965414239101</c:v>
                </c:pt>
                <c:pt idx="2">
                  <c:v>1.1033999999999999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F68-A241-9E50-26C803D8A0E0}"/>
            </c:ext>
          </c:extLst>
        </c:ser>
        <c:ser>
          <c:idx val="4"/>
          <c:order val="4"/>
          <c:tx>
            <c:strRef>
              <c:f>motivation!$AX$31</c:f>
              <c:strCache>
                <c:ptCount val="1"/>
                <c:pt idx="0">
                  <c:v>StaticBest&lt;POPET, Pythia&gt;</c:v>
                </c:pt>
              </c:strCache>
            </c:strRef>
          </c:tx>
          <c:spPr>
            <a:solidFill>
              <a:srgbClr val="4EA72E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motivation!$AS$32:$AS$34</c:f>
              <c:strCache>
                <c:ptCount val="3"/>
                <c:pt idx="0">
                  <c:v>Prefetcher-adverse</c:v>
                </c:pt>
                <c:pt idx="1">
                  <c:v>Prefetcher-friendly</c:v>
                </c:pt>
                <c:pt idx="2">
                  <c:v>Overall</c:v>
                </c:pt>
              </c:strCache>
            </c:strRef>
          </c:cat>
          <c:val>
            <c:numRef>
              <c:f>motivation!$AX$32:$AX$34</c:f>
              <c:numCache>
                <c:formatCode>General</c:formatCode>
                <c:ptCount val="3"/>
                <c:pt idx="0">
                  <c:v>1.02929</c:v>
                </c:pt>
                <c:pt idx="1">
                  <c:v>1.16886</c:v>
                </c:pt>
                <c:pt idx="2">
                  <c:v>1.1109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F68-A241-9E50-26C803D8A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overlap val="-27"/>
        <c:axId val="693075599"/>
        <c:axId val="693079759"/>
      </c:barChart>
      <c:catAx>
        <c:axId val="6930755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9759"/>
        <c:crosses val="autoZero"/>
        <c:auto val="1"/>
        <c:lblAlgn val="ctr"/>
        <c:lblOffset val="100"/>
        <c:noMultiLvlLbl val="0"/>
      </c:catAx>
      <c:valAx>
        <c:axId val="693079759"/>
        <c:scaling>
          <c:orientation val="minMax"/>
          <c:max val="1.2"/>
          <c:min val="0.8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NanumMyeongjo" panose="02020603020101020101" pitchFamily="18" charset="-127"/>
                    <a:cs typeface="+mn-cs"/>
                  </a:defRPr>
                </a:pPr>
                <a:r>
                  <a:rPr lang="en-US"/>
                  <a:t>Geomean speedup over </a:t>
                </a:r>
              </a:p>
              <a:p>
                <a:pPr>
                  <a:defRPr/>
                </a:pPr>
                <a:r>
                  <a:rPr lang="en-US"/>
                  <a:t>no prefetching and no OCP</a:t>
                </a:r>
              </a:p>
            </c:rich>
          </c:tx>
          <c:layout>
            <c:manualLayout>
              <c:xMode val="edge"/>
              <c:yMode val="edge"/>
              <c:x val="0"/>
              <c:y val="0.29135795950182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NanumMyeongjo" panose="02020603020101020101" pitchFamily="18" charset="-127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NanumMyeongjo" panose="02020603020101020101" pitchFamily="18" charset="-127"/>
                <a:cs typeface="+mn-cs"/>
              </a:defRPr>
            </a:pPr>
            <a:endParaRPr lang="en-US"/>
          </a:p>
        </c:txPr>
        <c:crossAx val="693075599"/>
        <c:crosses val="autoZero"/>
        <c:crossBetween val="between"/>
        <c:majorUnit val="0.1"/>
      </c:valAx>
      <c:spPr>
        <a:noFill/>
        <a:ln>
          <a:solidFill>
            <a:sysClr val="windowText" lastClr="000000"/>
          </a:solidFill>
        </a:ln>
        <a:effectLst/>
      </c:spPr>
    </c:plotArea>
    <c:legend>
      <c:legendPos val="t"/>
      <c:layout>
        <c:manualLayout>
          <c:xMode val="edge"/>
          <c:yMode val="edge"/>
          <c:x val="0"/>
          <c:y val="0"/>
          <c:w val="1"/>
          <c:h val="0.164797680430838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NanumMyeongjo" panose="02020603020101020101" pitchFamily="18" charset="-127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2000" b="0">
          <a:solidFill>
            <a:schemeClr val="tx1"/>
          </a:solidFill>
          <a:latin typeface="Aptos" panose="020B0004020202020204" pitchFamily="34" charset="0"/>
          <a:ea typeface="NanumMyeongjo" panose="02020603020101020101" pitchFamily="18" charset="-127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623A1A-9BB7-194D-AAD5-F736FB7CAA27}" type="doc">
      <dgm:prSet loTypeId="urn:microsoft.com/office/officeart/2005/8/layout/funnel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F6B8B223-375B-1B48-AD3D-01F54DDA6E38}">
      <dgm:prSet phldrT="[Text]"/>
      <dgm:spPr/>
      <dgm:t>
        <a:bodyPr/>
        <a:lstStyle/>
        <a:p>
          <a:r>
            <a:rPr lang="en-GB" dirty="0"/>
            <a:t>Feature 2</a:t>
          </a:r>
        </a:p>
      </dgm:t>
    </dgm:pt>
    <dgm:pt modelId="{D2DE971A-3D8E-9A47-8216-02D4B2E13CB8}" type="parTrans" cxnId="{35BFC296-D3AF-FC41-8A6E-4AFBEADAA406}">
      <dgm:prSet/>
      <dgm:spPr/>
      <dgm:t>
        <a:bodyPr/>
        <a:lstStyle/>
        <a:p>
          <a:endParaRPr lang="en-GB"/>
        </a:p>
      </dgm:t>
    </dgm:pt>
    <dgm:pt modelId="{8B6F0D54-27D4-3940-A88F-7DDBF58B15C2}" type="sibTrans" cxnId="{35BFC296-D3AF-FC41-8A6E-4AFBEADAA406}">
      <dgm:prSet/>
      <dgm:spPr/>
      <dgm:t>
        <a:bodyPr/>
        <a:lstStyle/>
        <a:p>
          <a:endParaRPr lang="en-GB"/>
        </a:p>
      </dgm:t>
    </dgm:pt>
    <dgm:pt modelId="{0EFB73D7-1A29-924D-A88B-2198046F0C46}">
      <dgm:prSet phldrT="[Text]"/>
      <dgm:spPr/>
      <dgm:t>
        <a:bodyPr/>
        <a:lstStyle/>
        <a:p>
          <a:r>
            <a:rPr lang="en-GB" dirty="0"/>
            <a:t>Feature 1</a:t>
          </a:r>
        </a:p>
      </dgm:t>
    </dgm:pt>
    <dgm:pt modelId="{249051DF-F1B4-984E-A534-EB281B221168}" type="parTrans" cxnId="{60B9FD50-878E-E540-BC2D-D069FC85D144}">
      <dgm:prSet/>
      <dgm:spPr/>
      <dgm:t>
        <a:bodyPr/>
        <a:lstStyle/>
        <a:p>
          <a:endParaRPr lang="en-GB"/>
        </a:p>
      </dgm:t>
    </dgm:pt>
    <dgm:pt modelId="{51DFD3C2-6275-DA48-9EAF-1A97DCF1D2F9}" type="sibTrans" cxnId="{60B9FD50-878E-E540-BC2D-D069FC85D144}">
      <dgm:prSet/>
      <dgm:spPr/>
      <dgm:t>
        <a:bodyPr/>
        <a:lstStyle/>
        <a:p>
          <a:endParaRPr lang="en-GB"/>
        </a:p>
      </dgm:t>
    </dgm:pt>
    <dgm:pt modelId="{C8EEA8D8-8947-AB4A-AF8D-E35E8E0E681D}">
      <dgm:prSet phldrT="[Text]"/>
      <dgm:spPr/>
      <dgm:t>
        <a:bodyPr/>
        <a:lstStyle/>
        <a:p>
          <a:r>
            <a:rPr lang="en-GB" dirty="0"/>
            <a:t>Feature N</a:t>
          </a:r>
        </a:p>
      </dgm:t>
    </dgm:pt>
    <dgm:pt modelId="{EB4A204D-CD5B-B74B-8E2D-BC1A3A3CCD0B}" type="parTrans" cxnId="{BFC2E676-D109-D64E-85CD-FFA12AC52B1E}">
      <dgm:prSet/>
      <dgm:spPr/>
      <dgm:t>
        <a:bodyPr/>
        <a:lstStyle/>
        <a:p>
          <a:endParaRPr lang="en-GB"/>
        </a:p>
      </dgm:t>
    </dgm:pt>
    <dgm:pt modelId="{7BA21067-BDCF-EE45-BEBD-6989A04E6814}" type="sibTrans" cxnId="{BFC2E676-D109-D64E-85CD-FFA12AC52B1E}">
      <dgm:prSet/>
      <dgm:spPr/>
      <dgm:t>
        <a:bodyPr/>
        <a:lstStyle/>
        <a:p>
          <a:endParaRPr lang="en-GB"/>
        </a:p>
      </dgm:t>
    </dgm:pt>
    <dgm:pt modelId="{C01C848E-FBD7-2F4F-9F69-60A9C37DC054}">
      <dgm:prSet phldrT="[Text]"/>
      <dgm:spPr/>
      <dgm:t>
        <a:bodyPr/>
        <a:lstStyle/>
        <a:p>
          <a:r>
            <a:rPr lang="en-GB" dirty="0"/>
            <a:t>4 Final Features</a:t>
          </a:r>
        </a:p>
      </dgm:t>
    </dgm:pt>
    <dgm:pt modelId="{DCE2BC2D-DEFC-294E-B8A8-B48EA1799C0E}" type="parTrans" cxnId="{F66CAEA6-39A2-FC43-BFDE-A709FEAD172F}">
      <dgm:prSet/>
      <dgm:spPr/>
      <dgm:t>
        <a:bodyPr/>
        <a:lstStyle/>
        <a:p>
          <a:endParaRPr lang="en-GB"/>
        </a:p>
      </dgm:t>
    </dgm:pt>
    <dgm:pt modelId="{A525585F-B745-0A4E-8665-B31CE258EA20}" type="sibTrans" cxnId="{F66CAEA6-39A2-FC43-BFDE-A709FEAD172F}">
      <dgm:prSet/>
      <dgm:spPr/>
      <dgm:t>
        <a:bodyPr/>
        <a:lstStyle/>
        <a:p>
          <a:endParaRPr lang="en-GB"/>
        </a:p>
      </dgm:t>
    </dgm:pt>
    <dgm:pt modelId="{4D663A5C-48B7-674A-B2B8-82CCAD4673DF}" type="pres">
      <dgm:prSet presAssocID="{E3623A1A-9BB7-194D-AAD5-F736FB7CAA27}" presName="Name0" presStyleCnt="0">
        <dgm:presLayoutVars>
          <dgm:chMax val="4"/>
          <dgm:resizeHandles val="exact"/>
        </dgm:presLayoutVars>
      </dgm:prSet>
      <dgm:spPr/>
    </dgm:pt>
    <dgm:pt modelId="{89A4EF26-040B-D444-97CC-80D4B437864C}" type="pres">
      <dgm:prSet presAssocID="{E3623A1A-9BB7-194D-AAD5-F736FB7CAA27}" presName="ellipse" presStyleLbl="trBgShp" presStyleIdx="0" presStyleCnt="1"/>
      <dgm:spPr/>
    </dgm:pt>
    <dgm:pt modelId="{7A9F7867-0079-0C4F-918B-1D0EC9BCD84D}" type="pres">
      <dgm:prSet presAssocID="{E3623A1A-9BB7-194D-AAD5-F736FB7CAA27}" presName="arrow1" presStyleLbl="fgShp" presStyleIdx="0" presStyleCnt="1"/>
      <dgm:spPr/>
    </dgm:pt>
    <dgm:pt modelId="{2EC1F175-45C2-8448-9C47-498FA3C0ED31}" type="pres">
      <dgm:prSet presAssocID="{E3623A1A-9BB7-194D-AAD5-F736FB7CAA27}" presName="rectangle" presStyleLbl="revTx" presStyleIdx="0" presStyleCnt="1">
        <dgm:presLayoutVars>
          <dgm:bulletEnabled val="1"/>
        </dgm:presLayoutVars>
      </dgm:prSet>
      <dgm:spPr/>
    </dgm:pt>
    <dgm:pt modelId="{1AE3E5AD-60CC-A044-B77D-BCB76CDACA1C}" type="pres">
      <dgm:prSet presAssocID="{0EFB73D7-1A29-924D-A88B-2198046F0C46}" presName="item1" presStyleLbl="node1" presStyleIdx="0" presStyleCnt="3">
        <dgm:presLayoutVars>
          <dgm:bulletEnabled val="1"/>
        </dgm:presLayoutVars>
      </dgm:prSet>
      <dgm:spPr/>
    </dgm:pt>
    <dgm:pt modelId="{221A20CE-E162-F64B-960E-90E5AC6FF179}" type="pres">
      <dgm:prSet presAssocID="{C8EEA8D8-8947-AB4A-AF8D-E35E8E0E681D}" presName="item2" presStyleLbl="node1" presStyleIdx="1" presStyleCnt="3">
        <dgm:presLayoutVars>
          <dgm:bulletEnabled val="1"/>
        </dgm:presLayoutVars>
      </dgm:prSet>
      <dgm:spPr/>
    </dgm:pt>
    <dgm:pt modelId="{F650E2F0-11E6-9A4E-8A24-466769D7DCEF}" type="pres">
      <dgm:prSet presAssocID="{C01C848E-FBD7-2F4F-9F69-60A9C37DC054}" presName="item3" presStyleLbl="node1" presStyleIdx="2" presStyleCnt="3">
        <dgm:presLayoutVars>
          <dgm:bulletEnabled val="1"/>
        </dgm:presLayoutVars>
      </dgm:prSet>
      <dgm:spPr/>
    </dgm:pt>
    <dgm:pt modelId="{C04BF0EB-7063-244B-AB7D-58AA66D8C76B}" type="pres">
      <dgm:prSet presAssocID="{E3623A1A-9BB7-194D-AAD5-F736FB7CAA27}" presName="funnel" presStyleLbl="trAlignAcc1" presStyleIdx="0" presStyleCnt="1"/>
      <dgm:spPr/>
    </dgm:pt>
  </dgm:ptLst>
  <dgm:cxnLst>
    <dgm:cxn modelId="{60B9FD50-878E-E540-BC2D-D069FC85D144}" srcId="{E3623A1A-9BB7-194D-AAD5-F736FB7CAA27}" destId="{0EFB73D7-1A29-924D-A88B-2198046F0C46}" srcOrd="1" destOrd="0" parTransId="{249051DF-F1B4-984E-A534-EB281B221168}" sibTransId="{51DFD3C2-6275-DA48-9EAF-1A97DCF1D2F9}"/>
    <dgm:cxn modelId="{BFC2E676-D109-D64E-85CD-FFA12AC52B1E}" srcId="{E3623A1A-9BB7-194D-AAD5-F736FB7CAA27}" destId="{C8EEA8D8-8947-AB4A-AF8D-E35E8E0E681D}" srcOrd="2" destOrd="0" parTransId="{EB4A204D-CD5B-B74B-8E2D-BC1A3A3CCD0B}" sibTransId="{7BA21067-BDCF-EE45-BEBD-6989A04E6814}"/>
    <dgm:cxn modelId="{2D88CF79-83A0-5C4D-9B4A-3BD3388F5C43}" type="presOf" srcId="{F6B8B223-375B-1B48-AD3D-01F54DDA6E38}" destId="{F650E2F0-11E6-9A4E-8A24-466769D7DCEF}" srcOrd="0" destOrd="0" presId="urn:microsoft.com/office/officeart/2005/8/layout/funnel1"/>
    <dgm:cxn modelId="{38865B88-5EE9-9848-A280-42D94A1AEC3C}" type="presOf" srcId="{0EFB73D7-1A29-924D-A88B-2198046F0C46}" destId="{221A20CE-E162-F64B-960E-90E5AC6FF179}" srcOrd="0" destOrd="0" presId="urn:microsoft.com/office/officeart/2005/8/layout/funnel1"/>
    <dgm:cxn modelId="{35BFC296-D3AF-FC41-8A6E-4AFBEADAA406}" srcId="{E3623A1A-9BB7-194D-AAD5-F736FB7CAA27}" destId="{F6B8B223-375B-1B48-AD3D-01F54DDA6E38}" srcOrd="0" destOrd="0" parTransId="{D2DE971A-3D8E-9A47-8216-02D4B2E13CB8}" sibTransId="{8B6F0D54-27D4-3940-A88F-7DDBF58B15C2}"/>
    <dgm:cxn modelId="{9D2AA6A5-0848-AD4F-9615-3BED8F15B6CE}" type="presOf" srcId="{C8EEA8D8-8947-AB4A-AF8D-E35E8E0E681D}" destId="{1AE3E5AD-60CC-A044-B77D-BCB76CDACA1C}" srcOrd="0" destOrd="0" presId="urn:microsoft.com/office/officeart/2005/8/layout/funnel1"/>
    <dgm:cxn modelId="{F66CAEA6-39A2-FC43-BFDE-A709FEAD172F}" srcId="{E3623A1A-9BB7-194D-AAD5-F736FB7CAA27}" destId="{C01C848E-FBD7-2F4F-9F69-60A9C37DC054}" srcOrd="3" destOrd="0" parTransId="{DCE2BC2D-DEFC-294E-B8A8-B48EA1799C0E}" sibTransId="{A525585F-B745-0A4E-8665-B31CE258EA20}"/>
    <dgm:cxn modelId="{E1DB83E3-3CEA-4D42-B893-B73C90B09F40}" type="presOf" srcId="{E3623A1A-9BB7-194D-AAD5-F736FB7CAA27}" destId="{4D663A5C-48B7-674A-B2B8-82CCAD4673DF}" srcOrd="0" destOrd="0" presId="urn:microsoft.com/office/officeart/2005/8/layout/funnel1"/>
    <dgm:cxn modelId="{45ACD8F2-3AB1-754A-9985-647B4F8FE59F}" type="presOf" srcId="{C01C848E-FBD7-2F4F-9F69-60A9C37DC054}" destId="{2EC1F175-45C2-8448-9C47-498FA3C0ED31}" srcOrd="0" destOrd="0" presId="urn:microsoft.com/office/officeart/2005/8/layout/funnel1"/>
    <dgm:cxn modelId="{3B3C400B-5330-CD44-9365-833C13EFADB7}" type="presParOf" srcId="{4D663A5C-48B7-674A-B2B8-82CCAD4673DF}" destId="{89A4EF26-040B-D444-97CC-80D4B437864C}" srcOrd="0" destOrd="0" presId="urn:microsoft.com/office/officeart/2005/8/layout/funnel1"/>
    <dgm:cxn modelId="{1DD9A3A0-7B34-CD49-BDDB-5AA63DE59486}" type="presParOf" srcId="{4D663A5C-48B7-674A-B2B8-82CCAD4673DF}" destId="{7A9F7867-0079-0C4F-918B-1D0EC9BCD84D}" srcOrd="1" destOrd="0" presId="urn:microsoft.com/office/officeart/2005/8/layout/funnel1"/>
    <dgm:cxn modelId="{679658BD-F39D-3E4A-AEB7-D8A358C52FA1}" type="presParOf" srcId="{4D663A5C-48B7-674A-B2B8-82CCAD4673DF}" destId="{2EC1F175-45C2-8448-9C47-498FA3C0ED31}" srcOrd="2" destOrd="0" presId="urn:microsoft.com/office/officeart/2005/8/layout/funnel1"/>
    <dgm:cxn modelId="{EAA41B19-113B-334B-8F90-5F8A4F8ECC3A}" type="presParOf" srcId="{4D663A5C-48B7-674A-B2B8-82CCAD4673DF}" destId="{1AE3E5AD-60CC-A044-B77D-BCB76CDACA1C}" srcOrd="3" destOrd="0" presId="urn:microsoft.com/office/officeart/2005/8/layout/funnel1"/>
    <dgm:cxn modelId="{9E0AE173-B398-E340-B207-923102E37571}" type="presParOf" srcId="{4D663A5C-48B7-674A-B2B8-82CCAD4673DF}" destId="{221A20CE-E162-F64B-960E-90E5AC6FF179}" srcOrd="4" destOrd="0" presId="urn:microsoft.com/office/officeart/2005/8/layout/funnel1"/>
    <dgm:cxn modelId="{CE89F4A8-F2FB-5F4D-8247-6B655743549F}" type="presParOf" srcId="{4D663A5C-48B7-674A-B2B8-82CCAD4673DF}" destId="{F650E2F0-11E6-9A4E-8A24-466769D7DCEF}" srcOrd="5" destOrd="0" presId="urn:microsoft.com/office/officeart/2005/8/layout/funnel1"/>
    <dgm:cxn modelId="{C95939AA-186E-8E4D-BACA-BCD4A21A2AEE}" type="presParOf" srcId="{4D663A5C-48B7-674A-B2B8-82CCAD4673DF}" destId="{C04BF0EB-7063-244B-AB7D-58AA66D8C76B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4EF26-040B-D444-97CC-80D4B437864C}">
      <dsp:nvSpPr>
        <dsp:cNvPr id="0" name=""/>
        <dsp:cNvSpPr/>
      </dsp:nvSpPr>
      <dsp:spPr>
        <a:xfrm>
          <a:off x="2380490" y="202783"/>
          <a:ext cx="4024464" cy="139764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9F7867-0079-0C4F-918B-1D0EC9BCD84D}">
      <dsp:nvSpPr>
        <dsp:cNvPr id="0" name=""/>
        <dsp:cNvSpPr/>
      </dsp:nvSpPr>
      <dsp:spPr>
        <a:xfrm>
          <a:off x="4008995" y="3625137"/>
          <a:ext cx="779934" cy="499158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1F175-45C2-8448-9C47-498FA3C0ED31}">
      <dsp:nvSpPr>
        <dsp:cNvPr id="0" name=""/>
        <dsp:cNvSpPr/>
      </dsp:nvSpPr>
      <dsp:spPr>
        <a:xfrm>
          <a:off x="2527118" y="4024464"/>
          <a:ext cx="3743687" cy="935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4 Final Features</a:t>
          </a:r>
        </a:p>
      </dsp:txBody>
      <dsp:txXfrm>
        <a:off x="2527118" y="4024464"/>
        <a:ext cx="3743687" cy="935921"/>
      </dsp:txXfrm>
    </dsp:sp>
    <dsp:sp modelId="{1AE3E5AD-60CC-A044-B77D-BCB76CDACA1C}">
      <dsp:nvSpPr>
        <dsp:cNvPr id="0" name=""/>
        <dsp:cNvSpPr/>
      </dsp:nvSpPr>
      <dsp:spPr>
        <a:xfrm>
          <a:off x="3843648" y="1708369"/>
          <a:ext cx="1403883" cy="140388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Feature N</a:t>
          </a:r>
        </a:p>
      </dsp:txBody>
      <dsp:txXfrm>
        <a:off x="4049242" y="1913963"/>
        <a:ext cx="992695" cy="992695"/>
      </dsp:txXfrm>
    </dsp:sp>
    <dsp:sp modelId="{221A20CE-E162-F64B-960E-90E5AC6FF179}">
      <dsp:nvSpPr>
        <dsp:cNvPr id="0" name=""/>
        <dsp:cNvSpPr/>
      </dsp:nvSpPr>
      <dsp:spPr>
        <a:xfrm>
          <a:off x="2839092" y="655145"/>
          <a:ext cx="1403883" cy="140388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Feature 1</a:t>
          </a:r>
        </a:p>
      </dsp:txBody>
      <dsp:txXfrm>
        <a:off x="3044686" y="860739"/>
        <a:ext cx="992695" cy="992695"/>
      </dsp:txXfrm>
    </dsp:sp>
    <dsp:sp modelId="{F650E2F0-11E6-9A4E-8A24-466769D7DCEF}">
      <dsp:nvSpPr>
        <dsp:cNvPr id="0" name=""/>
        <dsp:cNvSpPr/>
      </dsp:nvSpPr>
      <dsp:spPr>
        <a:xfrm>
          <a:off x="4274172" y="315717"/>
          <a:ext cx="1403883" cy="140388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Feature 2</a:t>
          </a:r>
        </a:p>
      </dsp:txBody>
      <dsp:txXfrm>
        <a:off x="4479766" y="521311"/>
        <a:ext cx="992695" cy="992695"/>
      </dsp:txXfrm>
    </dsp:sp>
    <dsp:sp modelId="{C04BF0EB-7063-244B-AB7D-58AA66D8C76B}">
      <dsp:nvSpPr>
        <dsp:cNvPr id="0" name=""/>
        <dsp:cNvSpPr/>
      </dsp:nvSpPr>
      <dsp:spPr>
        <a:xfrm>
          <a:off x="2215144" y="31197"/>
          <a:ext cx="4367635" cy="3494108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6C5A5C-AE39-B1EA-FC1A-1A28421F11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99C544-0D13-8CF0-29EF-86B08AB011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06CB0-A2D0-8844-BCEF-52E043DDE42E}" type="datetimeFigureOut">
              <a:rPr lang="en-US" smtClean="0"/>
              <a:t>2/3/26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79940B-7868-D2A0-5104-52DEEE8F0E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E7FFD4-EA44-1878-C00D-8F3EA63DBB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9F18B-8E16-ED4D-854D-8FF358DC1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5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39BF3-6316-40F5-8F10-980B46B5A86B}" type="datetimeFigureOut">
              <a:rPr lang="en-US" smtClean="0"/>
              <a:t>2/3/26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676A0-33B1-4B4B-B1AA-B0B917FCA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27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Hi everyone, I am Rahul, a recently-graduated PHD ...</a:t>
            </a:r>
          </a:p>
          <a:p>
            <a:endParaRPr lang="en-US" sz="2800" dirty="0"/>
          </a:p>
          <a:p>
            <a:r>
              <a:rPr lang="en-US" sz="2800" dirty="0"/>
              <a:t>and together we will present our work ...</a:t>
            </a:r>
            <a:endParaRPr lang="en-CH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020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now take a look what happens when we enable both techniques without coordination.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In prefetcher-adverse workloads, we have already seen that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POPET improve performance, whereas Pythia severely degrades performance.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If we naively combine Pythia and POPET, it completely masks out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performance improvement that POPET alone could have delivered.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However, if we could have controlled these two mechanisms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 on the oracular understanding of their effectiveness,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we show here as the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StaticBest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combination,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could have provided a 14.1% performance improvement over the naive combination.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In  prefetcher-friendly workloads, we have already seen that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Pythia provides more performance benefits than POPET.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naive and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StaticBest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combination closely follows the trend of Pythia.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Overall across all workloads, the naive combination underperforms the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StaticBest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combination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6.5% on average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89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8F2C3-DAF9-0053-4A51-50536D9E1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387957-095B-5452-0529-484B34FC7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F9F0C6-1A03-78D7-0099-263C3A60D1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now take a look what happens when we enable both techniques without coordination.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In prefetcher-adverse workloads, we have already seen that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POPET improve performance, whereas Pythia severely degrades performance.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If we naively combine Pythia and POPET, it completely masks out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performance improvement that POPET alone could have delivered.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However, if we could have controlled these two mechanisms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 on the oracular understanding of their effectiveness,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we show here as the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StaticBest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combination,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could have provided a 14.1% performance improvement over the naive combination.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In  prefetcher-friendly workloads, we have already seen that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Pythia provides more performance benefits than POPET.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naive and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StaticBest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combination closely follows the trend of Pythia.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Overall across all workloads, the naive combination underperforms the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StaticBest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combination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6.5% on average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30559-1ECC-7020-2720-82C97CED6A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08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Now, while researchers have proposed numerous techniques control multiple prefetchers present in a system</a:t>
            </a:r>
          </a:p>
          <a:p>
            <a:endParaRPr lang="en-US" dirty="0"/>
          </a:p>
          <a:p>
            <a:r>
              <a:rPr lang="en-US" dirty="0"/>
              <a:t>TLP is the only technique proposed to ..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96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19D82-00BA-1F5A-BFD2-8FBE9D75B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95C98E-9E67-479C-C05E-9BB4695F1E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8B7C75-6C40-D621-5C32-7AE20A034D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However, TLP is significantly limited by its ability to</a:t>
            </a:r>
          </a:p>
          <a:p>
            <a:r>
              <a:rPr lang="en-US" dirty="0"/>
              <a:t>coordinate off-chip predictor with prefetcher employed only at the L1 data cache</a:t>
            </a:r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DE045-97A1-A95F-A629-AD8F1864C5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730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F43F1-15F0-6217-BCFB-D2E4AE809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1AF095-209F-2BB9-073C-6D17BD8CF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575505-1C8A-0847-7036-F9AAC52AE3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said, we still extend two best-prior prefetcher coordination policies: [CLICK] the heuristic-based HPAC and [CLICK] learning-based policy MAB,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 of which have been originally proposed to control only prefetchers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coordinate prefetchers with off-chip predictors in our case.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We observe that while HPAC and MAB improve performance over the naive combination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prefetcher-adverse workloads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still leave a significant performance potential behind than the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StaticBest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combination.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91E21-3F2A-A369-6416-40E3FFAA54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58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B427C-A401-6079-3AF8-C159B8C8A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F128ED-4027-B597-1686-E43DF290D5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4047C8-D4B8-EE43-2850-22FB0B6C14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said, we still extend two best-prior prefetcher coordination policies: [CLICK] the heuristic-based HPAC and [CLICK] learning-based policy MAB,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 of which have been originally proposed to control only prefetchers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coordinate prefetchers with off-chip predictors in our case.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We observe that while HPAC and MAB improve performance over the naive combination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prefetcher-adverse workloads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still leave a significant performance potential behind than the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StaticBest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combination.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AA4C85-25E6-58A5-99F5-88BA890A56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67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626F8-1F51-4ACE-B7A8-D11A11743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0664D5-7FAD-947D-744A-381F11284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8C8DD1-8FB1-208A-4C22-68F80217A8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goal in this work is to design a holistic framework that can autonomously coordinate off-chip prediction with multiple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prefetching techniques employed at various levels of the cache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hierarchy by taking multiple system-level features into account,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thereby delivering consistent performance benefits, regardless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underlying prefetcher-OCP combination, workload, and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 configuration.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C76E8A-72B0-413F-07A1-1C38988B58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34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this end, we propose Athena, which formulates the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namic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coordination between prefetchers and OCP as a rein-</a:t>
            </a: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forcement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learning problem.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213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typical RL system consists of two key components: the agent and the environment.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each timestep t, the agent observes the current state of the environment St, selects an action At, and receives a numerical reward Rt+1 based on the outcome of the action.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agent’s goal is to find the optimal policy that maximizes the cumulative reward collected over time. 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3799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Athena formulates the coordination of data prefetchers and the off-chip predictor as an RL problem, </a:t>
            </a:r>
          </a:p>
          <a:p>
            <a:endParaRPr lang="en-US" dirty="0"/>
          </a:p>
          <a:p>
            <a:r>
              <a:rPr lang="en-US" dirty="0"/>
              <a:t>Athena acts as the RL agent</a:t>
            </a:r>
          </a:p>
          <a:p>
            <a:endParaRPr lang="en-US" dirty="0"/>
          </a:p>
          <a:p>
            <a:r>
              <a:rPr lang="en-US" dirty="0"/>
              <a:t>And the Processor and Memory Subsystem acts as the Environment</a:t>
            </a:r>
          </a:p>
          <a:p>
            <a:endParaRPr lang="en-US" dirty="0"/>
          </a:p>
          <a:p>
            <a:r>
              <a:rPr lang="en-US" dirty="0"/>
              <a:t>At every timestep</a:t>
            </a:r>
          </a:p>
          <a:p>
            <a:endParaRPr lang="en-US" dirty="0"/>
          </a:p>
          <a:p>
            <a:r>
              <a:rPr lang="en-US" dirty="0"/>
              <a:t>Let's dive deeper into the three components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23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So, let’s get started with the executive summary</a:t>
            </a:r>
          </a:p>
          <a:p>
            <a:endParaRPr lang="en-US" dirty="0"/>
          </a:p>
          <a:p>
            <a:r>
              <a:rPr lang="en-US" dirty="0"/>
              <a:t>As, we know, long memory access latency ...</a:t>
            </a:r>
          </a:p>
          <a:p>
            <a:r>
              <a:rPr lang="en-US" dirty="0"/>
              <a:t>Prefetching and off-chip prediction are two key orthogonal techniques proposed to hide the long memory access latency</a:t>
            </a:r>
          </a:p>
          <a:p>
            <a:endParaRPr lang="en-US" dirty="0"/>
          </a:p>
          <a:p>
            <a:r>
              <a:rPr lang="en-US" dirty="0"/>
              <a:t>[CLICK] In this work, we make three key observations regarding the combined usage of data prefetching and off-chip prediction...</a:t>
            </a:r>
          </a:p>
          <a:p>
            <a:r>
              <a:rPr lang="en-US" dirty="0"/>
              <a:t>First, we show that off-chip prediction and prefetching provides complementary performance benefits, especially in memory bandwidth constrained processors</a:t>
            </a:r>
          </a:p>
          <a:p>
            <a:endParaRPr lang="en-US" dirty="0"/>
          </a:p>
          <a:p>
            <a:r>
              <a:rPr lang="en-US" dirty="0"/>
              <a:t>[CLICK] Yet, naively combining these two techniques often fails ...</a:t>
            </a:r>
          </a:p>
          <a:p>
            <a:endParaRPr lang="en-US" dirty="0"/>
          </a:p>
          <a:p>
            <a:r>
              <a:rPr lang="en-US" dirty="0"/>
              <a:t>[CLICK] and, existing policies to coordinate these two mechanisms leave a ...</a:t>
            </a:r>
          </a:p>
          <a:p>
            <a:endParaRPr lang="en-US" dirty="0"/>
          </a:p>
          <a:p>
            <a:r>
              <a:rPr lang="en-US" dirty="0"/>
              <a:t>[CLICK] Thus, to address these issues, our goal in this work is to design a holistic framework that ...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8367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D5CA6-0698-C544-7E56-2F6167F8B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AADE9F-AED9-0987-82C1-498C7D87A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4C2D1F-E5BC-C56C-2749-64E54FFDF1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Let's take a closer look into the three key components of the RL framework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define the state as a vector of system-level features, where each feature encapsulates a distinct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memory subsystem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Collectively, these features represent the runtime conditions relevant to making a prefetcher-OCP coordination decision.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start with these example features, such as ...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Later, we perform offline feature selection using automated design-space exploration to determine the final subset of features that Athena uses to construct the state vector.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CAA9E-A48C-4F01-5E71-68E990972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63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a high level, Athena decides whether to enable or disable the prefetcher and off-chip predictor.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558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68B97-42F4-BA5C-AB00-53D3AC094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3B5E47-6826-FAD9-51C3-DA6D675DD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F6F34C-E3C2-8188-255A-8A1EF161A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Given the state vector, Athena looks up the Q-values for each of the four actions, prefetcher only, OCP only, both enabled and both disabled.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Athena selects the action with the highest Q-value.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example, Athena selects prefetcher-only.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we do better than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soley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selecting the actions at a coarse granularity?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case, the Q-Value of prefetcher-only is much larger than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exploit this observation to enable ...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0C5CD-D0F8-B233-8A5E-510D8153E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826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the q-value difference to control prefetcher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aggressivness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Athena enables prefetching, Athena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417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8799-CEA6-70B8-0FB2-CF332AD36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92C180-8720-81F5-979A-8DA9E9F238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085FEE-C46E-DC4D-AFD1-E6DD3EAD38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the q-value difference to control prefetcher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aggressivness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Athena enables prefetching, Athena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6DFD7-E61F-F4E1-5BB0-AD97356B15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466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817DE-E052-BF42-7485-AE636E3E8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A15C0-1C6A-0964-CBE1-8A6C7FE8A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A9F65E-2280-8A6A-5223-D6A32E84D8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Reward defines the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Intuitive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a change in IPC may originate from two different sources: (1) the coordination actions taken by the agent, and (2) the inherent variations in workload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that are independent of the agent’s actions.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such, using IPC as the sole reward can be unreliable and may mislead the learned policy.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58594-71BD-E9EE-97B7-2FAD5FC508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794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7402E-D0AE-9EAA-6936-82F9C330C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7BB64B-A505-E2B8-0673-0397D11D22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079342-1ED9-674F-B6AD-D2058269C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address this limitation, Athena introduces a composite reward framework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H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(1) correlated reward, which encapsulates the effect of Athena’s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 on the system,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(2) uncorrelated reward, which encapsulates the inherent change in program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CH" dirty="0"/>
          </a:p>
          <a:p>
            <a:endParaRPr lang="en-CH" dirty="0"/>
          </a:p>
          <a:p>
            <a:endParaRPr lang="en-CH" dirty="0"/>
          </a:p>
          <a:p>
            <a:r>
              <a:rPr lang="en-CH" dirty="0"/>
              <a:t>By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69425-977E-9BE9-A33C-4B6AB3CF72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502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B8931-B596-87E8-0581-140D8CFED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D5D6D6-36DB-8FFC-54DD-50E4EA446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AD6E3-AFC0-1507-EEEC-04071A7CB5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address this limitation, Athena introduces a composite reward framework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H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(1) correlated reward, which encapsulates the effect of Athena’s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 on the system,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(2) uncorrelated reward, which encapsulates the inherent change in program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CH" dirty="0"/>
          </a:p>
          <a:p>
            <a:endParaRPr lang="en-CH" dirty="0"/>
          </a:p>
          <a:p>
            <a:endParaRPr lang="en-CH" dirty="0"/>
          </a:p>
          <a:p>
            <a:r>
              <a:rPr lang="en-CH" dirty="0"/>
              <a:t>By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03F0A-D2C4-1DB5-F3C4-14914AACD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9246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03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54ADA-B20D-651B-E486-383B365FA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1BAE95-A0DA-F728-5AF6-E5B5309015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984961-F233-0866-B60A-424BBC0E3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C57948-EA0A-A2F1-7311-9640D15ACD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865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446CB-2AF9-E9D0-8D22-89076A362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E01106-C808-A0A2-8467-6222E95261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C03F87-E1B9-15EC-B927-F5583C9AC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this end, we propose Athena which models ...</a:t>
            </a:r>
          </a:p>
          <a:p>
            <a:endParaRPr lang="en-US" dirty="0"/>
          </a:p>
          <a:p>
            <a:r>
              <a:rPr lang="en-US" dirty="0"/>
              <a:t>[CLICK] Athena works in epochs of workload execution. </a:t>
            </a:r>
          </a:p>
          <a:p>
            <a:r>
              <a:rPr lang="en-US" dirty="0"/>
              <a:t>At the end of every epoch, Athena extracts a set of system-level features, </a:t>
            </a:r>
          </a:p>
          <a:p>
            <a:r>
              <a:rPr lang="en-US" dirty="0"/>
              <a:t>such as memory bandwidth usage, prefetcher or OCP’s accuracy, cache pollution</a:t>
            </a:r>
          </a:p>
          <a:p>
            <a:r>
              <a:rPr lang="en-US" dirty="0"/>
              <a:t>and use it as a state information to take a coordination action.</a:t>
            </a:r>
          </a:p>
          <a:p>
            <a:endParaRPr lang="en-US" dirty="0"/>
          </a:p>
          <a:p>
            <a:r>
              <a:rPr lang="en-US" dirty="0"/>
              <a:t>[CLICK] An action in this case, is to not only enable or disable each mechanism, </a:t>
            </a:r>
          </a:p>
          <a:p>
            <a:r>
              <a:rPr lang="en-US" dirty="0"/>
              <a:t>but also to dictate the aggressiveness of the prefetcher</a:t>
            </a:r>
          </a:p>
          <a:p>
            <a:endParaRPr lang="en-US" dirty="0"/>
          </a:p>
          <a:p>
            <a:r>
              <a:rPr lang="en-US" dirty="0"/>
              <a:t>[CLICK] For every action, Athena receives a numerical reward, that measures</a:t>
            </a:r>
          </a:p>
          <a:p>
            <a:r>
              <a:rPr lang="en-US" dirty="0"/>
              <a:t>the change in multiple system-level metrics. Athena uses this reward to </a:t>
            </a:r>
          </a:p>
          <a:p>
            <a:r>
              <a:rPr lang="en-US" dirty="0"/>
              <a:t>autonomously and continuously learn the coordination policy.</a:t>
            </a:r>
          </a:p>
          <a:p>
            <a:endParaRPr lang="en-US" dirty="0"/>
          </a:p>
          <a:p>
            <a:r>
              <a:rPr lang="en-US" dirty="0"/>
              <a:t>[CLICK] Athena improves upon prior learning-based coordination mechanisms</a:t>
            </a:r>
          </a:p>
          <a:p>
            <a:r>
              <a:rPr lang="en-US" dirty="0"/>
              <a:t>in two key ways.</a:t>
            </a:r>
          </a:p>
          <a:p>
            <a:r>
              <a:rPr lang="en-US" dirty="0"/>
              <a:t>[CLICK] First, Athena introduces a composite reward framework that ...</a:t>
            </a:r>
          </a:p>
          <a:p>
            <a:r>
              <a:rPr lang="en-US" dirty="0"/>
              <a:t>and</a:t>
            </a:r>
          </a:p>
          <a:p>
            <a:r>
              <a:rPr lang="en-US" dirty="0"/>
              <a:t>[CLICK] Athena works both as a ... </a:t>
            </a:r>
          </a:p>
          <a:p>
            <a:endParaRPr lang="en-US" dirty="0"/>
          </a:p>
          <a:p>
            <a:r>
              <a:rPr lang="en-US" dirty="0"/>
              <a:t>[CLICK] Our extensive evaluation using a wide range of workloads, prefetchers, off-chip predictors</a:t>
            </a:r>
          </a:p>
          <a:p>
            <a:r>
              <a:rPr lang="en-US" dirty="0"/>
              <a:t> and system configuration shows that</a:t>
            </a:r>
          </a:p>
          <a:p>
            <a:r>
              <a:rPr lang="en-US" dirty="0"/>
              <a:t>Athena consistently outperforms both best-prior heuristics-based and learning-based coordination policies.</a:t>
            </a:r>
          </a:p>
          <a:p>
            <a:endParaRPr lang="en-US" dirty="0"/>
          </a:p>
          <a:p>
            <a:r>
              <a:rPr lang="en-US" dirty="0"/>
              <a:t>[CLICK] Athena is open-sourced and fully artifact evaluated, which you can download from our GitHub repo</a:t>
            </a:r>
          </a:p>
          <a:p>
            <a:endParaRPr lang="en-US" dirty="0"/>
          </a:p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F4F35-3C69-1269-311C-231B7A08AE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7313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703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use </a:t>
            </a:r>
            <a:r>
              <a:rPr lang="en-US" dirty="0" err="1"/>
              <a:t>ChampSim</a:t>
            </a:r>
            <a:r>
              <a:rPr lang="en-US" dirty="0"/>
              <a:t> to evaluate Athena in coordinating multiple types of prefetcher and off-chip predictors, and compare it against multiple prior coordination policies under a wide range of workloads and system configurations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433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45A41-19A1-B190-78DC-542C496A2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7B4813-0574-1072-7137-6C5B5CD313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8132AE-00E0-9CF0-C88A-1FD4764ED9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of our implementations are fully open-sourced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00D276-38C6-24BC-3DA4-1B89DBA1B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361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evaluate Athena using four cache designs, which differ in the number of prefetchers deployed at various levels of the cache hirarchy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334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31294-5173-4EDE-7129-8E9184CC2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71D800-0E81-F769-059E-8DC4C4F6A4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B78994-23F0-533A-6653-1B22045DB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9E0870-5AF9-FEC9-89F9-131131E2E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643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049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F711A-0C53-658A-64B9-61D8E8B55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9C6683-9F43-216B-5101-0A4234980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B3E4E5-89CF-A78E-AFA5-34FEF9748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2B1EC-FD49-311B-5AF2-359C613F41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38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motivated using the performance gap between existing works and StaticBest.</a:t>
            </a:r>
          </a:p>
          <a:p>
            <a:r>
              <a:rPr lang="en-CH" dirty="0"/>
              <a:t>Do we reach our goal?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97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205D0-BC16-9277-E1DA-8572AC7E6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86FD9F-8D51-BA88-D6AE-479F5D6F97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C40542-92B4-AD87-B447-772C651EE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motivated using the performance gap between existing works and StaticBest.</a:t>
            </a:r>
          </a:p>
          <a:p>
            <a:r>
              <a:rPr lang="en-CH" dirty="0"/>
              <a:t>Do we reach our goal?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2E5CE-1C91-4B52-E36F-D96B7B4634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425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882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going to be the outline of today’s talk.</a:t>
            </a:r>
          </a:p>
          <a:p>
            <a:endParaRPr lang="en-US" dirty="0"/>
          </a:p>
          <a:p>
            <a:r>
              <a:rPr lang="en-US" dirty="0"/>
              <a:t>Let’s start with the background.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718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078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A550D-EFBC-4E9E-D5C4-B2FFB81BA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C8E218-99A8-4534-4206-13EFEF359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50A119-1C8B-D3BA-501A-1B8F061950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B562D-FF52-0F42-6E5A-3BEB0EDD82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492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27C92-8E6E-600D-6FEB-09FA258B8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10385D-FCBC-C7F3-0EA3-48F60EB7AA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76993A-B0E0-0102-D964-245E763591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propose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E7000-1C87-C743-9F70-8C2A26C1E7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88617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8966C-DE6B-28C1-4000-174D0B850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C9A9DC-34EB-C667-F00B-84A1F59BD2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0FDB27-5391-1999-6F91-261CEC9EF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295A9-C589-5CEA-B19D-914BBD5562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8989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Banner</a:t>
            </a:r>
          </a:p>
          <a:p>
            <a:endParaRPr lang="en-US" dirty="0"/>
          </a:p>
          <a:p>
            <a:r>
              <a:rPr lang="en-US" dirty="0"/>
              <a:t>Describe</a:t>
            </a:r>
          </a:p>
          <a:p>
            <a:r>
              <a:rPr lang="en-US" dirty="0"/>
              <a:t>: no com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Q-Value Storage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QVStore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whose purpose is to store the Q-values of state-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 pairs encountered during Athena’s online operation.</a:t>
            </a:r>
          </a:p>
          <a:p>
            <a:r>
              <a:rPr lang="en-US" dirty="0"/>
              <a:t>plicated /…</a:t>
            </a:r>
          </a:p>
          <a:p>
            <a:endParaRPr lang="en-US" dirty="0"/>
          </a:p>
          <a:p>
            <a:endParaRPr lang="en-US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Q-Value Storage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QVStore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whose purpose is to store the Q-values of state-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action pairs encountered during Athena’s online operation.</a:t>
            </a: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9157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AF8E2-02EA-3DE6-98E9-F379F08C2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9082FC-9E35-458C-CF47-7C54BA7720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9BEB68-C525-309E-2C25-BFE27C1FFE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Banner</a:t>
            </a:r>
          </a:p>
          <a:p>
            <a:endParaRPr lang="en-US" dirty="0"/>
          </a:p>
          <a:p>
            <a:r>
              <a:rPr lang="en-US" dirty="0"/>
              <a:t>Describe</a:t>
            </a:r>
          </a:p>
          <a:p>
            <a:r>
              <a:rPr lang="en-US" dirty="0"/>
              <a:t>: no complicated /…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EEA704-92AF-4D33-F79E-20B89BB237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04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 given state-action pair, Athena retrieves its correspond-</a:t>
            </a: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Q-value from the partitioned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QVStore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three stages, as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shown in Figure 6. First, Athena constructs the state vector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concatenating all feature values. Second, Athena applies k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distinct hash functions to the state vector, each producing an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index to a plane to retrieve the corresponding partial Q-value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parallel. Third, Athena computes the final Q-value by sum-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ming the partial Q-values across all planes. At the end of each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epoch, Athena updates the Q-value using the SARSA update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rule (see §3), applying the update independently to each plane.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930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we all know, long memory access latency remains the key ...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[CLICK] Now, researchers have proposed numerous techniques to hide memory access latency</a:t>
            </a:r>
          </a:p>
          <a:p>
            <a:endParaRPr lang="en-US" dirty="0"/>
          </a:p>
          <a:p>
            <a:r>
              <a:rPr lang="en-US" dirty="0"/>
              <a:t>[CLICK] Data prefetching and off-chip prediction are two such key techniques..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33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Data prefetching is a widely-explored speculation technique that predicts the address ....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fetches the corresponding data to the on-chip caches before the program demands it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If the prediction is correct, a prefetcher can partially or fully hide the long memory access latency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However, incorrect speculation can cause severe memory bandwidth overhead and cache pollution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Off-chip predictor, on the other hand, is a recently-proposed technique that predicts whether or not ...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starts fetching their data directly from the main memory ...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off-chip predictor often produce more accurate speculation compared to traditional prefetchers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it also provides less timeliness than a prefetcher.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Now, technically, both of these mechanisms can be orthogonally applied in a processor.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[CLICK] But the question is: how do they behave in presence of each other?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34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In this work we make three observations regarding the combined usage of data prefetching and off-chip prediction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26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First, we observe that prefetcher and off-chip predictor often provides complementary performance benefit,</a:t>
            </a:r>
          </a:p>
          <a:p>
            <a:r>
              <a:rPr lang="en-US" dirty="0"/>
              <a:t>especially in memory bandwidth-constrained processors.</a:t>
            </a:r>
          </a:p>
          <a:p>
            <a:endParaRPr lang="en-US" dirty="0"/>
          </a:p>
          <a:p>
            <a:r>
              <a:rPr lang="en-US" dirty="0"/>
              <a:t>To illustrate this, here I am showing the performance improvement of a state-of-the-art prefetcher Pythia</a:t>
            </a:r>
          </a:p>
          <a:p>
            <a:r>
              <a:rPr lang="en-US" dirty="0"/>
              <a:t>employed in the L2 cache of a bandwidth-constrained single-core processor.</a:t>
            </a:r>
          </a:p>
          <a:p>
            <a:endParaRPr lang="en-US" dirty="0"/>
          </a:p>
          <a:p>
            <a:r>
              <a:rPr lang="en-US" dirty="0"/>
              <a:t>On the x-axis, we have different workloads, and the y-axis, we have the speedup.</a:t>
            </a:r>
          </a:p>
          <a:p>
            <a:endParaRPr lang="en-US" dirty="0"/>
          </a:p>
          <a:p>
            <a:r>
              <a:rPr lang="en-US" dirty="0"/>
              <a:t>[CLICK] As we can see, Pythia improves performance for the majority of the workloads even in this bandwidth-constrained configuration.</a:t>
            </a:r>
          </a:p>
          <a:p>
            <a:r>
              <a:rPr lang="en-US" dirty="0"/>
              <a:t>[CLICK] We call such workloads – prefetcher friendly.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[CLICK] However, for a significant number of workloads, Pythia significantly degrades performance,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even with its built-in bandwidth-aware throttling mechanism</a:t>
            </a:r>
          </a:p>
          <a:p>
            <a:endParaRPr lang="en-US" dirty="0"/>
          </a:p>
          <a:p>
            <a:r>
              <a:rPr lang="en-US" dirty="0"/>
              <a:t>[CLICK] In many of these prefetcher-adverse workloads, the state-of-the-art off-chip predictor POPET provides performance benefit.</a:t>
            </a:r>
          </a:p>
          <a:p>
            <a:r>
              <a:rPr lang="en-US" dirty="0"/>
              <a:t>However, in prefetcher-friendly workloads, POPET significantly underperforms Pythia.</a:t>
            </a:r>
          </a:p>
          <a:p>
            <a:endParaRPr lang="en-US" dirty="0"/>
          </a:p>
          <a:p>
            <a:endParaRPr lang="en-US" dirty="0"/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833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EC866-1656-D2F0-CC4C-6987F0BA3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EB3EA7-A3EF-74A2-FA10-9BE5A766C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B4D991-E83C-4793-8401-205C5147D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First, we observe that prefetcher and off-chip predictor often provides complementary performance benefit,</a:t>
            </a:r>
          </a:p>
          <a:p>
            <a:r>
              <a:rPr lang="en-US" dirty="0"/>
              <a:t>especially in memory bandwidth-constrained processors.</a:t>
            </a:r>
          </a:p>
          <a:p>
            <a:endParaRPr lang="en-US" dirty="0"/>
          </a:p>
          <a:p>
            <a:r>
              <a:rPr lang="en-US" dirty="0"/>
              <a:t>To illustrate this, here I am showing the performance improvement of a state-of-the-art prefetcher Pythia</a:t>
            </a:r>
          </a:p>
          <a:p>
            <a:r>
              <a:rPr lang="en-US" dirty="0"/>
              <a:t>employed in the L2 cache of a bandwidth-constrained single-core processor.</a:t>
            </a:r>
          </a:p>
          <a:p>
            <a:endParaRPr lang="en-US" dirty="0"/>
          </a:p>
          <a:p>
            <a:r>
              <a:rPr lang="en-US" dirty="0"/>
              <a:t>On the x-axis, we have different workloads, and the y-axis, we have the speedup.</a:t>
            </a:r>
          </a:p>
          <a:p>
            <a:endParaRPr lang="en-US" dirty="0"/>
          </a:p>
          <a:p>
            <a:r>
              <a:rPr lang="en-US" dirty="0"/>
              <a:t>[CLICK] As we can see, Pythia improves performance for the majority of the workloads even in this bandwidth-constrained configuration.</a:t>
            </a:r>
          </a:p>
          <a:p>
            <a:r>
              <a:rPr lang="en-US" dirty="0"/>
              <a:t>[CLICK] We call such workloads – prefetcher friendly.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[CLICK] However, for a significant number of workloads, Pythia significantly degrades performance,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even with its built-in bandwidth-aware throttling mechanism</a:t>
            </a:r>
          </a:p>
          <a:p>
            <a:endParaRPr lang="en-US" dirty="0"/>
          </a:p>
          <a:p>
            <a:r>
              <a:rPr lang="en-US" dirty="0"/>
              <a:t>[CLICK] In many of these prefetcher-adverse workloads, the state-of-the-art off-chip predictor POPET provides performance benefit.</a:t>
            </a:r>
          </a:p>
          <a:p>
            <a:r>
              <a:rPr lang="en-US" dirty="0"/>
              <a:t>However, in prefetcher-friendly workloads, POPET significantly underperforms Pythia.</a:t>
            </a:r>
          </a:p>
          <a:p>
            <a:endParaRPr lang="en-US" dirty="0"/>
          </a:p>
          <a:p>
            <a:endParaRPr lang="en-US" dirty="0"/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66348-CBC9-3915-7E9B-EA58CDC44D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686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4432-8C5A-94BB-1F22-56FCC5E1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C4A8F-E437-119C-8A02-EC7AAFAD1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7E132-3BE0-BA52-0BEA-33ED01F3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4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AC8F7-609C-AEC3-9D2D-1562E8C36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D65B4-2A76-A7F4-A337-75DF3E856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9765C-A673-5D65-37F0-0CF511D7F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798061" cy="77046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2457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8846C-7E92-B5F8-1DF8-6E7634BC3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6" y="1709738"/>
            <a:ext cx="8798062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568B9-E03A-1D57-0642-96D69BFC3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6" y="4589463"/>
            <a:ext cx="87980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8780E-0D8E-5E62-999B-AE54CA3F1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38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B6AD7-E621-CA31-32E5-675436ED66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7506" y="866164"/>
            <a:ext cx="4258294" cy="56445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A24CF-0D94-C916-7412-85EB6B152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866163"/>
            <a:ext cx="4339418" cy="56445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6F39BB-8C49-BD06-1DCC-AD45E91F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67CACB-54AF-664A-5243-FE7D5A17C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798061" cy="77046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876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F80D13-5F5E-42AB-2BA6-5738D99EF5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690076"/>
            <a:ext cx="4358468" cy="4820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17066-2C8D-B4CF-B250-9D4C4C054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8" y="866164"/>
            <a:ext cx="430941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22D3FB-D255-43DA-1099-E90CC161B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9558" y="1690076"/>
            <a:ext cx="4309418" cy="48206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96DB53-80EA-EC53-6D87-AB2EA80CDE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866163"/>
            <a:ext cx="4358468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A20845-3FCD-0D5B-07F1-0AF43A5AD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362093-6FB4-CACB-D18A-837A20406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798061" cy="77046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24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1B3AB8-58B5-5935-08B3-938A5D8D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0AE119-D530-736B-1867-6FFA797C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798061" cy="77046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8319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A6683-8C53-89CC-04B1-AA1A41FF5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1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78598B-9904-A5F9-B9EA-0BE7109637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5099830" cy="5523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8F43AE-B513-DCCC-5551-7A4CCAF0F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382" y="987425"/>
            <a:ext cx="3423431" cy="552330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7263F6-2D80-E0E9-B872-6233B8FD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7B7A932-4C27-39E7-4F87-E99486619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798061" cy="77046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2570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B8AD60-1E7A-A253-C1DE-73C838722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C6EBB-F71A-725D-04B8-05A437BD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107068-BEC9-B7B8-9067-79BA3D87D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798061" cy="77046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3873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DBD56F-6254-F79B-61F9-1F7D13767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557" y="866164"/>
            <a:ext cx="8798061" cy="5644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D48E2-B4B9-DE97-6561-E7739C1E4F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2099" y="6510726"/>
            <a:ext cx="63551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 b="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fld id="{926C5CFF-FC03-5F4C-B716-CBEBB43E48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ikdörtgen 22">
            <a:extLst>
              <a:ext uri="{FF2B5EF4-FFF2-40B4-BE49-F238E27FC236}">
                <a16:creationId xmlns:a16="http://schemas.microsoft.com/office/drawing/2014/main" id="{A658ED74-B003-831E-4241-F82450FDD8A5}"/>
              </a:ext>
            </a:extLst>
          </p:cNvPr>
          <p:cNvSpPr/>
          <p:nvPr userDrawn="1"/>
        </p:nvSpPr>
        <p:spPr>
          <a:xfrm>
            <a:off x="9489406" y="4991189"/>
            <a:ext cx="849085" cy="466531"/>
          </a:xfrm>
          <a:prstGeom prst="rect">
            <a:avLst/>
          </a:prstGeom>
          <a:solidFill>
            <a:srgbClr val="0160A0"/>
          </a:solidFill>
          <a:ln>
            <a:solidFill>
              <a:srgbClr val="016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8" name="Dikdörtgen 23">
            <a:extLst>
              <a:ext uri="{FF2B5EF4-FFF2-40B4-BE49-F238E27FC236}">
                <a16:creationId xmlns:a16="http://schemas.microsoft.com/office/drawing/2014/main" id="{551ECDA5-8292-6BA7-36F9-33E1B936E281}"/>
              </a:ext>
            </a:extLst>
          </p:cNvPr>
          <p:cNvSpPr/>
          <p:nvPr userDrawn="1"/>
        </p:nvSpPr>
        <p:spPr>
          <a:xfrm>
            <a:off x="9489406" y="5700255"/>
            <a:ext cx="849085" cy="466531"/>
          </a:xfrm>
          <a:prstGeom prst="rect">
            <a:avLst/>
          </a:prstGeom>
          <a:solidFill>
            <a:srgbClr val="7A62E7"/>
          </a:solidFill>
          <a:ln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24">
            <a:extLst>
              <a:ext uri="{FF2B5EF4-FFF2-40B4-BE49-F238E27FC236}">
                <a16:creationId xmlns:a16="http://schemas.microsoft.com/office/drawing/2014/main" id="{BA4AC28B-C945-CAA8-00AA-D89910C811B5}"/>
              </a:ext>
            </a:extLst>
          </p:cNvPr>
          <p:cNvSpPr/>
          <p:nvPr userDrawn="1"/>
        </p:nvSpPr>
        <p:spPr>
          <a:xfrm>
            <a:off x="9489406" y="4282123"/>
            <a:ext cx="849085" cy="466531"/>
          </a:xfrm>
          <a:prstGeom prst="rect">
            <a:avLst/>
          </a:prstGeom>
          <a:solidFill>
            <a:srgbClr val="E1257C"/>
          </a:solidFill>
          <a:ln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Dikdörtgen 25">
            <a:extLst>
              <a:ext uri="{FF2B5EF4-FFF2-40B4-BE49-F238E27FC236}">
                <a16:creationId xmlns:a16="http://schemas.microsoft.com/office/drawing/2014/main" id="{E82CD2C0-3CA1-3E05-5864-8CAF735A6F94}"/>
              </a:ext>
            </a:extLst>
          </p:cNvPr>
          <p:cNvSpPr/>
          <p:nvPr userDrawn="1"/>
        </p:nvSpPr>
        <p:spPr>
          <a:xfrm>
            <a:off x="9489406" y="6409320"/>
            <a:ext cx="849085" cy="466531"/>
          </a:xfrm>
          <a:prstGeom prst="rect">
            <a:avLst/>
          </a:prstGeom>
          <a:solidFill>
            <a:srgbClr val="104862"/>
          </a:solidFill>
          <a:ln>
            <a:solidFill>
              <a:srgbClr val="104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2" name="Dikdörtgen 6">
            <a:extLst>
              <a:ext uri="{FF2B5EF4-FFF2-40B4-BE49-F238E27FC236}">
                <a16:creationId xmlns:a16="http://schemas.microsoft.com/office/drawing/2014/main" id="{1074742B-7730-0DA9-3260-3124FBAA64E4}"/>
              </a:ext>
            </a:extLst>
          </p:cNvPr>
          <p:cNvSpPr/>
          <p:nvPr userDrawn="1"/>
        </p:nvSpPr>
        <p:spPr>
          <a:xfrm>
            <a:off x="2764971" y="-1441319"/>
            <a:ext cx="849085" cy="466531"/>
          </a:xfrm>
          <a:prstGeom prst="rect">
            <a:avLst/>
          </a:prstGeom>
          <a:solidFill>
            <a:srgbClr val="C4D7FC"/>
          </a:solidFill>
          <a:ln w="57150">
            <a:solidFill>
              <a:srgbClr val="6292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3" name="Dikdörtgen 7">
            <a:extLst>
              <a:ext uri="{FF2B5EF4-FFF2-40B4-BE49-F238E27FC236}">
                <a16:creationId xmlns:a16="http://schemas.microsoft.com/office/drawing/2014/main" id="{5D3748BC-30C8-C383-5F67-A16567C462F8}"/>
              </a:ext>
            </a:extLst>
          </p:cNvPr>
          <p:cNvSpPr/>
          <p:nvPr userDrawn="1"/>
        </p:nvSpPr>
        <p:spPr>
          <a:xfrm>
            <a:off x="4608285" y="-1441319"/>
            <a:ext cx="849085" cy="466531"/>
          </a:xfrm>
          <a:prstGeom prst="rect">
            <a:avLst/>
          </a:prstGeom>
          <a:solidFill>
            <a:srgbClr val="DAD3F9"/>
          </a:solidFill>
          <a:ln w="57150">
            <a:solidFill>
              <a:srgbClr val="7A62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8">
            <a:extLst>
              <a:ext uri="{FF2B5EF4-FFF2-40B4-BE49-F238E27FC236}">
                <a16:creationId xmlns:a16="http://schemas.microsoft.com/office/drawing/2014/main" id="{A00DC69F-AAB0-FB69-A1FF-388A426EC8E4}"/>
              </a:ext>
            </a:extLst>
          </p:cNvPr>
          <p:cNvSpPr/>
          <p:nvPr userDrawn="1"/>
        </p:nvSpPr>
        <p:spPr>
          <a:xfrm>
            <a:off x="3686628" y="-1441319"/>
            <a:ext cx="849085" cy="466531"/>
          </a:xfrm>
          <a:prstGeom prst="rect">
            <a:avLst/>
          </a:prstGeom>
          <a:solidFill>
            <a:srgbClr val="F9D3E4"/>
          </a:solidFill>
          <a:ln w="57150">
            <a:solidFill>
              <a:srgbClr val="E125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Dikdörtgen 9">
            <a:extLst>
              <a:ext uri="{FF2B5EF4-FFF2-40B4-BE49-F238E27FC236}">
                <a16:creationId xmlns:a16="http://schemas.microsoft.com/office/drawing/2014/main" id="{966DBE3E-2BA5-E9DD-A0B0-9D96AB4534C3}"/>
              </a:ext>
            </a:extLst>
          </p:cNvPr>
          <p:cNvSpPr/>
          <p:nvPr userDrawn="1"/>
        </p:nvSpPr>
        <p:spPr>
          <a:xfrm>
            <a:off x="921656" y="-1441319"/>
            <a:ext cx="849085" cy="466531"/>
          </a:xfrm>
          <a:prstGeom prst="rect">
            <a:avLst/>
          </a:prstGeom>
          <a:solidFill>
            <a:srgbClr val="FFE0D5"/>
          </a:solidFill>
          <a:ln w="57150">
            <a:solidFill>
              <a:srgbClr val="FF5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6" name="Dikdörtgen 10">
            <a:extLst>
              <a:ext uri="{FF2B5EF4-FFF2-40B4-BE49-F238E27FC236}">
                <a16:creationId xmlns:a16="http://schemas.microsoft.com/office/drawing/2014/main" id="{88BC7503-89AD-8CEE-FA08-DD113AC38BB6}"/>
              </a:ext>
            </a:extLst>
          </p:cNvPr>
          <p:cNvSpPr/>
          <p:nvPr userDrawn="1"/>
        </p:nvSpPr>
        <p:spPr>
          <a:xfrm>
            <a:off x="0" y="-1441319"/>
            <a:ext cx="849085" cy="466531"/>
          </a:xfrm>
          <a:prstGeom prst="rect">
            <a:avLst/>
          </a:prstGeom>
          <a:solidFill>
            <a:srgbClr val="FFEBCD"/>
          </a:solidFill>
          <a:ln w="57150">
            <a:solidFill>
              <a:srgbClr val="F493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5" name="Dikdörtgen 22">
            <a:extLst>
              <a:ext uri="{FF2B5EF4-FFF2-40B4-BE49-F238E27FC236}">
                <a16:creationId xmlns:a16="http://schemas.microsoft.com/office/drawing/2014/main" id="{7674523A-BED3-9BA6-2601-606BC49AF452}"/>
              </a:ext>
            </a:extLst>
          </p:cNvPr>
          <p:cNvSpPr/>
          <p:nvPr userDrawn="1"/>
        </p:nvSpPr>
        <p:spPr>
          <a:xfrm>
            <a:off x="0" y="-773468"/>
            <a:ext cx="849085" cy="466531"/>
          </a:xfrm>
          <a:prstGeom prst="rect">
            <a:avLst/>
          </a:prstGeom>
          <a:solidFill>
            <a:srgbClr val="FFF3CE"/>
          </a:solidFill>
          <a:ln w="57150">
            <a:solidFill>
              <a:srgbClr val="FFC3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30" name="Dikdörtgen 6">
            <a:extLst>
              <a:ext uri="{FF2B5EF4-FFF2-40B4-BE49-F238E27FC236}">
                <a16:creationId xmlns:a16="http://schemas.microsoft.com/office/drawing/2014/main" id="{E78E2873-ED8C-F2C9-B8B6-381BAE6A0FA4}"/>
              </a:ext>
            </a:extLst>
          </p:cNvPr>
          <p:cNvSpPr/>
          <p:nvPr userDrawn="1"/>
        </p:nvSpPr>
        <p:spPr>
          <a:xfrm>
            <a:off x="9489406" y="27727"/>
            <a:ext cx="849085" cy="466531"/>
          </a:xfrm>
          <a:prstGeom prst="rect">
            <a:avLst/>
          </a:prstGeom>
          <a:solidFill>
            <a:srgbClr val="447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40" name="Dikdörtgen 23">
            <a:extLst>
              <a:ext uri="{FF2B5EF4-FFF2-40B4-BE49-F238E27FC236}">
                <a16:creationId xmlns:a16="http://schemas.microsoft.com/office/drawing/2014/main" id="{E9DBBE0E-B98B-AC18-762B-511EC0B19EEA}"/>
              </a:ext>
            </a:extLst>
          </p:cNvPr>
          <p:cNvSpPr/>
          <p:nvPr userDrawn="1"/>
        </p:nvSpPr>
        <p:spPr>
          <a:xfrm>
            <a:off x="921657" y="-773468"/>
            <a:ext cx="849085" cy="466531"/>
          </a:xfrm>
          <a:prstGeom prst="rect">
            <a:avLst/>
          </a:prstGeom>
          <a:solidFill>
            <a:srgbClr val="FFEADB"/>
          </a:solidFill>
          <a:ln w="57150">
            <a:solidFill>
              <a:srgbClr val="E56D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Dikdörtgen 23">
            <a:extLst>
              <a:ext uri="{FF2B5EF4-FFF2-40B4-BE49-F238E27FC236}">
                <a16:creationId xmlns:a16="http://schemas.microsoft.com/office/drawing/2014/main" id="{EFCCA561-57E5-8BE5-9C65-030A63556582}"/>
              </a:ext>
            </a:extLst>
          </p:cNvPr>
          <p:cNvSpPr/>
          <p:nvPr userDrawn="1"/>
        </p:nvSpPr>
        <p:spPr>
          <a:xfrm>
            <a:off x="1843314" y="-773468"/>
            <a:ext cx="849085" cy="466531"/>
          </a:xfrm>
          <a:prstGeom prst="rect">
            <a:avLst/>
          </a:prstGeom>
          <a:solidFill>
            <a:srgbClr val="E3F3DB"/>
          </a:solidFill>
          <a:ln w="57150">
            <a:solidFill>
              <a:srgbClr val="6EAD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Dikdörtgen 23">
            <a:extLst>
              <a:ext uri="{FF2B5EF4-FFF2-40B4-BE49-F238E27FC236}">
                <a16:creationId xmlns:a16="http://schemas.microsoft.com/office/drawing/2014/main" id="{CFE0375A-207D-6CC6-C319-ED0CD98B39AD}"/>
              </a:ext>
            </a:extLst>
          </p:cNvPr>
          <p:cNvSpPr/>
          <p:nvPr userDrawn="1"/>
        </p:nvSpPr>
        <p:spPr>
          <a:xfrm>
            <a:off x="2764971" y="-773468"/>
            <a:ext cx="849085" cy="466531"/>
          </a:xfrm>
          <a:prstGeom prst="rect">
            <a:avLst/>
          </a:prstGeom>
          <a:solidFill>
            <a:srgbClr val="E5EFFF"/>
          </a:solidFill>
          <a:ln w="57150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Dikdörtgen 23">
            <a:extLst>
              <a:ext uri="{FF2B5EF4-FFF2-40B4-BE49-F238E27FC236}">
                <a16:creationId xmlns:a16="http://schemas.microsoft.com/office/drawing/2014/main" id="{075AD28E-4D59-73A1-B6EB-729C796C1CD3}"/>
              </a:ext>
            </a:extLst>
          </p:cNvPr>
          <p:cNvSpPr/>
          <p:nvPr userDrawn="1"/>
        </p:nvSpPr>
        <p:spPr>
          <a:xfrm>
            <a:off x="3686628" y="-773468"/>
            <a:ext cx="849085" cy="466531"/>
          </a:xfrm>
          <a:prstGeom prst="rect">
            <a:avLst/>
          </a:prstGeom>
          <a:solidFill>
            <a:srgbClr val="FFE0D6"/>
          </a:solidFill>
          <a:ln w="57150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Dikdörtgen 23">
            <a:extLst>
              <a:ext uri="{FF2B5EF4-FFF2-40B4-BE49-F238E27FC236}">
                <a16:creationId xmlns:a16="http://schemas.microsoft.com/office/drawing/2014/main" id="{B687AB50-5ED8-BAED-B6B0-9DF91C4C30F7}"/>
              </a:ext>
            </a:extLst>
          </p:cNvPr>
          <p:cNvSpPr/>
          <p:nvPr userDrawn="1"/>
        </p:nvSpPr>
        <p:spPr>
          <a:xfrm>
            <a:off x="4608285" y="-773468"/>
            <a:ext cx="849085" cy="466531"/>
          </a:xfrm>
          <a:prstGeom prst="rect">
            <a:avLst/>
          </a:prstGeom>
          <a:solidFill>
            <a:srgbClr val="F1EEFC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Dikdörtgen 23">
            <a:extLst>
              <a:ext uri="{FF2B5EF4-FFF2-40B4-BE49-F238E27FC236}">
                <a16:creationId xmlns:a16="http://schemas.microsoft.com/office/drawing/2014/main" id="{79201D5B-7995-640E-A371-E197C412ACF9}"/>
              </a:ext>
            </a:extLst>
          </p:cNvPr>
          <p:cNvSpPr/>
          <p:nvPr userDrawn="1"/>
        </p:nvSpPr>
        <p:spPr>
          <a:xfrm>
            <a:off x="5529942" y="-773468"/>
            <a:ext cx="849085" cy="466531"/>
          </a:xfrm>
          <a:prstGeom prst="rect">
            <a:avLst/>
          </a:prstGeom>
          <a:solidFill>
            <a:srgbClr val="F2F2F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Dikdörtgen 23">
            <a:extLst>
              <a:ext uri="{FF2B5EF4-FFF2-40B4-BE49-F238E27FC236}">
                <a16:creationId xmlns:a16="http://schemas.microsoft.com/office/drawing/2014/main" id="{362D2E98-CFA1-F849-A25F-0FECEA91CFC8}"/>
              </a:ext>
            </a:extLst>
          </p:cNvPr>
          <p:cNvSpPr/>
          <p:nvPr userDrawn="1"/>
        </p:nvSpPr>
        <p:spPr>
          <a:xfrm>
            <a:off x="6451599" y="-773468"/>
            <a:ext cx="849085" cy="466531"/>
          </a:xfrm>
          <a:prstGeom prst="rect">
            <a:avLst/>
          </a:prstGeom>
          <a:solidFill>
            <a:srgbClr val="F8F5E3"/>
          </a:solidFill>
          <a:ln w="57150">
            <a:solidFill>
              <a:srgbClr val="BF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Dikdörtgen 23">
            <a:extLst>
              <a:ext uri="{FF2B5EF4-FFF2-40B4-BE49-F238E27FC236}">
                <a16:creationId xmlns:a16="http://schemas.microsoft.com/office/drawing/2014/main" id="{C57F412D-34D4-62A7-9662-1BFFE52140EF}"/>
              </a:ext>
            </a:extLst>
          </p:cNvPr>
          <p:cNvSpPr/>
          <p:nvPr userDrawn="1"/>
        </p:nvSpPr>
        <p:spPr>
          <a:xfrm>
            <a:off x="1843312" y="-1441320"/>
            <a:ext cx="849085" cy="466531"/>
          </a:xfrm>
          <a:prstGeom prst="rect">
            <a:avLst/>
          </a:prstGeom>
          <a:solidFill>
            <a:srgbClr val="E4F2DE"/>
          </a:solidFill>
          <a:ln w="57150">
            <a:solidFill>
              <a:srgbClr val="1081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Dikdörtgen 6">
            <a:extLst>
              <a:ext uri="{FF2B5EF4-FFF2-40B4-BE49-F238E27FC236}">
                <a16:creationId xmlns:a16="http://schemas.microsoft.com/office/drawing/2014/main" id="{680940DE-4EC1-1880-E739-31C690C7F656}"/>
              </a:ext>
            </a:extLst>
          </p:cNvPr>
          <p:cNvSpPr/>
          <p:nvPr userDrawn="1"/>
        </p:nvSpPr>
        <p:spPr>
          <a:xfrm>
            <a:off x="9489406" y="736793"/>
            <a:ext cx="849085" cy="466531"/>
          </a:xfrm>
          <a:prstGeom prst="rect">
            <a:avLst/>
          </a:prstGeom>
          <a:solidFill>
            <a:srgbClr val="F9860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1" name="Dikdörtgen 6">
            <a:extLst>
              <a:ext uri="{FF2B5EF4-FFF2-40B4-BE49-F238E27FC236}">
                <a16:creationId xmlns:a16="http://schemas.microsoft.com/office/drawing/2014/main" id="{3D2C23B7-FC3D-228E-230C-7394A7E72F08}"/>
              </a:ext>
            </a:extLst>
          </p:cNvPr>
          <p:cNvSpPr/>
          <p:nvPr userDrawn="1"/>
        </p:nvSpPr>
        <p:spPr>
          <a:xfrm>
            <a:off x="9489406" y="1445859"/>
            <a:ext cx="849085" cy="466531"/>
          </a:xfrm>
          <a:prstGeom prst="rect">
            <a:avLst/>
          </a:prstGeom>
          <a:solidFill>
            <a:srgbClr val="C00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2" name="Dikdörtgen 6">
            <a:extLst>
              <a:ext uri="{FF2B5EF4-FFF2-40B4-BE49-F238E27FC236}">
                <a16:creationId xmlns:a16="http://schemas.microsoft.com/office/drawing/2014/main" id="{86E5C1D5-4A65-BA3C-5EA0-002940C87243}"/>
              </a:ext>
            </a:extLst>
          </p:cNvPr>
          <p:cNvSpPr/>
          <p:nvPr userDrawn="1"/>
        </p:nvSpPr>
        <p:spPr>
          <a:xfrm>
            <a:off x="9489406" y="2154925"/>
            <a:ext cx="849085" cy="466531"/>
          </a:xfrm>
          <a:prstGeom prst="rect">
            <a:avLst/>
          </a:prstGeom>
          <a:solidFill>
            <a:srgbClr val="108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3" name="Dikdörtgen 6">
            <a:extLst>
              <a:ext uri="{FF2B5EF4-FFF2-40B4-BE49-F238E27FC236}">
                <a16:creationId xmlns:a16="http://schemas.microsoft.com/office/drawing/2014/main" id="{0147DBEB-EE61-C4DC-C190-5CECB856C6D9}"/>
              </a:ext>
            </a:extLst>
          </p:cNvPr>
          <p:cNvSpPr/>
          <p:nvPr userDrawn="1"/>
        </p:nvSpPr>
        <p:spPr>
          <a:xfrm>
            <a:off x="9489406" y="2863991"/>
            <a:ext cx="849085" cy="4665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54" name="Dikdörtgen 6">
            <a:extLst>
              <a:ext uri="{FF2B5EF4-FFF2-40B4-BE49-F238E27FC236}">
                <a16:creationId xmlns:a16="http://schemas.microsoft.com/office/drawing/2014/main" id="{D1339B6E-627E-1152-DCC2-A24972107E0F}"/>
              </a:ext>
            </a:extLst>
          </p:cNvPr>
          <p:cNvSpPr/>
          <p:nvPr userDrawn="1"/>
        </p:nvSpPr>
        <p:spPr>
          <a:xfrm>
            <a:off x="9489406" y="3573057"/>
            <a:ext cx="849085" cy="466531"/>
          </a:xfrm>
          <a:prstGeom prst="rect">
            <a:avLst/>
          </a:prstGeom>
          <a:solidFill>
            <a:srgbClr val="FBE5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2" name="Dikdörtgen 22">
            <a:extLst>
              <a:ext uri="{FF2B5EF4-FFF2-40B4-BE49-F238E27FC236}">
                <a16:creationId xmlns:a16="http://schemas.microsoft.com/office/drawing/2014/main" id="{EF7ABB1D-348F-4BDB-ED1E-240CBAC8FA05}"/>
              </a:ext>
            </a:extLst>
          </p:cNvPr>
          <p:cNvSpPr/>
          <p:nvPr userDrawn="1"/>
        </p:nvSpPr>
        <p:spPr>
          <a:xfrm>
            <a:off x="9489406" y="7118385"/>
            <a:ext cx="849085" cy="466531"/>
          </a:xfrm>
          <a:prstGeom prst="rect">
            <a:avLst/>
          </a:prstGeom>
          <a:solidFill>
            <a:srgbClr val="FFE69A"/>
          </a:solidFill>
          <a:ln>
            <a:solidFill>
              <a:srgbClr val="FFE6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2993FA2-F702-FF21-9400-8947C73999E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6382" y="6613232"/>
            <a:ext cx="832265" cy="160112"/>
          </a:xfrm>
          <a:prstGeom prst="rect">
            <a:avLst/>
          </a:prstGeom>
        </p:spPr>
      </p:pic>
      <p:sp>
        <p:nvSpPr>
          <p:cNvPr id="11" name="Dikdörtgen 22">
            <a:extLst>
              <a:ext uri="{FF2B5EF4-FFF2-40B4-BE49-F238E27FC236}">
                <a16:creationId xmlns:a16="http://schemas.microsoft.com/office/drawing/2014/main" id="{CBE93740-B338-D1EA-6B58-CE0DDC72027F}"/>
              </a:ext>
            </a:extLst>
          </p:cNvPr>
          <p:cNvSpPr/>
          <p:nvPr userDrawn="1"/>
        </p:nvSpPr>
        <p:spPr>
          <a:xfrm>
            <a:off x="9489406" y="7827450"/>
            <a:ext cx="849085" cy="46653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2F2F2"/>
              </a:solidFill>
            </a:endParaRPr>
          </a:p>
        </p:txBody>
      </p:sp>
      <p:sp>
        <p:nvSpPr>
          <p:cNvPr id="17" name="Dikdörtgen 6">
            <a:extLst>
              <a:ext uri="{FF2B5EF4-FFF2-40B4-BE49-F238E27FC236}">
                <a16:creationId xmlns:a16="http://schemas.microsoft.com/office/drawing/2014/main" id="{3BA7459E-2B7E-117F-E7B0-3A1286553C18}"/>
              </a:ext>
            </a:extLst>
          </p:cNvPr>
          <p:cNvSpPr/>
          <p:nvPr userDrawn="1"/>
        </p:nvSpPr>
        <p:spPr>
          <a:xfrm>
            <a:off x="9489405" y="-681339"/>
            <a:ext cx="849085" cy="466531"/>
          </a:xfrm>
          <a:prstGeom prst="rect">
            <a:avLst/>
          </a:prstGeom>
          <a:solidFill>
            <a:srgbClr val="1558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6292F7"/>
              </a:solidFill>
            </a:endParaRPr>
          </a:p>
        </p:txBody>
      </p:sp>
      <p:sp>
        <p:nvSpPr>
          <p:cNvPr id="18" name="Title Placeholder 17">
            <a:extLst>
              <a:ext uri="{FF2B5EF4-FFF2-40B4-BE49-F238E27FC236}">
                <a16:creationId xmlns:a16="http://schemas.microsoft.com/office/drawing/2014/main" id="{878D0C98-2533-64E2-A4E3-C36B7C54B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2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5" r:id="rId8"/>
    <p:sldLayoutId id="2147483686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160A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1.svg"/><Relationship Id="rId3" Type="http://schemas.openxmlformats.org/officeDocument/2006/relationships/image" Target="../media/image3.png"/><Relationship Id="rId7" Type="http://schemas.openxmlformats.org/officeDocument/2006/relationships/image" Target="../media/image6.sv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s://github.com/CMU-SAFARI/Hermes" TargetMode="External"/><Relationship Id="rId5" Type="http://schemas.openxmlformats.org/officeDocument/2006/relationships/image" Target="../media/image4.svg"/><Relationship Id="rId10" Type="http://schemas.openxmlformats.org/officeDocument/2006/relationships/image" Target="../media/image9.emf"/><Relationship Id="rId4" Type="http://schemas.openxmlformats.org/officeDocument/2006/relationships/image" Target="../media/image1.png"/><Relationship Id="rId9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8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15.svg"/><Relationship Id="rId4" Type="http://schemas.openxmlformats.org/officeDocument/2006/relationships/image" Target="../media/image39.png"/><Relationship Id="rId9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8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15.svg"/><Relationship Id="rId4" Type="http://schemas.openxmlformats.org/officeDocument/2006/relationships/image" Target="../media/image39.png"/><Relationship Id="rId9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s://github.com/CMU-SAFARI/Athen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5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rxiv.org/pdf/2601.17615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hyperlink" Target="https://github.com/CMU-SAFARI/Athena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xiv.org/pdf/2601.17615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github.com/CMU-SAFARI/Athena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github.com/CMU-SAFARI/Athena" TargetMode="External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42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50.png"/><Relationship Id="rId3" Type="http://schemas.openxmlformats.org/officeDocument/2006/relationships/image" Target="../media/image3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52.png"/><Relationship Id="rId10" Type="http://schemas.openxmlformats.org/officeDocument/2006/relationships/image" Target="../media/image9.emf"/><Relationship Id="rId4" Type="http://schemas.openxmlformats.org/officeDocument/2006/relationships/image" Target="../media/image1.png"/><Relationship Id="rId9" Type="http://schemas.openxmlformats.org/officeDocument/2006/relationships/image" Target="../media/image8.emf"/><Relationship Id="rId14" Type="http://schemas.openxmlformats.org/officeDocument/2006/relationships/image" Target="../media/image5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slide" Target="slide63.xml"/><Relationship Id="rId18" Type="http://schemas.openxmlformats.org/officeDocument/2006/relationships/slide" Target="slide68.xml"/><Relationship Id="rId26" Type="http://schemas.openxmlformats.org/officeDocument/2006/relationships/slide" Target="slide76.xml"/><Relationship Id="rId3" Type="http://schemas.openxmlformats.org/officeDocument/2006/relationships/slide" Target="slide53.xml"/><Relationship Id="rId21" Type="http://schemas.openxmlformats.org/officeDocument/2006/relationships/slide" Target="slide71.xml"/><Relationship Id="rId34" Type="http://schemas.openxmlformats.org/officeDocument/2006/relationships/slide" Target="slide84.xml"/><Relationship Id="rId7" Type="http://schemas.openxmlformats.org/officeDocument/2006/relationships/slide" Target="slide57.xml"/><Relationship Id="rId12" Type="http://schemas.openxmlformats.org/officeDocument/2006/relationships/slide" Target="slide62.xml"/><Relationship Id="rId17" Type="http://schemas.openxmlformats.org/officeDocument/2006/relationships/slide" Target="slide67.xml"/><Relationship Id="rId25" Type="http://schemas.openxmlformats.org/officeDocument/2006/relationships/slide" Target="slide75.xml"/><Relationship Id="rId33" Type="http://schemas.openxmlformats.org/officeDocument/2006/relationships/slide" Target="slide83.xml"/><Relationship Id="rId2" Type="http://schemas.openxmlformats.org/officeDocument/2006/relationships/slide" Target="slide52.xml"/><Relationship Id="rId16" Type="http://schemas.openxmlformats.org/officeDocument/2006/relationships/slide" Target="slide66.xml"/><Relationship Id="rId20" Type="http://schemas.openxmlformats.org/officeDocument/2006/relationships/slide" Target="slide70.xml"/><Relationship Id="rId29" Type="http://schemas.openxmlformats.org/officeDocument/2006/relationships/slide" Target="slide7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6.xml"/><Relationship Id="rId11" Type="http://schemas.openxmlformats.org/officeDocument/2006/relationships/slide" Target="slide61.xml"/><Relationship Id="rId24" Type="http://schemas.openxmlformats.org/officeDocument/2006/relationships/slide" Target="slide74.xml"/><Relationship Id="rId32" Type="http://schemas.openxmlformats.org/officeDocument/2006/relationships/slide" Target="slide82.xml"/><Relationship Id="rId5" Type="http://schemas.openxmlformats.org/officeDocument/2006/relationships/slide" Target="slide55.xml"/><Relationship Id="rId15" Type="http://schemas.openxmlformats.org/officeDocument/2006/relationships/slide" Target="slide65.xml"/><Relationship Id="rId23" Type="http://schemas.openxmlformats.org/officeDocument/2006/relationships/slide" Target="slide73.xml"/><Relationship Id="rId28" Type="http://schemas.openxmlformats.org/officeDocument/2006/relationships/slide" Target="slide78.xml"/><Relationship Id="rId36" Type="http://schemas.openxmlformats.org/officeDocument/2006/relationships/slide" Target="slide86.xml"/><Relationship Id="rId10" Type="http://schemas.openxmlformats.org/officeDocument/2006/relationships/slide" Target="slide60.xml"/><Relationship Id="rId19" Type="http://schemas.openxmlformats.org/officeDocument/2006/relationships/slide" Target="slide69.xml"/><Relationship Id="rId31" Type="http://schemas.openxmlformats.org/officeDocument/2006/relationships/slide" Target="slide81.xml"/><Relationship Id="rId4" Type="http://schemas.openxmlformats.org/officeDocument/2006/relationships/slide" Target="slide54.xml"/><Relationship Id="rId9" Type="http://schemas.openxmlformats.org/officeDocument/2006/relationships/slide" Target="slide59.xml"/><Relationship Id="rId14" Type="http://schemas.openxmlformats.org/officeDocument/2006/relationships/slide" Target="slide64.xml"/><Relationship Id="rId22" Type="http://schemas.openxmlformats.org/officeDocument/2006/relationships/slide" Target="slide72.xml"/><Relationship Id="rId27" Type="http://schemas.openxmlformats.org/officeDocument/2006/relationships/slide" Target="slide77.xml"/><Relationship Id="rId30" Type="http://schemas.openxmlformats.org/officeDocument/2006/relationships/slide" Target="slide80.xml"/><Relationship Id="rId35" Type="http://schemas.openxmlformats.org/officeDocument/2006/relationships/slide" Target="slide85.xml"/><Relationship Id="rId8" Type="http://schemas.openxmlformats.org/officeDocument/2006/relationships/slide" Target="slide5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6" Type="http://schemas.openxmlformats.org/officeDocument/2006/relationships/slide" Target="slide51.xml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" Target="slide5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ED551-CAE5-081E-38B7-63CA61C58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498777"/>
          </a:xfrm>
          <a:solidFill>
            <a:srgbClr val="E5EFFF"/>
          </a:solidFill>
        </p:spPr>
        <p:txBody>
          <a:bodyPr>
            <a:noAutofit/>
          </a:bodyPr>
          <a:lstStyle/>
          <a:p>
            <a:br>
              <a:rPr lang="en-US" sz="4400" dirty="0"/>
            </a:br>
            <a:r>
              <a:rPr lang="en-US" sz="3000" dirty="0"/>
              <a:t>Synergizing Data Prefetching and Off-Chip Prediction </a:t>
            </a:r>
            <a:br>
              <a:rPr lang="en-US" sz="3000" dirty="0"/>
            </a:br>
            <a:r>
              <a:rPr lang="en-US" sz="3000" dirty="0"/>
              <a:t>via Online Reinforcement Learning</a:t>
            </a:r>
          </a:p>
        </p:txBody>
      </p:sp>
      <p:pic>
        <p:nvPicPr>
          <p:cNvPr id="4" name="Picture 3" descr="A black and blue letter&#10;&#10;AI-generated content may be incorrect.">
            <a:extLst>
              <a:ext uri="{FF2B5EF4-FFF2-40B4-BE49-F238E27FC236}">
                <a16:creationId xmlns:a16="http://schemas.microsoft.com/office/drawing/2014/main" id="{48CA8288-21DE-076B-D0DB-D80CC04BE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1" y="5989937"/>
            <a:ext cx="2319591" cy="386599"/>
          </a:xfrm>
          <a:prstGeom prst="rect">
            <a:avLst/>
          </a:prstGeom>
        </p:spPr>
      </p:pic>
      <p:pic>
        <p:nvPicPr>
          <p:cNvPr id="5" name="Graphic 2">
            <a:extLst>
              <a:ext uri="{FF2B5EF4-FFF2-40B4-BE49-F238E27FC236}">
                <a16:creationId xmlns:a16="http://schemas.microsoft.com/office/drawing/2014/main" id="{FCBE0FC1-BEF2-57F6-F4ED-AA2C896A32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73052" y="5989937"/>
            <a:ext cx="2004098" cy="38555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2988F85-472A-E3F3-641A-E4966B396A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92009" y="5989937"/>
            <a:ext cx="2124436" cy="385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6ABC2A-E742-1FDC-E48A-60862A1A67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6445" y="160789"/>
            <a:ext cx="900000" cy="90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FFEC8D-CA56-C6BD-F46D-2F17C44FDA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5266" y="160789"/>
            <a:ext cx="900000" cy="90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6AAD72-09F9-BBCF-DD3E-EB79ED4EB3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4088" y="160789"/>
            <a:ext cx="900000" cy="900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208548A-9F9B-BF47-95BA-C1C367ADDB08}"/>
              </a:ext>
            </a:extLst>
          </p:cNvPr>
          <p:cNvSpPr txBox="1"/>
          <p:nvPr/>
        </p:nvSpPr>
        <p:spPr>
          <a:xfrm>
            <a:off x="1200933" y="5172134"/>
            <a:ext cx="67421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1458FF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https://github.com/CMU-SAFARI/Athena</a:t>
            </a:r>
            <a:endParaRPr lang="en-US" sz="2400" dirty="0">
              <a:solidFill>
                <a:srgbClr val="1458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91566980-6878-20A2-EB8F-3A443981DFB0}"/>
              </a:ext>
            </a:extLst>
          </p:cNvPr>
          <p:cNvSpPr txBox="1">
            <a:spLocks/>
          </p:cNvSpPr>
          <p:nvPr/>
        </p:nvSpPr>
        <p:spPr>
          <a:xfrm>
            <a:off x="0" y="2805865"/>
            <a:ext cx="9143999" cy="396000"/>
          </a:xfrm>
          <a:prstGeom prst="rect">
            <a:avLst/>
          </a:prstGeom>
        </p:spPr>
        <p:txBody>
          <a:bodyPr vert="horz" lIns="91440" tIns="45720" rIns="91440" bIns="45720" numCol="2" spcCol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913E56-0B29-752F-0E46-677B7C78A0B3}"/>
              </a:ext>
            </a:extLst>
          </p:cNvPr>
          <p:cNvSpPr txBox="1"/>
          <p:nvPr/>
        </p:nvSpPr>
        <p:spPr>
          <a:xfrm>
            <a:off x="76154" y="3775632"/>
            <a:ext cx="89916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Rahul Bera, Zhenrong Lang</a:t>
            </a:r>
            <a:r>
              <a:rPr lang="en-GB" sz="2000" dirty="0"/>
              <a:t> </a:t>
            </a:r>
          </a:p>
          <a:p>
            <a:pPr algn="ctr"/>
            <a:endParaRPr lang="en-GB" sz="1050" dirty="0"/>
          </a:p>
          <a:p>
            <a:pPr algn="ctr"/>
            <a:r>
              <a:rPr lang="en-GB" sz="2000" dirty="0"/>
              <a:t>Caroline </a:t>
            </a:r>
            <a:r>
              <a:rPr lang="en-GB" sz="2000" dirty="0" err="1"/>
              <a:t>Hengartner</a:t>
            </a:r>
            <a:r>
              <a:rPr lang="en-GB" sz="2000" dirty="0"/>
              <a:t>, Konstantinos Kanellopoulos, Rakesh Kumar, </a:t>
            </a:r>
          </a:p>
          <a:p>
            <a:pPr algn="ctr"/>
            <a:r>
              <a:rPr lang="en-GB" sz="2000" dirty="0"/>
              <a:t>Mohammad </a:t>
            </a:r>
            <a:r>
              <a:rPr lang="en-GB" sz="2000" dirty="0" err="1"/>
              <a:t>Sadrosadati</a:t>
            </a:r>
            <a:r>
              <a:rPr lang="en-GB" sz="2000" dirty="0"/>
              <a:t>, Onur Mutlu</a:t>
            </a:r>
            <a:endParaRPr lang="en-CH" sz="200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1A73EA6F-2593-5383-5D2E-6F58E9D388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5737" t="31323" r="13827" b="30914"/>
          <a:stretch>
            <a:fillRect/>
          </a:stretch>
        </p:blipFill>
        <p:spPr>
          <a:xfrm>
            <a:off x="1698397" y="737270"/>
            <a:ext cx="5747203" cy="173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86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B80AE4-B293-5EF4-4E2E-2754EC821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B204892-A511-A035-9658-EE01CE305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Ob. 2: Naively Combining OCP with Prefetching Fails to Realize their Full Performance Potential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39FD633-B8A6-8122-A874-28197A129B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9635054"/>
              </p:ext>
            </p:extLst>
          </p:nvPr>
        </p:nvGraphicFramePr>
        <p:xfrm>
          <a:off x="188913" y="866775"/>
          <a:ext cx="8797925" cy="564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124A987-ABA7-07D8-90BA-736CEA4227B7}"/>
              </a:ext>
            </a:extLst>
          </p:cNvPr>
          <p:cNvSpPr txBox="1"/>
          <p:nvPr/>
        </p:nvSpPr>
        <p:spPr>
          <a:xfrm>
            <a:off x="2728863" y="2950962"/>
            <a:ext cx="1170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00000"/>
                </a:solidFill>
              </a:rPr>
              <a:t>14.1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3AF185-ECC8-1550-A8F2-93DC7EF97810}"/>
              </a:ext>
            </a:extLst>
          </p:cNvPr>
          <p:cNvSpPr txBox="1"/>
          <p:nvPr/>
        </p:nvSpPr>
        <p:spPr>
          <a:xfrm>
            <a:off x="7680819" y="2161719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6.5%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718BBF0-87E3-7BAF-D049-F0EEA58F89C0}"/>
              </a:ext>
            </a:extLst>
          </p:cNvPr>
          <p:cNvCxnSpPr>
            <a:cxnSpLocks/>
          </p:cNvCxnSpPr>
          <p:nvPr/>
        </p:nvCxnSpPr>
        <p:spPr>
          <a:xfrm>
            <a:off x="1681677" y="3758208"/>
            <a:ext cx="7290047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292526-0094-9544-7E59-27C09780636B}"/>
              </a:ext>
            </a:extLst>
          </p:cNvPr>
          <p:cNvGrpSpPr/>
          <p:nvPr/>
        </p:nvGrpSpPr>
        <p:grpSpPr>
          <a:xfrm>
            <a:off x="2832265" y="3467594"/>
            <a:ext cx="564463" cy="1433590"/>
            <a:chOff x="2832265" y="2900461"/>
            <a:chExt cx="564463" cy="933091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846257D-E2AB-161C-DA00-DF82899A41F1}"/>
                </a:ext>
              </a:extLst>
            </p:cNvPr>
            <p:cNvCxnSpPr>
              <a:cxnSpLocks/>
            </p:cNvCxnSpPr>
            <p:nvPr/>
          </p:nvCxnSpPr>
          <p:spPr>
            <a:xfrm>
              <a:off x="2832265" y="2900461"/>
              <a:ext cx="564463" cy="0"/>
            </a:xfrm>
            <a:prstGeom prst="line">
              <a:avLst/>
            </a:prstGeom>
            <a:ln>
              <a:solidFill>
                <a:srgbClr val="C104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94851D8B-03CB-439E-55E8-DFB27F4CBFF7}"/>
                </a:ext>
              </a:extLst>
            </p:cNvPr>
            <p:cNvCxnSpPr/>
            <p:nvPr/>
          </p:nvCxnSpPr>
          <p:spPr>
            <a:xfrm>
              <a:off x="3123820" y="2900461"/>
              <a:ext cx="0" cy="933091"/>
            </a:xfrm>
            <a:prstGeom prst="straightConnector1">
              <a:avLst/>
            </a:prstGeom>
            <a:ln>
              <a:solidFill>
                <a:srgbClr val="C10400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6897DB-8258-EB32-BA3E-30D637DF4F79}"/>
              </a:ext>
            </a:extLst>
          </p:cNvPr>
          <p:cNvGrpSpPr/>
          <p:nvPr/>
        </p:nvGrpSpPr>
        <p:grpSpPr>
          <a:xfrm>
            <a:off x="7705446" y="2655571"/>
            <a:ext cx="564463" cy="663362"/>
            <a:chOff x="2832265" y="2900461"/>
            <a:chExt cx="564463" cy="446339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6E36EF5-231B-9061-4C68-2E5076E0E4FD}"/>
                </a:ext>
              </a:extLst>
            </p:cNvPr>
            <p:cNvCxnSpPr>
              <a:cxnSpLocks/>
            </p:cNvCxnSpPr>
            <p:nvPr/>
          </p:nvCxnSpPr>
          <p:spPr>
            <a:xfrm>
              <a:off x="2832265" y="2900461"/>
              <a:ext cx="564463" cy="0"/>
            </a:xfrm>
            <a:prstGeom prst="line">
              <a:avLst/>
            </a:prstGeom>
            <a:ln>
              <a:solidFill>
                <a:srgbClr val="C104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8EC8250-3EFD-8D62-1C0A-27F6D7F547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14496" y="2900461"/>
              <a:ext cx="9324" cy="446339"/>
            </a:xfrm>
            <a:prstGeom prst="straightConnector1">
              <a:avLst/>
            </a:prstGeom>
            <a:ln>
              <a:solidFill>
                <a:srgbClr val="C10400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AE0C51B-C64B-BA77-98FA-B09239FFA1D9}"/>
              </a:ext>
            </a:extLst>
          </p:cNvPr>
          <p:cNvSpPr/>
          <p:nvPr/>
        </p:nvSpPr>
        <p:spPr>
          <a:xfrm>
            <a:off x="2547257" y="1184107"/>
            <a:ext cx="2830286" cy="315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A23312-3F19-0A5D-EA5D-0C2DDFB423F3}"/>
              </a:ext>
            </a:extLst>
          </p:cNvPr>
          <p:cNvSpPr/>
          <p:nvPr/>
        </p:nvSpPr>
        <p:spPr>
          <a:xfrm>
            <a:off x="5464628" y="1139984"/>
            <a:ext cx="3350044" cy="315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451B9F-BD53-A1E3-995D-B9A43A1CA57D}"/>
              </a:ext>
            </a:extLst>
          </p:cNvPr>
          <p:cNvSpPr txBox="1"/>
          <p:nvPr/>
        </p:nvSpPr>
        <p:spPr>
          <a:xfrm>
            <a:off x="5749345" y="1156183"/>
            <a:ext cx="369149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</a:rPr>
              <a:t>StaticBest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</a:rPr>
              <a:t> &lt;POPET, Pythia&gt;</a:t>
            </a:r>
          </a:p>
        </p:txBody>
      </p:sp>
    </p:spTree>
    <p:extLst>
      <p:ext uri="{BB962C8B-B14F-4D97-AF65-F5344CB8AC3E}">
        <p14:creationId xmlns:p14="http://schemas.microsoft.com/office/powerpoint/2010/main" val="195419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5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"/>
                                        <p:tgtEl>
                                          <p:spTgt spid="5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5">
                                            <p:graphicEl>
                                              <a:chart seriesIdx="2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00"/>
                                        <p:tgtEl>
                                          <p:spTgt spid="5">
                                            <p:graphicEl>
                                              <a:chart seriesIdx="3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300"/>
                                        <p:tgtEl>
                                          <p:spTgt spid="5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00"/>
                                        <p:tgtEl>
                                          <p:spTgt spid="5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5">
                                            <p:graphicEl>
                                              <a:chart seriesIdx="2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300"/>
                                        <p:tgtEl>
                                          <p:spTgt spid="5">
                                            <p:graphicEl>
                                              <a:chart seriesIdx="3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5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300"/>
                                        <p:tgtEl>
                                          <p:spTgt spid="5">
                                            <p:graphicEl>
                                              <a:chart seriesIdx="1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300"/>
                                        <p:tgtEl>
                                          <p:spTgt spid="5">
                                            <p:graphicEl>
                                              <a:chart seriesIdx="2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300"/>
                                        <p:tgtEl>
                                          <p:spTgt spid="5">
                                            <p:graphicEl>
                                              <a:chart seriesIdx="3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categoryEl"/>
        </p:bldSub>
      </p:bldGraphic>
      <p:bldP spid="7" grpId="0"/>
      <p:bldP spid="9" grpId="0"/>
      <p:bldP spid="2" grpId="0" animBg="1"/>
      <p:bldP spid="16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F0604-CD7F-5B49-41C4-4743609A8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7FB7DF-EB6B-17B1-C184-2E255A7EA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D4706B-E1A8-7EBE-AA68-87F340E3B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Ob. 2: Naively Combining OCP with Prefetching Fails to Realize their Full Performance Potential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1701215-FCB2-A801-0DA6-EFF802568B8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8913" y="866775"/>
          <a:ext cx="8797925" cy="564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64E85B7-345B-C9AB-2116-457C02CFACCA}"/>
              </a:ext>
            </a:extLst>
          </p:cNvPr>
          <p:cNvSpPr txBox="1"/>
          <p:nvPr/>
        </p:nvSpPr>
        <p:spPr>
          <a:xfrm>
            <a:off x="2728863" y="2950962"/>
            <a:ext cx="1170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00000"/>
                </a:solidFill>
              </a:rPr>
              <a:t>14.1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0A6414-8E19-C629-AF50-82DF6EDF9ABD}"/>
              </a:ext>
            </a:extLst>
          </p:cNvPr>
          <p:cNvSpPr txBox="1"/>
          <p:nvPr/>
        </p:nvSpPr>
        <p:spPr>
          <a:xfrm>
            <a:off x="7680819" y="2161719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6.5%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7FD315E-AF57-1B7E-B922-6F8837FE7E91}"/>
              </a:ext>
            </a:extLst>
          </p:cNvPr>
          <p:cNvCxnSpPr>
            <a:cxnSpLocks/>
          </p:cNvCxnSpPr>
          <p:nvPr/>
        </p:nvCxnSpPr>
        <p:spPr>
          <a:xfrm>
            <a:off x="1681677" y="3758208"/>
            <a:ext cx="7290047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42C795-5CAC-2C7F-1D9F-65515BC0DE8B}"/>
              </a:ext>
            </a:extLst>
          </p:cNvPr>
          <p:cNvGrpSpPr/>
          <p:nvPr/>
        </p:nvGrpSpPr>
        <p:grpSpPr>
          <a:xfrm>
            <a:off x="2832265" y="3467594"/>
            <a:ext cx="564463" cy="1433590"/>
            <a:chOff x="2832265" y="2900461"/>
            <a:chExt cx="564463" cy="933091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9CF0C63-BA5B-27CB-D90B-9CC1616CACDD}"/>
                </a:ext>
              </a:extLst>
            </p:cNvPr>
            <p:cNvCxnSpPr>
              <a:cxnSpLocks/>
            </p:cNvCxnSpPr>
            <p:nvPr/>
          </p:nvCxnSpPr>
          <p:spPr>
            <a:xfrm>
              <a:off x="2832265" y="2900461"/>
              <a:ext cx="564463" cy="0"/>
            </a:xfrm>
            <a:prstGeom prst="line">
              <a:avLst/>
            </a:prstGeom>
            <a:ln>
              <a:solidFill>
                <a:srgbClr val="C104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AC110BC-C612-FE54-8F0C-9AE798AC17CA}"/>
                </a:ext>
              </a:extLst>
            </p:cNvPr>
            <p:cNvCxnSpPr/>
            <p:nvPr/>
          </p:nvCxnSpPr>
          <p:spPr>
            <a:xfrm>
              <a:off x="3123820" y="2900461"/>
              <a:ext cx="0" cy="933091"/>
            </a:xfrm>
            <a:prstGeom prst="straightConnector1">
              <a:avLst/>
            </a:prstGeom>
            <a:ln>
              <a:solidFill>
                <a:srgbClr val="C10400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9D3937A-AF95-8126-BBBA-56EAB7291E9C}"/>
              </a:ext>
            </a:extLst>
          </p:cNvPr>
          <p:cNvGrpSpPr/>
          <p:nvPr/>
        </p:nvGrpSpPr>
        <p:grpSpPr>
          <a:xfrm>
            <a:off x="7705446" y="2655571"/>
            <a:ext cx="564463" cy="663362"/>
            <a:chOff x="2832265" y="2900461"/>
            <a:chExt cx="564463" cy="446339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B81F365-5D88-1B69-B66D-9145D6035004}"/>
                </a:ext>
              </a:extLst>
            </p:cNvPr>
            <p:cNvCxnSpPr>
              <a:cxnSpLocks/>
            </p:cNvCxnSpPr>
            <p:nvPr/>
          </p:nvCxnSpPr>
          <p:spPr>
            <a:xfrm>
              <a:off x="2832265" y="2900461"/>
              <a:ext cx="564463" cy="0"/>
            </a:xfrm>
            <a:prstGeom prst="line">
              <a:avLst/>
            </a:prstGeom>
            <a:ln>
              <a:solidFill>
                <a:srgbClr val="C104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AC25CF1-7956-D9C0-C997-5CD21E08C7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14496" y="2900461"/>
              <a:ext cx="9324" cy="446339"/>
            </a:xfrm>
            <a:prstGeom prst="straightConnector1">
              <a:avLst/>
            </a:prstGeom>
            <a:ln>
              <a:solidFill>
                <a:srgbClr val="C10400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396FC10-4B81-7F07-7803-A68028C59E0C}"/>
              </a:ext>
            </a:extLst>
          </p:cNvPr>
          <p:cNvSpPr txBox="1"/>
          <p:nvPr/>
        </p:nvSpPr>
        <p:spPr>
          <a:xfrm>
            <a:off x="5749345" y="1156183"/>
            <a:ext cx="369149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</a:rPr>
              <a:t>StaticBest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</a:rPr>
              <a:t> &lt;POPET, Pythia&gt;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2CABE14-F932-5770-621E-FDA3AE711683}"/>
              </a:ext>
            </a:extLst>
          </p:cNvPr>
          <p:cNvGrpSpPr/>
          <p:nvPr/>
        </p:nvGrpSpPr>
        <p:grpSpPr>
          <a:xfrm>
            <a:off x="-194793" y="866043"/>
            <a:ext cx="9565336" cy="5644805"/>
            <a:chOff x="-194437" y="799829"/>
            <a:chExt cx="9565336" cy="5644805"/>
          </a:xfrm>
        </p:grpSpPr>
        <p:sp>
          <p:nvSpPr>
            <p:cNvPr id="18" name="Google Shape;664;p5">
              <a:extLst>
                <a:ext uri="{FF2B5EF4-FFF2-40B4-BE49-F238E27FC236}">
                  <a16:creationId xmlns:a16="http://schemas.microsoft.com/office/drawing/2014/main" id="{B6FA88D9-B57F-E142-0C92-625D3D9989CE}"/>
                </a:ext>
              </a:extLst>
            </p:cNvPr>
            <p:cNvSpPr/>
            <p:nvPr/>
          </p:nvSpPr>
          <p:spPr>
            <a:xfrm>
              <a:off x="-194437" y="5537816"/>
              <a:ext cx="9564624" cy="906818"/>
            </a:xfrm>
            <a:prstGeom prst="rect">
              <a:avLst/>
            </a:prstGeom>
            <a:solidFill>
              <a:srgbClr val="E1EBFB"/>
            </a:solidFill>
            <a:ln w="28575">
              <a:solidFill>
                <a:srgbClr val="4271C0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800" b="1" kern="0" dirty="0">
                  <a:cs typeface="Poppins Medium"/>
                  <a:sym typeface="Poppins Medium"/>
                </a:rPr>
                <a:t>Naively combining OCP with prefetching often</a:t>
              </a:r>
            </a:p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8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fails</a:t>
              </a:r>
              <a:r>
                <a:rPr lang="en-US" sz="2800" b="1" kern="0" dirty="0">
                  <a:cs typeface="Poppins Medium"/>
                  <a:sym typeface="Poppins Medium"/>
                </a:rPr>
                <a:t> to realize their</a:t>
              </a:r>
              <a:r>
                <a:rPr lang="en-US" sz="28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 full performance potential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00C07B7-8ECC-8302-E4FE-0168F2651F2C}"/>
                </a:ext>
              </a:extLst>
            </p:cNvPr>
            <p:cNvSpPr/>
            <p:nvPr/>
          </p:nvSpPr>
          <p:spPr>
            <a:xfrm>
              <a:off x="-193725" y="799829"/>
              <a:ext cx="9564624" cy="4727608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1721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BBFF4E-9B5F-FFBB-5BB8-B60F0265C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DDADCA2-3C5E-A602-B1C8-E69EEED14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Ob. 3: Existing Coordination Policies Fall Short</a:t>
            </a:r>
          </a:p>
        </p:txBody>
      </p:sp>
      <p:sp>
        <p:nvSpPr>
          <p:cNvPr id="17" name="Google Shape;664;p5">
            <a:extLst>
              <a:ext uri="{FF2B5EF4-FFF2-40B4-BE49-F238E27FC236}">
                <a16:creationId xmlns:a16="http://schemas.microsoft.com/office/drawing/2014/main" id="{B1D4BECB-F01F-2379-4E48-4F817DFA9BF4}"/>
              </a:ext>
            </a:extLst>
          </p:cNvPr>
          <p:cNvSpPr/>
          <p:nvPr/>
        </p:nvSpPr>
        <p:spPr>
          <a:xfrm>
            <a:off x="-210312" y="2740634"/>
            <a:ext cx="9564624" cy="1376732"/>
          </a:xfrm>
          <a:prstGeom prst="rect">
            <a:avLst/>
          </a:prstGeom>
          <a:solidFill>
            <a:srgbClr val="E1EBFB"/>
          </a:solidFill>
          <a:ln w="28575">
            <a:solidFill>
              <a:srgbClr val="4271C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rgbClr val="4473C4"/>
                </a:solidFill>
                <a:cs typeface="Poppins Medium"/>
                <a:sym typeface="Poppins Medium"/>
              </a:rPr>
              <a:t>TLP</a:t>
            </a:r>
            <a:r>
              <a:rPr lang="en-US" sz="3200" kern="0" dirty="0">
                <a:cs typeface="Poppins Medium"/>
                <a:sym typeface="Poppins Medium"/>
              </a:rPr>
              <a:t> </a:t>
            </a:r>
            <a:r>
              <a:rPr lang="en-US" kern="0" dirty="0">
                <a:solidFill>
                  <a:schemeClr val="bg1">
                    <a:lumMod val="50000"/>
                  </a:schemeClr>
                </a:solidFill>
                <a:cs typeface="Poppins Medium"/>
                <a:sym typeface="Poppins Medium"/>
              </a:rPr>
              <a:t>[Jamet+, HPCA’24]</a:t>
            </a:r>
            <a:r>
              <a:rPr lang="en-US" kern="0" dirty="0">
                <a:cs typeface="Poppins Medium"/>
                <a:sym typeface="Poppins Medium"/>
              </a:rPr>
              <a:t> </a:t>
            </a:r>
            <a:r>
              <a:rPr lang="en-US" sz="3200" kern="0" dirty="0">
                <a:cs typeface="Poppins Medium"/>
                <a:sym typeface="Poppins Medium"/>
              </a:rPr>
              <a:t>is the </a:t>
            </a:r>
            <a:r>
              <a:rPr lang="en-US" sz="3200" b="1" kern="0" dirty="0">
                <a:solidFill>
                  <a:srgbClr val="4473C4"/>
                </a:solidFill>
                <a:cs typeface="Poppins Medium"/>
                <a:sym typeface="Poppins Medium"/>
              </a:rPr>
              <a:t>only</a:t>
            </a:r>
            <a:r>
              <a:rPr lang="en-US" sz="3200" kern="0" dirty="0">
                <a:cs typeface="Poppins Medium"/>
                <a:sym typeface="Poppins Medium"/>
              </a:rPr>
              <a:t> technique proposed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kern="0" dirty="0">
                <a:cs typeface="Poppins Medium"/>
                <a:sym typeface="Poppins Medium"/>
              </a:rPr>
              <a:t>to </a:t>
            </a:r>
            <a:r>
              <a:rPr lang="en-US" sz="3200" b="1" kern="0" dirty="0">
                <a:solidFill>
                  <a:srgbClr val="4473C4"/>
                </a:solidFill>
                <a:cs typeface="Poppins Medium"/>
                <a:sym typeface="Poppins Medium"/>
              </a:rPr>
              <a:t>combine OCP with a prefetcher</a:t>
            </a:r>
          </a:p>
        </p:txBody>
      </p:sp>
    </p:spTree>
    <p:extLst>
      <p:ext uri="{BB962C8B-B14F-4D97-AF65-F5344CB8AC3E}">
        <p14:creationId xmlns:p14="http://schemas.microsoft.com/office/powerpoint/2010/main" val="138519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8ABFE-5649-243C-EA4C-1FF2D8984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D6669D-00F0-F4F6-0CD9-67C8985C4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6F97B4-D62A-063E-BEE8-A5D68DDE6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Ob. 3: Existing Coordination Policies Fall Short</a:t>
            </a:r>
          </a:p>
        </p:txBody>
      </p:sp>
      <p:sp>
        <p:nvSpPr>
          <p:cNvPr id="14" name="Google Shape;664;p5">
            <a:extLst>
              <a:ext uri="{FF2B5EF4-FFF2-40B4-BE49-F238E27FC236}">
                <a16:creationId xmlns:a16="http://schemas.microsoft.com/office/drawing/2014/main" id="{92A95ECC-E913-DCE2-2A32-35DEC43EF50A}"/>
              </a:ext>
            </a:extLst>
          </p:cNvPr>
          <p:cNvSpPr/>
          <p:nvPr/>
        </p:nvSpPr>
        <p:spPr>
          <a:xfrm>
            <a:off x="-210312" y="1623347"/>
            <a:ext cx="9564624" cy="1376732"/>
          </a:xfrm>
          <a:prstGeom prst="rect">
            <a:avLst/>
          </a:prstGeom>
          <a:solidFill>
            <a:srgbClr val="E1EBFB"/>
          </a:solidFill>
          <a:ln w="28575">
            <a:solidFill>
              <a:srgbClr val="4271C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b="1" kern="0" dirty="0">
                <a:solidFill>
                  <a:srgbClr val="4473C4"/>
                </a:solidFill>
                <a:cs typeface="Poppins Medium"/>
                <a:sym typeface="Poppins Medium"/>
              </a:rPr>
              <a:t>TLP</a:t>
            </a:r>
            <a:r>
              <a:rPr lang="en-US" sz="3200" kern="0" dirty="0">
                <a:cs typeface="Poppins Medium"/>
                <a:sym typeface="Poppins Medium"/>
              </a:rPr>
              <a:t> </a:t>
            </a:r>
            <a:r>
              <a:rPr lang="en-US" kern="0" dirty="0">
                <a:solidFill>
                  <a:schemeClr val="bg1">
                    <a:lumMod val="50000"/>
                  </a:schemeClr>
                </a:solidFill>
                <a:cs typeface="Poppins Medium"/>
                <a:sym typeface="Poppins Medium"/>
              </a:rPr>
              <a:t>[Jamet+, HPCA’24]</a:t>
            </a:r>
            <a:r>
              <a:rPr lang="en-US" kern="0" dirty="0">
                <a:cs typeface="Poppins Medium"/>
                <a:sym typeface="Poppins Medium"/>
              </a:rPr>
              <a:t> </a:t>
            </a:r>
            <a:r>
              <a:rPr lang="en-US" sz="3200" kern="0" dirty="0">
                <a:cs typeface="Poppins Medium"/>
                <a:sym typeface="Poppins Medium"/>
              </a:rPr>
              <a:t>is the </a:t>
            </a:r>
            <a:r>
              <a:rPr lang="en-US" sz="3200" b="1" kern="0" dirty="0">
                <a:solidFill>
                  <a:srgbClr val="4473C4"/>
                </a:solidFill>
                <a:cs typeface="Poppins Medium"/>
                <a:sym typeface="Poppins Medium"/>
              </a:rPr>
              <a:t>only</a:t>
            </a:r>
            <a:r>
              <a:rPr lang="en-US" sz="3200" kern="0" dirty="0">
                <a:cs typeface="Poppins Medium"/>
                <a:sym typeface="Poppins Medium"/>
              </a:rPr>
              <a:t> technique proposed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3200" kern="0" dirty="0">
                <a:cs typeface="Poppins Medium"/>
                <a:sym typeface="Poppins Medium"/>
              </a:rPr>
              <a:t>to </a:t>
            </a:r>
            <a:r>
              <a:rPr lang="en-US" sz="3200" b="1" kern="0" dirty="0">
                <a:solidFill>
                  <a:srgbClr val="4473C4"/>
                </a:solidFill>
                <a:cs typeface="Poppins Medium"/>
                <a:sym typeface="Poppins Medium"/>
              </a:rPr>
              <a:t>combine OCP with a prefetcher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57720A4-10EF-9002-B632-FF6226B8343C}"/>
              </a:ext>
            </a:extLst>
          </p:cNvPr>
          <p:cNvSpPr/>
          <p:nvPr/>
        </p:nvSpPr>
        <p:spPr>
          <a:xfrm>
            <a:off x="1503336" y="3613722"/>
            <a:ext cx="7517457" cy="1349164"/>
          </a:xfrm>
          <a:prstGeom prst="roundRect">
            <a:avLst>
              <a:gd name="adj" fmla="val 5235"/>
            </a:avLst>
          </a:prstGeom>
          <a:solidFill>
            <a:srgbClr val="FFE0D6"/>
          </a:solidFill>
          <a:ln w="28575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8113"/>
            <a:r>
              <a:rPr lang="en-GB" sz="3200" dirty="0">
                <a:solidFill>
                  <a:schemeClr val="tx1"/>
                </a:solidFill>
              </a:rPr>
              <a:t>Can coordinate OCP with prefetcher</a:t>
            </a:r>
            <a:r>
              <a:rPr lang="en-GB" sz="3200" b="1" dirty="0">
                <a:solidFill>
                  <a:srgbClr val="C00000"/>
                </a:solidFill>
              </a:rPr>
              <a:t> employed only at the L1 data cache</a:t>
            </a:r>
            <a:endParaRPr lang="en-GB" b="1" dirty="0">
              <a:solidFill>
                <a:srgbClr val="C00000"/>
              </a:solidFill>
            </a:endParaRPr>
          </a:p>
        </p:txBody>
      </p:sp>
      <p:pic>
        <p:nvPicPr>
          <p:cNvPr id="5" name="Picture 4" descr="A red and white triangle sign with a exclamation mark&#10;&#10;AI-generated content may be incorrect.">
            <a:extLst>
              <a:ext uri="{FF2B5EF4-FFF2-40B4-BE49-F238E27FC236}">
                <a16:creationId xmlns:a16="http://schemas.microsoft.com/office/drawing/2014/main" id="{51BA4399-5125-A167-BED6-721E323E2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57" y="3724959"/>
            <a:ext cx="1126690" cy="112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88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3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A1091-1CAB-41C0-0FC3-66507705C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A682C3-6748-48F2-EFC3-2B7BEAC34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FE5CF7-329E-F4BF-28C2-34CAD7A01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Ob. 3: Existing Coordination Policies Fall Short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D8E97D9-2F76-1033-A179-831C119395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7150009"/>
              </p:ext>
            </p:extLst>
          </p:nvPr>
        </p:nvGraphicFramePr>
        <p:xfrm>
          <a:off x="188913" y="866775"/>
          <a:ext cx="8797925" cy="564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D917A2C1-1914-CF14-2C31-C8AD32C7FAAD}"/>
              </a:ext>
            </a:extLst>
          </p:cNvPr>
          <p:cNvSpPr txBox="1"/>
          <p:nvPr/>
        </p:nvSpPr>
        <p:spPr>
          <a:xfrm>
            <a:off x="2580270" y="3248170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00000"/>
                </a:solidFill>
                <a:latin typeface="Aptos" panose="020B0004020202020204" pitchFamily="34" charset="0"/>
              </a:rPr>
              <a:t>9.2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09457C-EFA5-F17A-2F8F-C5D0D51113A3}"/>
              </a:ext>
            </a:extLst>
          </p:cNvPr>
          <p:cNvSpPr txBox="1"/>
          <p:nvPr/>
        </p:nvSpPr>
        <p:spPr>
          <a:xfrm>
            <a:off x="5110113" y="2056073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00000"/>
                </a:solidFill>
                <a:latin typeface="Aptos" panose="020B0004020202020204" pitchFamily="34" charset="0"/>
              </a:rPr>
              <a:t>3.4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4954B1-A4AA-1F00-B557-C3BAEEB59876}"/>
              </a:ext>
            </a:extLst>
          </p:cNvPr>
          <p:cNvSpPr txBox="1"/>
          <p:nvPr/>
        </p:nvSpPr>
        <p:spPr>
          <a:xfrm>
            <a:off x="7519999" y="2510702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00000"/>
                </a:solidFill>
                <a:latin typeface="Aptos" panose="020B0004020202020204" pitchFamily="34" charset="0"/>
              </a:rPr>
              <a:t>5.9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CE7AA1E-7D7D-81E6-201D-1EDC6373500D}"/>
              </a:ext>
            </a:extLst>
          </p:cNvPr>
          <p:cNvGrpSpPr/>
          <p:nvPr/>
        </p:nvGrpSpPr>
        <p:grpSpPr>
          <a:xfrm>
            <a:off x="2641742" y="3771695"/>
            <a:ext cx="564463" cy="807977"/>
            <a:chOff x="2832265" y="2900461"/>
            <a:chExt cx="564463" cy="933091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1082C84-DCF3-776F-08B3-3652700AF60B}"/>
                </a:ext>
              </a:extLst>
            </p:cNvPr>
            <p:cNvCxnSpPr>
              <a:cxnSpLocks/>
            </p:cNvCxnSpPr>
            <p:nvPr/>
          </p:nvCxnSpPr>
          <p:spPr>
            <a:xfrm>
              <a:off x="2832265" y="2900461"/>
              <a:ext cx="564463" cy="0"/>
            </a:xfrm>
            <a:prstGeom prst="line">
              <a:avLst/>
            </a:prstGeom>
            <a:ln>
              <a:solidFill>
                <a:srgbClr val="C104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CED9C3C-2E3B-E910-9A17-0A85F15656A4}"/>
                </a:ext>
              </a:extLst>
            </p:cNvPr>
            <p:cNvCxnSpPr/>
            <p:nvPr/>
          </p:nvCxnSpPr>
          <p:spPr>
            <a:xfrm>
              <a:off x="3123820" y="2900461"/>
              <a:ext cx="0" cy="933091"/>
            </a:xfrm>
            <a:prstGeom prst="straightConnector1">
              <a:avLst/>
            </a:prstGeom>
            <a:ln>
              <a:solidFill>
                <a:srgbClr val="C10400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9FEAEC-C017-75DE-5402-C8ED5E81BCAD}"/>
              </a:ext>
            </a:extLst>
          </p:cNvPr>
          <p:cNvGrpSpPr/>
          <p:nvPr/>
        </p:nvGrpSpPr>
        <p:grpSpPr>
          <a:xfrm>
            <a:off x="5110113" y="2510702"/>
            <a:ext cx="564463" cy="311467"/>
            <a:chOff x="2832265" y="2900461"/>
            <a:chExt cx="564463" cy="93309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CC492F2-0D61-AF6E-265D-D488F8D6D765}"/>
                </a:ext>
              </a:extLst>
            </p:cNvPr>
            <p:cNvCxnSpPr>
              <a:cxnSpLocks/>
            </p:cNvCxnSpPr>
            <p:nvPr/>
          </p:nvCxnSpPr>
          <p:spPr>
            <a:xfrm>
              <a:off x="2832265" y="2900461"/>
              <a:ext cx="564463" cy="0"/>
            </a:xfrm>
            <a:prstGeom prst="line">
              <a:avLst/>
            </a:prstGeom>
            <a:ln>
              <a:solidFill>
                <a:srgbClr val="C104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AB746ECF-F1C3-73C1-9F24-35AC654459A5}"/>
                </a:ext>
              </a:extLst>
            </p:cNvPr>
            <p:cNvCxnSpPr/>
            <p:nvPr/>
          </p:nvCxnSpPr>
          <p:spPr>
            <a:xfrm>
              <a:off x="3123820" y="2900461"/>
              <a:ext cx="0" cy="933091"/>
            </a:xfrm>
            <a:prstGeom prst="straightConnector1">
              <a:avLst/>
            </a:prstGeom>
            <a:ln>
              <a:solidFill>
                <a:srgbClr val="C10400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7DA03EB-391A-3EFC-C29C-1E9A2B3ADE0D}"/>
              </a:ext>
            </a:extLst>
          </p:cNvPr>
          <p:cNvGrpSpPr/>
          <p:nvPr/>
        </p:nvGrpSpPr>
        <p:grpSpPr>
          <a:xfrm>
            <a:off x="7584455" y="3026027"/>
            <a:ext cx="564463" cy="570744"/>
            <a:chOff x="2832265" y="2900461"/>
            <a:chExt cx="564463" cy="933091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7346251-7826-3E86-C44A-1D966BF1DC8B}"/>
                </a:ext>
              </a:extLst>
            </p:cNvPr>
            <p:cNvCxnSpPr>
              <a:cxnSpLocks/>
            </p:cNvCxnSpPr>
            <p:nvPr/>
          </p:nvCxnSpPr>
          <p:spPr>
            <a:xfrm>
              <a:off x="2832265" y="2900461"/>
              <a:ext cx="564463" cy="0"/>
            </a:xfrm>
            <a:prstGeom prst="line">
              <a:avLst/>
            </a:prstGeom>
            <a:ln>
              <a:solidFill>
                <a:srgbClr val="C104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A493F606-9EBB-BF5B-F2DD-3D790CC05FC5}"/>
                </a:ext>
              </a:extLst>
            </p:cNvPr>
            <p:cNvCxnSpPr/>
            <p:nvPr/>
          </p:nvCxnSpPr>
          <p:spPr>
            <a:xfrm>
              <a:off x="3123820" y="2900461"/>
              <a:ext cx="0" cy="933091"/>
            </a:xfrm>
            <a:prstGeom prst="straightConnector1">
              <a:avLst/>
            </a:prstGeom>
            <a:ln>
              <a:solidFill>
                <a:srgbClr val="C10400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8D91D9B-7589-E71B-9AD2-443D1E7BDE21}"/>
              </a:ext>
            </a:extLst>
          </p:cNvPr>
          <p:cNvCxnSpPr>
            <a:cxnSpLocks/>
          </p:cNvCxnSpPr>
          <p:nvPr/>
        </p:nvCxnSpPr>
        <p:spPr>
          <a:xfrm>
            <a:off x="1484257" y="4035829"/>
            <a:ext cx="7290047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Up Arrow 1">
            <a:extLst>
              <a:ext uri="{FF2B5EF4-FFF2-40B4-BE49-F238E27FC236}">
                <a16:creationId xmlns:a16="http://schemas.microsoft.com/office/drawing/2014/main" id="{07801453-9C8D-0A41-2896-B69D1F31E4F8}"/>
              </a:ext>
            </a:extLst>
          </p:cNvPr>
          <p:cNvSpPr/>
          <p:nvPr/>
        </p:nvSpPr>
        <p:spPr>
          <a:xfrm rot="3392277">
            <a:off x="4783736" y="1265950"/>
            <a:ext cx="302559" cy="511144"/>
          </a:xfrm>
          <a:prstGeom prst="upArrow">
            <a:avLst/>
          </a:prstGeom>
          <a:solidFill>
            <a:srgbClr val="1458FF"/>
          </a:solidFill>
          <a:ln>
            <a:solidFill>
              <a:srgbClr val="145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>
            <a:extLst>
              <a:ext uri="{FF2B5EF4-FFF2-40B4-BE49-F238E27FC236}">
                <a16:creationId xmlns:a16="http://schemas.microsoft.com/office/drawing/2014/main" id="{420BBDA4-C708-95A5-AF1E-2FC65ABBE4CE}"/>
              </a:ext>
            </a:extLst>
          </p:cNvPr>
          <p:cNvSpPr/>
          <p:nvPr/>
        </p:nvSpPr>
        <p:spPr>
          <a:xfrm rot="17907921">
            <a:off x="4346122" y="1702097"/>
            <a:ext cx="302559" cy="511144"/>
          </a:xfrm>
          <a:prstGeom prst="upArrow">
            <a:avLst/>
          </a:prstGeom>
          <a:solidFill>
            <a:srgbClr val="1458FF"/>
          </a:solidFill>
          <a:ln>
            <a:solidFill>
              <a:srgbClr val="145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81416D-D2D9-D689-8102-E7BD62EDA830}"/>
              </a:ext>
            </a:extLst>
          </p:cNvPr>
          <p:cNvSpPr/>
          <p:nvPr/>
        </p:nvSpPr>
        <p:spPr>
          <a:xfrm>
            <a:off x="5308246" y="1146156"/>
            <a:ext cx="2922560" cy="384015"/>
          </a:xfrm>
          <a:prstGeom prst="rect">
            <a:avLst/>
          </a:prstGeom>
          <a:noFill/>
          <a:ln w="38100">
            <a:solidFill>
              <a:srgbClr val="1458F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9340E0-02EB-B5D7-F03E-45B7052D1BD2}"/>
              </a:ext>
            </a:extLst>
          </p:cNvPr>
          <p:cNvSpPr/>
          <p:nvPr/>
        </p:nvSpPr>
        <p:spPr>
          <a:xfrm>
            <a:off x="1296537" y="1496294"/>
            <a:ext cx="2849494" cy="384015"/>
          </a:xfrm>
          <a:prstGeom prst="rect">
            <a:avLst/>
          </a:prstGeom>
          <a:noFill/>
          <a:ln w="38100">
            <a:solidFill>
              <a:srgbClr val="1458F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8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3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category"/>
        </p:bldSub>
      </p:bldGraphic>
      <p:bldP spid="16" grpId="0"/>
      <p:bldP spid="19" grpId="0"/>
      <p:bldP spid="22" grpId="0"/>
      <p:bldP spid="2" grpId="0" animBg="1"/>
      <p:bldP spid="2" grpId="1" animBg="1"/>
      <p:bldP spid="7" grpId="0" animBg="1"/>
      <p:bldP spid="7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92850-BC52-ABEA-E65C-114137C44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844D25-3D12-C8D1-B214-58AEA524B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86804C-EDF7-6AD4-0278-8C290FDFC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Ob. 3: Existing Coordination Policies Fall Short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02079F6-E45C-ABEA-8B41-F1AD5A9204E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8913" y="866775"/>
          <a:ext cx="8797925" cy="564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DBF78C73-1F22-00CB-FFC6-689584869023}"/>
              </a:ext>
            </a:extLst>
          </p:cNvPr>
          <p:cNvSpPr txBox="1"/>
          <p:nvPr/>
        </p:nvSpPr>
        <p:spPr>
          <a:xfrm>
            <a:off x="2580270" y="3248170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00000"/>
                </a:solidFill>
                <a:latin typeface="Aptos" panose="020B0004020202020204" pitchFamily="34" charset="0"/>
              </a:rPr>
              <a:t>9.2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5656CB-451D-01A7-E25C-9C2E4336597C}"/>
              </a:ext>
            </a:extLst>
          </p:cNvPr>
          <p:cNvSpPr txBox="1"/>
          <p:nvPr/>
        </p:nvSpPr>
        <p:spPr>
          <a:xfrm>
            <a:off x="5110113" y="2056073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00000"/>
                </a:solidFill>
                <a:latin typeface="Aptos" panose="020B0004020202020204" pitchFamily="34" charset="0"/>
              </a:rPr>
              <a:t>3.4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298623-C56F-5395-6532-39DC3C81B532}"/>
              </a:ext>
            </a:extLst>
          </p:cNvPr>
          <p:cNvSpPr txBox="1"/>
          <p:nvPr/>
        </p:nvSpPr>
        <p:spPr>
          <a:xfrm>
            <a:off x="7519999" y="2510702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C00000"/>
                </a:solidFill>
                <a:latin typeface="Aptos" panose="020B0004020202020204" pitchFamily="34" charset="0"/>
              </a:rPr>
              <a:t>5.9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100E985-10A1-54E3-6AF3-BF5034B68057}"/>
              </a:ext>
            </a:extLst>
          </p:cNvPr>
          <p:cNvGrpSpPr/>
          <p:nvPr/>
        </p:nvGrpSpPr>
        <p:grpSpPr>
          <a:xfrm>
            <a:off x="2641742" y="3771695"/>
            <a:ext cx="564463" cy="807977"/>
            <a:chOff x="2832265" y="2900461"/>
            <a:chExt cx="564463" cy="933091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38174DD-F2F8-3170-7D64-1D8DF628DD0C}"/>
                </a:ext>
              </a:extLst>
            </p:cNvPr>
            <p:cNvCxnSpPr>
              <a:cxnSpLocks/>
            </p:cNvCxnSpPr>
            <p:nvPr/>
          </p:nvCxnSpPr>
          <p:spPr>
            <a:xfrm>
              <a:off x="2832265" y="2900461"/>
              <a:ext cx="564463" cy="0"/>
            </a:xfrm>
            <a:prstGeom prst="line">
              <a:avLst/>
            </a:prstGeom>
            <a:ln>
              <a:solidFill>
                <a:srgbClr val="C104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5733592-38C5-1C7D-D1A6-88DB50627A22}"/>
                </a:ext>
              </a:extLst>
            </p:cNvPr>
            <p:cNvCxnSpPr/>
            <p:nvPr/>
          </p:nvCxnSpPr>
          <p:spPr>
            <a:xfrm>
              <a:off x="3123820" y="2900461"/>
              <a:ext cx="0" cy="933091"/>
            </a:xfrm>
            <a:prstGeom prst="straightConnector1">
              <a:avLst/>
            </a:prstGeom>
            <a:ln>
              <a:solidFill>
                <a:srgbClr val="C10400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7B0F6-FD54-0F16-61D4-D3E303E2D414}"/>
              </a:ext>
            </a:extLst>
          </p:cNvPr>
          <p:cNvGrpSpPr/>
          <p:nvPr/>
        </p:nvGrpSpPr>
        <p:grpSpPr>
          <a:xfrm>
            <a:off x="5110113" y="2510702"/>
            <a:ext cx="564463" cy="311467"/>
            <a:chOff x="2832265" y="2900461"/>
            <a:chExt cx="564463" cy="93309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C7DA8D6-6300-EFAD-08D1-F0B07E87753B}"/>
                </a:ext>
              </a:extLst>
            </p:cNvPr>
            <p:cNvCxnSpPr>
              <a:cxnSpLocks/>
            </p:cNvCxnSpPr>
            <p:nvPr/>
          </p:nvCxnSpPr>
          <p:spPr>
            <a:xfrm>
              <a:off x="2832265" y="2900461"/>
              <a:ext cx="564463" cy="0"/>
            </a:xfrm>
            <a:prstGeom prst="line">
              <a:avLst/>
            </a:prstGeom>
            <a:ln>
              <a:solidFill>
                <a:srgbClr val="C104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409817F-28EA-7290-20E2-D474DF84E6D6}"/>
                </a:ext>
              </a:extLst>
            </p:cNvPr>
            <p:cNvCxnSpPr/>
            <p:nvPr/>
          </p:nvCxnSpPr>
          <p:spPr>
            <a:xfrm>
              <a:off x="3123820" y="2900461"/>
              <a:ext cx="0" cy="933091"/>
            </a:xfrm>
            <a:prstGeom prst="straightConnector1">
              <a:avLst/>
            </a:prstGeom>
            <a:ln>
              <a:solidFill>
                <a:srgbClr val="C10400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EDD0BA1-C023-C0EA-4EBA-75C26A1B4765}"/>
              </a:ext>
            </a:extLst>
          </p:cNvPr>
          <p:cNvGrpSpPr/>
          <p:nvPr/>
        </p:nvGrpSpPr>
        <p:grpSpPr>
          <a:xfrm>
            <a:off x="7584455" y="3026027"/>
            <a:ext cx="564463" cy="570744"/>
            <a:chOff x="2832265" y="2900461"/>
            <a:chExt cx="564463" cy="933091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1CD27E0-8DE5-43AA-5E28-DEF982D60BDD}"/>
                </a:ext>
              </a:extLst>
            </p:cNvPr>
            <p:cNvCxnSpPr>
              <a:cxnSpLocks/>
            </p:cNvCxnSpPr>
            <p:nvPr/>
          </p:nvCxnSpPr>
          <p:spPr>
            <a:xfrm>
              <a:off x="2832265" y="2900461"/>
              <a:ext cx="564463" cy="0"/>
            </a:xfrm>
            <a:prstGeom prst="line">
              <a:avLst/>
            </a:prstGeom>
            <a:ln>
              <a:solidFill>
                <a:srgbClr val="C104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64FEB9D3-2C27-E4D0-5BBC-DCC72620E66A}"/>
                </a:ext>
              </a:extLst>
            </p:cNvPr>
            <p:cNvCxnSpPr/>
            <p:nvPr/>
          </p:nvCxnSpPr>
          <p:spPr>
            <a:xfrm>
              <a:off x="3123820" y="2900461"/>
              <a:ext cx="0" cy="933091"/>
            </a:xfrm>
            <a:prstGeom prst="straightConnector1">
              <a:avLst/>
            </a:prstGeom>
            <a:ln>
              <a:solidFill>
                <a:srgbClr val="C10400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501ABE-8B3A-C73E-B71F-CDB74830568C}"/>
              </a:ext>
            </a:extLst>
          </p:cNvPr>
          <p:cNvCxnSpPr>
            <a:cxnSpLocks/>
          </p:cNvCxnSpPr>
          <p:nvPr/>
        </p:nvCxnSpPr>
        <p:spPr>
          <a:xfrm>
            <a:off x="1484257" y="4035829"/>
            <a:ext cx="7290047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5E4ED19-298D-7FD0-FA2E-B4F2FEEA44B2}"/>
              </a:ext>
            </a:extLst>
          </p:cNvPr>
          <p:cNvGrpSpPr/>
          <p:nvPr/>
        </p:nvGrpSpPr>
        <p:grpSpPr>
          <a:xfrm>
            <a:off x="-210312" y="865361"/>
            <a:ext cx="9564624" cy="5646169"/>
            <a:chOff x="-193725" y="854421"/>
            <a:chExt cx="9564624" cy="5646169"/>
          </a:xfrm>
        </p:grpSpPr>
        <p:sp>
          <p:nvSpPr>
            <p:cNvPr id="18" name="Google Shape;664;p5">
              <a:extLst>
                <a:ext uri="{FF2B5EF4-FFF2-40B4-BE49-F238E27FC236}">
                  <a16:creationId xmlns:a16="http://schemas.microsoft.com/office/drawing/2014/main" id="{8C54C7F5-2C90-8FE1-209E-5AC4B4AE6CE6}"/>
                </a:ext>
              </a:extLst>
            </p:cNvPr>
            <p:cNvSpPr/>
            <p:nvPr/>
          </p:nvSpPr>
          <p:spPr>
            <a:xfrm>
              <a:off x="-193725" y="5593772"/>
              <a:ext cx="9564624" cy="906818"/>
            </a:xfrm>
            <a:prstGeom prst="rect">
              <a:avLst/>
            </a:prstGeom>
            <a:solidFill>
              <a:srgbClr val="E1EBFB"/>
            </a:solidFill>
            <a:ln w="28575">
              <a:solidFill>
                <a:srgbClr val="4271C0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800" b="1" kern="0" dirty="0">
                  <a:cs typeface="Poppins Medium"/>
                  <a:sym typeface="Poppins Medium"/>
                </a:rPr>
                <a:t>Existing coordination policies </a:t>
              </a:r>
            </a:p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800" b="1" kern="0" dirty="0">
                  <a:cs typeface="Poppins Medium"/>
                  <a:sym typeface="Poppins Medium"/>
                </a:rPr>
                <a:t>leave a </a:t>
              </a:r>
              <a:r>
                <a:rPr lang="en-US" sz="28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large performance potential </a:t>
              </a:r>
              <a:r>
                <a:rPr lang="en-US" sz="2800" b="1" kern="0" dirty="0">
                  <a:cs typeface="Poppins Medium"/>
                  <a:sym typeface="Poppins Medium"/>
                </a:rPr>
                <a:t>behind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70D0007-BFD4-3A88-096F-2364F14D2372}"/>
                </a:ext>
              </a:extLst>
            </p:cNvPr>
            <p:cNvSpPr/>
            <p:nvPr/>
          </p:nvSpPr>
          <p:spPr>
            <a:xfrm>
              <a:off x="-193725" y="854421"/>
              <a:ext cx="9564624" cy="4727608"/>
            </a:xfrm>
            <a:prstGeom prst="rect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0139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4A175-7333-FECD-D863-1B3006E19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D8AEE7-0704-ADDB-5842-AB4490BA2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1FB8D2-00CB-BC6C-A5D3-1EF9A79DF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32B87D-3AEF-D3D9-D4A1-5064C79AB448}"/>
              </a:ext>
            </a:extLst>
          </p:cNvPr>
          <p:cNvSpPr txBox="1"/>
          <p:nvPr/>
        </p:nvSpPr>
        <p:spPr>
          <a:xfrm>
            <a:off x="189557" y="1476993"/>
            <a:ext cx="53344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Design a </a:t>
            </a:r>
            <a:r>
              <a:rPr lang="en-US" sz="2800" b="1" dirty="0"/>
              <a:t>holistic framework </a:t>
            </a:r>
            <a:r>
              <a:rPr lang="en-US" sz="2800" dirty="0"/>
              <a:t>that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F279BC5-DA79-F2BF-E740-9AE8E5F4D696}"/>
              </a:ext>
            </a:extLst>
          </p:cNvPr>
          <p:cNvGrpSpPr/>
          <p:nvPr/>
        </p:nvGrpSpPr>
        <p:grpSpPr>
          <a:xfrm>
            <a:off x="403163" y="2516473"/>
            <a:ext cx="8584456" cy="1238380"/>
            <a:chOff x="403163" y="2516473"/>
            <a:chExt cx="8584456" cy="1238380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72A58A13-A05D-39D4-E237-A060D9D5E9FC}"/>
                </a:ext>
              </a:extLst>
            </p:cNvPr>
            <p:cNvSpPr/>
            <p:nvPr/>
          </p:nvSpPr>
          <p:spPr>
            <a:xfrm>
              <a:off x="1469987" y="2516473"/>
              <a:ext cx="7517632" cy="1238380"/>
            </a:xfrm>
            <a:prstGeom prst="roundRect">
              <a:avLst>
                <a:gd name="adj" fmla="val 10267"/>
              </a:avLst>
            </a:prstGeom>
            <a:solidFill>
              <a:srgbClr val="FFF4CE"/>
            </a:solidFill>
            <a:ln w="28575">
              <a:solidFill>
                <a:srgbClr val="FFC40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>
                  <a:solidFill>
                    <a:srgbClr val="C00000"/>
                  </a:solidFill>
                </a:rPr>
                <a:t>Autonomously synergizes </a:t>
              </a:r>
              <a:r>
                <a:rPr lang="en-US" sz="2400" dirty="0">
                  <a:solidFill>
                    <a:schemeClr val="tx1"/>
                  </a:solidFill>
                </a:rPr>
                <a:t>OCP with </a:t>
              </a:r>
            </a:p>
            <a:p>
              <a:r>
                <a:rPr lang="en-US" sz="2400" dirty="0">
                  <a:solidFill>
                    <a:schemeClr val="tx1"/>
                  </a:solidFill>
                </a:rPr>
                <a:t>multiple prefetchers throughout the cache hierarchy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5379871-272E-6477-2B00-6B54A6C72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6354" t="9415" r="6077" b="20386"/>
            <a:stretch>
              <a:fillRect/>
            </a:stretch>
          </p:blipFill>
          <p:spPr>
            <a:xfrm>
              <a:off x="403163" y="2723942"/>
              <a:ext cx="833966" cy="82344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F4B181F-D9ED-63C1-FC73-DA418213B477}"/>
              </a:ext>
            </a:extLst>
          </p:cNvPr>
          <p:cNvGrpSpPr/>
          <p:nvPr/>
        </p:nvGrpSpPr>
        <p:grpSpPr>
          <a:xfrm>
            <a:off x="457447" y="4375381"/>
            <a:ext cx="8530171" cy="1238378"/>
            <a:chOff x="457447" y="4375381"/>
            <a:chExt cx="8530171" cy="1238378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E11BABD8-4E53-E6A7-84BD-865F12D79A72}"/>
                </a:ext>
              </a:extLst>
            </p:cNvPr>
            <p:cNvSpPr/>
            <p:nvPr/>
          </p:nvSpPr>
          <p:spPr>
            <a:xfrm>
              <a:off x="1469986" y="4375381"/>
              <a:ext cx="7517632" cy="1238378"/>
            </a:xfrm>
            <a:prstGeom prst="roundRect">
              <a:avLst>
                <a:gd name="adj" fmla="val 10267"/>
              </a:avLst>
            </a:prstGeom>
            <a:solidFill>
              <a:srgbClr val="E3F3DB"/>
            </a:solidFill>
            <a:ln w="28575">
              <a:solidFill>
                <a:srgbClr val="6DAD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chemeClr val="tx1"/>
                  </a:solidFill>
                </a:rPr>
                <a:t>To deliver </a:t>
              </a:r>
              <a:r>
                <a:rPr lang="en-US" sz="2400" b="1" dirty="0">
                  <a:solidFill>
                    <a:srgbClr val="1458FF"/>
                  </a:solidFill>
                </a:rPr>
                <a:t>consistent performance benefits</a:t>
              </a:r>
              <a:r>
                <a:rPr lang="en-US" sz="2400" dirty="0">
                  <a:solidFill>
                    <a:schemeClr val="tx1"/>
                  </a:solidFill>
                </a:rPr>
                <a:t>, </a:t>
              </a:r>
            </a:p>
            <a:p>
              <a:r>
                <a:rPr lang="en-US" sz="2400" dirty="0">
                  <a:solidFill>
                    <a:schemeClr val="tx1"/>
                  </a:solidFill>
                </a:rPr>
                <a:t>regardless of workloads and system configuration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CCD2170-2592-4755-46F5-F90FA04E5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13720" t="15051" r="13718" b="25791"/>
            <a:stretch>
              <a:fillRect/>
            </a:stretch>
          </p:blipFill>
          <p:spPr>
            <a:xfrm>
              <a:off x="457447" y="4598049"/>
              <a:ext cx="779682" cy="7829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003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1FF2C4-7C74-A9EF-189D-A63BE6AD0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CFDC5E9-C533-CBC7-734E-44126E9C7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Proposal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E2D379B-D370-F3A4-D377-DFBBAA35472A}"/>
              </a:ext>
            </a:extLst>
          </p:cNvPr>
          <p:cNvSpPr/>
          <p:nvPr/>
        </p:nvSpPr>
        <p:spPr>
          <a:xfrm>
            <a:off x="-152401" y="4038013"/>
            <a:ext cx="9481976" cy="1131376"/>
          </a:xfrm>
          <a:prstGeom prst="roundRect">
            <a:avLst>
              <a:gd name="adj" fmla="val 8448"/>
            </a:avLst>
          </a:prstGeom>
          <a:solidFill>
            <a:srgbClr val="E5EFFF"/>
          </a:solidFill>
          <a:ln w="28575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</a:rPr>
              <a:t>Formulates the coordination between prefetchers and OCP</a:t>
            </a:r>
          </a:p>
          <a:p>
            <a:pPr algn="ctr"/>
            <a:r>
              <a:rPr lang="en-US" sz="2600" dirty="0">
                <a:solidFill>
                  <a:schemeClr val="tx1"/>
                </a:solidFill>
              </a:rPr>
              <a:t>as a </a:t>
            </a:r>
            <a:r>
              <a:rPr lang="en-US" sz="2600" b="1" dirty="0">
                <a:solidFill>
                  <a:srgbClr val="4473C4"/>
                </a:solidFill>
              </a:rPr>
              <a:t>reinforcement learning</a:t>
            </a:r>
            <a:r>
              <a:rPr lang="en-US" sz="2600" dirty="0">
                <a:solidFill>
                  <a:srgbClr val="4473C4"/>
                </a:solidFill>
              </a:rPr>
              <a:t> </a:t>
            </a:r>
            <a:r>
              <a:rPr lang="en-US" sz="2600" dirty="0">
                <a:solidFill>
                  <a:schemeClr val="tx1"/>
                </a:solidFill>
              </a:rPr>
              <a:t>problem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33BF09D-F290-04C8-BCBF-A85978FBB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737" t="31323" r="13827" b="30914"/>
          <a:stretch>
            <a:fillRect/>
          </a:stretch>
        </p:blipFill>
        <p:spPr>
          <a:xfrm>
            <a:off x="1097241" y="1536381"/>
            <a:ext cx="6982692" cy="210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087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EFDF-6589-471B-C90F-603141F72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DF1805-1820-80B3-A3CE-527FBFF5D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DB7646-B8D7-5899-7678-8A673E06B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FFCF694E-488B-5F30-AB65-DB504FBFCD09}"/>
              </a:ext>
            </a:extLst>
          </p:cNvPr>
          <p:cNvSpPr/>
          <p:nvPr/>
        </p:nvSpPr>
        <p:spPr>
          <a:xfrm>
            <a:off x="189557" y="1173058"/>
            <a:ext cx="8798062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Background</a:t>
            </a: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6FA737C0-5739-E5DA-EC0D-E2278EB55800}"/>
              </a:ext>
            </a:extLst>
          </p:cNvPr>
          <p:cNvSpPr/>
          <p:nvPr/>
        </p:nvSpPr>
        <p:spPr>
          <a:xfrm>
            <a:off x="189556" y="2235044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Motivation</a:t>
            </a: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EB1CE5B7-8B54-DE7A-BB05-E31357441DFE}"/>
              </a:ext>
            </a:extLst>
          </p:cNvPr>
          <p:cNvSpPr/>
          <p:nvPr/>
        </p:nvSpPr>
        <p:spPr>
          <a:xfrm>
            <a:off x="189556" y="4359016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Evaluation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B54E6EC5-A06D-397C-86AE-E0408E4F27EB}"/>
              </a:ext>
            </a:extLst>
          </p:cNvPr>
          <p:cNvSpPr/>
          <p:nvPr/>
        </p:nvSpPr>
        <p:spPr>
          <a:xfrm>
            <a:off x="189556" y="5421001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Conclusion</a:t>
            </a:r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8F5AA354-3F4D-71AE-B0B9-F087843AC7C1}"/>
              </a:ext>
            </a:extLst>
          </p:cNvPr>
          <p:cNvSpPr/>
          <p:nvPr/>
        </p:nvSpPr>
        <p:spPr>
          <a:xfrm>
            <a:off x="172969" y="3297030"/>
            <a:ext cx="8798062" cy="798961"/>
          </a:xfrm>
          <a:prstGeom prst="roundRect">
            <a:avLst/>
          </a:prstGeom>
          <a:solidFill>
            <a:srgbClr val="C4D7FD"/>
          </a:solidFill>
          <a:ln>
            <a:solidFill>
              <a:srgbClr val="62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tx1"/>
                </a:solidFill>
                <a:ea typeface="Cambria"/>
              </a:rPr>
              <a:t>Athena</a:t>
            </a:r>
          </a:p>
        </p:txBody>
      </p:sp>
    </p:spTree>
    <p:extLst>
      <p:ext uri="{BB962C8B-B14F-4D97-AF65-F5344CB8AC3E}">
        <p14:creationId xmlns:p14="http://schemas.microsoft.com/office/powerpoint/2010/main" val="10194149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C4BD42-3D86-D777-AF72-14BF594EB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cs typeface="Calibri" panose="020F0502020204030204" pitchFamily="34" charset="0"/>
              </a:rPr>
              <a:t>An algorithmic approach to learn to take an </a:t>
            </a:r>
            <a:r>
              <a:rPr lang="en-US" sz="2800" b="1" dirty="0">
                <a:solidFill>
                  <a:srgbClr val="000CFF"/>
                </a:solidFill>
                <a:cs typeface="Calibri" panose="020F0502020204030204" pitchFamily="34" charset="0"/>
              </a:rPr>
              <a:t>action</a:t>
            </a:r>
            <a:r>
              <a:rPr lang="en-US" sz="2800" dirty="0">
                <a:cs typeface="Calibri" panose="020F0502020204030204" pitchFamily="34" charset="0"/>
              </a:rPr>
              <a:t> in a given </a:t>
            </a:r>
            <a:r>
              <a:rPr lang="en-US" sz="2800" b="1" dirty="0">
                <a:solidFill>
                  <a:srgbClr val="000CFF"/>
                </a:solidFill>
                <a:cs typeface="Calibri" panose="020F0502020204030204" pitchFamily="34" charset="0"/>
              </a:rPr>
              <a:t>state</a:t>
            </a:r>
            <a:r>
              <a:rPr lang="en-US" sz="2800" dirty="0">
                <a:cs typeface="Calibri" panose="020F0502020204030204" pitchFamily="34" charset="0"/>
              </a:rPr>
              <a:t> to maximize a numerical </a:t>
            </a:r>
            <a:r>
              <a:rPr lang="en-US" sz="2800" b="1" dirty="0">
                <a:solidFill>
                  <a:srgbClr val="000CFF"/>
                </a:solidFill>
                <a:cs typeface="Calibri" panose="020F0502020204030204" pitchFamily="34" charset="0"/>
              </a:rPr>
              <a:t>reward</a:t>
            </a:r>
          </a:p>
          <a:p>
            <a:endParaRPr lang="en-US" sz="2800" b="1" dirty="0">
              <a:solidFill>
                <a:srgbClr val="000CFF"/>
              </a:solidFill>
              <a:cs typeface="Calibri" panose="020F0502020204030204" pitchFamily="34" charset="0"/>
            </a:endParaRPr>
          </a:p>
          <a:p>
            <a:endParaRPr lang="en-US" sz="2800" b="1" dirty="0">
              <a:solidFill>
                <a:srgbClr val="000CFF"/>
              </a:solidFill>
              <a:cs typeface="Calibri" panose="020F0502020204030204" pitchFamily="34" charset="0"/>
            </a:endParaRPr>
          </a:p>
          <a:p>
            <a:endParaRPr lang="en-US" sz="2800" b="1" dirty="0">
              <a:solidFill>
                <a:srgbClr val="000CFF"/>
              </a:solidFill>
              <a:cs typeface="Calibri" panose="020F0502020204030204" pitchFamily="34" charset="0"/>
            </a:endParaRPr>
          </a:p>
          <a:p>
            <a:endParaRPr lang="en-US" sz="2800" b="1" dirty="0">
              <a:solidFill>
                <a:srgbClr val="000CFF"/>
              </a:solidFill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800" b="1" dirty="0">
              <a:solidFill>
                <a:srgbClr val="000CFF"/>
              </a:solidFill>
              <a:cs typeface="Calibri" panose="020F0502020204030204" pitchFamily="34" charset="0"/>
            </a:endParaRPr>
          </a:p>
          <a:p>
            <a:endParaRPr lang="en-US" sz="1200" dirty="0">
              <a:cs typeface="Calibri" panose="020F0502020204030204" pitchFamily="34" charset="0"/>
            </a:endParaRPr>
          </a:p>
          <a:p>
            <a:r>
              <a:rPr lang="en-US" sz="2800" dirty="0">
                <a:cs typeface="Calibri" panose="020F0502020204030204" pitchFamily="34" charset="0"/>
              </a:rPr>
              <a:t>Agent stores </a:t>
            </a:r>
            <a:r>
              <a:rPr lang="en-US" sz="2800" b="1" dirty="0">
                <a:solidFill>
                  <a:srgbClr val="C00000"/>
                </a:solidFill>
                <a:cs typeface="Calibri" panose="020F0502020204030204" pitchFamily="34" charset="0"/>
              </a:rPr>
              <a:t>Q-values</a:t>
            </a:r>
            <a:r>
              <a:rPr lang="en-US" sz="2800" dirty="0">
                <a:cs typeface="Calibri" panose="020F0502020204030204" pitchFamily="34" charset="0"/>
              </a:rPr>
              <a:t> for </a:t>
            </a:r>
            <a:r>
              <a:rPr lang="en-US" sz="2800" i="1" dirty="0">
                <a:solidFill>
                  <a:srgbClr val="C00000"/>
                </a:solidFill>
                <a:cs typeface="Calibri" panose="020F0502020204030204" pitchFamily="34" charset="0"/>
              </a:rPr>
              <a:t>every</a:t>
            </a:r>
            <a:r>
              <a:rPr lang="en-US" sz="2800" dirty="0">
                <a:cs typeface="Calibri" panose="020F0502020204030204" pitchFamily="34" charset="0"/>
              </a:rPr>
              <a:t> state-action pair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  <a:cs typeface="Calibri" panose="020F0502020204030204" pitchFamily="34" charset="0"/>
              </a:rPr>
              <a:t>Expected reward</a:t>
            </a:r>
            <a:r>
              <a:rPr lang="en-US" sz="2400" dirty="0">
                <a:cs typeface="Calibri" panose="020F0502020204030204" pitchFamily="34" charset="0"/>
              </a:rPr>
              <a:t> for taking an action in a state</a:t>
            </a:r>
          </a:p>
          <a:p>
            <a:r>
              <a:rPr lang="en-US" sz="2800" dirty="0">
                <a:cs typeface="Calibri" panose="020F0502020204030204" pitchFamily="34" charset="0"/>
              </a:rPr>
              <a:t>Given a state, the agent selects the action that provides </a:t>
            </a:r>
            <a:r>
              <a:rPr lang="en-US" sz="2800" b="1" dirty="0">
                <a:solidFill>
                  <a:schemeClr val="accent6"/>
                </a:solidFill>
                <a:cs typeface="Calibri" panose="020F0502020204030204" pitchFamily="34" charset="0"/>
              </a:rPr>
              <a:t>the highest</a:t>
            </a:r>
            <a:r>
              <a:rPr lang="en-US" sz="2800" dirty="0">
                <a:cs typeface="Calibri" panose="020F0502020204030204" pitchFamily="34" charset="0"/>
              </a:rPr>
              <a:t> Q-value</a:t>
            </a:r>
          </a:p>
          <a:p>
            <a:endParaRPr lang="en-US" sz="2800" dirty="0"/>
          </a:p>
          <a:p>
            <a:endParaRPr lang="en-CH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27C2BD-7147-9039-85EC-53563A0A9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19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3E6601-4D1D-717D-6E1D-32876F76E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Reinforcement Learning (RL)</a:t>
            </a:r>
            <a:endParaRPr lang="en-CH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9684AC7-6898-CDC9-EFE4-9991F4AA455C}"/>
              </a:ext>
            </a:extLst>
          </p:cNvPr>
          <p:cNvSpPr/>
          <p:nvPr/>
        </p:nvSpPr>
        <p:spPr>
          <a:xfrm>
            <a:off x="1144467" y="2818722"/>
            <a:ext cx="2201562" cy="578472"/>
          </a:xfrm>
          <a:prstGeom prst="roundRect">
            <a:avLst/>
          </a:prstGeom>
          <a:ln w="254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LM Roman 10" pitchFamily="2" charset="77"/>
              </a:rPr>
              <a:t>Environment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58F1539-F429-DD54-D92A-1C2BED07AE19}"/>
              </a:ext>
            </a:extLst>
          </p:cNvPr>
          <p:cNvGrpSpPr/>
          <p:nvPr/>
        </p:nvGrpSpPr>
        <p:grpSpPr>
          <a:xfrm>
            <a:off x="2245247" y="3400610"/>
            <a:ext cx="4926557" cy="713094"/>
            <a:chOff x="2245247" y="3633080"/>
            <a:chExt cx="4926557" cy="713094"/>
          </a:xfrm>
        </p:grpSpPr>
        <p:cxnSp>
          <p:nvCxnSpPr>
            <p:cNvPr id="7" name="Elbow Connector 6">
              <a:extLst>
                <a:ext uri="{FF2B5EF4-FFF2-40B4-BE49-F238E27FC236}">
                  <a16:creationId xmlns:a16="http://schemas.microsoft.com/office/drawing/2014/main" id="{822FFE6F-70C4-8C3D-14EB-B43B9AF700A2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705111" y="1173216"/>
              <a:ext cx="6830" cy="4926557"/>
            </a:xfrm>
            <a:prstGeom prst="bentConnector3">
              <a:avLst>
                <a:gd name="adj1" fmla="val -7983455"/>
              </a:avLst>
            </a:prstGeom>
            <a:ln w="28575"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41E810A-B702-1907-05AE-F4182C363C41}"/>
                </a:ext>
              </a:extLst>
            </p:cNvPr>
            <p:cNvSpPr/>
            <p:nvPr/>
          </p:nvSpPr>
          <p:spPr>
            <a:xfrm>
              <a:off x="4008528" y="3987069"/>
              <a:ext cx="1399993" cy="3591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LM Roman 10" pitchFamily="2" charset="77"/>
                </a:rPr>
                <a:t>Action</a:t>
              </a:r>
              <a:r>
                <a:rPr lang="en-US" sz="2400" dirty="0">
                  <a:latin typeface="LM Roman 10" pitchFamily="2" charset="77"/>
                </a:rPr>
                <a:t> (a</a:t>
              </a:r>
              <a:r>
                <a:rPr lang="en-US" sz="2400" baseline="-25000" dirty="0">
                  <a:latin typeface="LM Roman 10" pitchFamily="2" charset="77"/>
                </a:rPr>
                <a:t>t</a:t>
              </a:r>
              <a:r>
                <a:rPr lang="en-US" sz="2400" dirty="0">
                  <a:latin typeface="LM Roman 10" pitchFamily="2" charset="77"/>
                </a:rPr>
                <a:t>)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B540BF7-68DE-BB5C-F483-FF206EC04F88}"/>
              </a:ext>
            </a:extLst>
          </p:cNvPr>
          <p:cNvGrpSpPr/>
          <p:nvPr/>
        </p:nvGrpSpPr>
        <p:grpSpPr>
          <a:xfrm>
            <a:off x="3346029" y="2941105"/>
            <a:ext cx="2724995" cy="359105"/>
            <a:chOff x="3346029" y="3173575"/>
            <a:chExt cx="2724995" cy="359105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F8A8D73-FB33-1AEC-1CB4-C02D94FFC2A0}"/>
                </a:ext>
              </a:extLst>
            </p:cNvPr>
            <p:cNvCxnSpPr>
              <a:cxnSpLocks/>
              <a:stCxn id="5" idx="3"/>
              <a:endCxn id="12" idx="1"/>
            </p:cNvCxnSpPr>
            <p:nvPr/>
          </p:nvCxnSpPr>
          <p:spPr>
            <a:xfrm>
              <a:off x="3346029" y="3340428"/>
              <a:ext cx="2724995" cy="6830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6713B5A-076E-F15A-A34D-2B1E7C85296B}"/>
                </a:ext>
              </a:extLst>
            </p:cNvPr>
            <p:cNvSpPr/>
            <p:nvPr/>
          </p:nvSpPr>
          <p:spPr>
            <a:xfrm>
              <a:off x="3816122" y="3173575"/>
              <a:ext cx="1784809" cy="359105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LM Roman 10" pitchFamily="2" charset="77"/>
                </a:rPr>
                <a:t>Reward</a:t>
              </a:r>
              <a:r>
                <a:rPr lang="en-US" sz="2400" dirty="0">
                  <a:latin typeface="LM Roman 10" pitchFamily="2" charset="77"/>
                </a:rPr>
                <a:t> (R</a:t>
              </a:r>
              <a:r>
                <a:rPr lang="en-US" sz="2400" baseline="-25000" dirty="0">
                  <a:latin typeface="LM Roman 10" pitchFamily="2" charset="77"/>
                </a:rPr>
                <a:t>t+1</a:t>
              </a:r>
              <a:r>
                <a:rPr lang="en-US" sz="2400" dirty="0">
                  <a:latin typeface="LM Roman 10" pitchFamily="2" charset="77"/>
                </a:rPr>
                <a:t>)</a:t>
              </a:r>
            </a:p>
          </p:txBody>
        </p: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E782918-7249-A746-06A6-E36541FB3468}"/>
              </a:ext>
            </a:extLst>
          </p:cNvPr>
          <p:cNvSpPr/>
          <p:nvPr/>
        </p:nvSpPr>
        <p:spPr>
          <a:xfrm>
            <a:off x="6071024" y="2825552"/>
            <a:ext cx="2201562" cy="578472"/>
          </a:xfrm>
          <a:prstGeom prst="roundRect">
            <a:avLst/>
          </a:prstGeom>
          <a:ln w="254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LM Roman 10" pitchFamily="2" charset="77"/>
              </a:rPr>
              <a:t>Agent</a:t>
            </a:r>
            <a:endParaRPr lang="en-US" sz="2800" dirty="0">
              <a:latin typeface="LM Roman 10" pitchFamily="2" charset="77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D7C7EF-0FC1-A8C1-6080-959CEAB9D2CA}"/>
              </a:ext>
            </a:extLst>
          </p:cNvPr>
          <p:cNvGrpSpPr/>
          <p:nvPr/>
        </p:nvGrpSpPr>
        <p:grpSpPr>
          <a:xfrm>
            <a:off x="2245247" y="2127231"/>
            <a:ext cx="4926557" cy="682824"/>
            <a:chOff x="2245247" y="2359701"/>
            <a:chExt cx="4926557" cy="682824"/>
          </a:xfrm>
        </p:grpSpPr>
        <p:cxnSp>
          <p:nvCxnSpPr>
            <p:cNvPr id="14" name="Elbow Connector 13">
              <a:extLst>
                <a:ext uri="{FF2B5EF4-FFF2-40B4-BE49-F238E27FC236}">
                  <a16:creationId xmlns:a16="http://schemas.microsoft.com/office/drawing/2014/main" id="{8720D664-ADDF-BD49-C564-0AB6105D993C}"/>
                </a:ext>
              </a:extLst>
            </p:cNvPr>
            <p:cNvCxnSpPr>
              <a:cxnSpLocks/>
              <a:stCxn id="5" idx="0"/>
              <a:endCxn id="12" idx="0"/>
            </p:cNvCxnSpPr>
            <p:nvPr/>
          </p:nvCxnSpPr>
          <p:spPr>
            <a:xfrm rot="16200000" flipH="1">
              <a:off x="4705111" y="575831"/>
              <a:ext cx="6830" cy="4926557"/>
            </a:xfrm>
            <a:prstGeom prst="bentConnector3">
              <a:avLst>
                <a:gd name="adj1" fmla="val -7204553"/>
              </a:avLst>
            </a:prstGeom>
            <a:ln w="25400"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394D72-2889-A71D-E89A-5BD5FB7C5184}"/>
                </a:ext>
              </a:extLst>
            </p:cNvPr>
            <p:cNvSpPr/>
            <p:nvPr/>
          </p:nvSpPr>
          <p:spPr>
            <a:xfrm>
              <a:off x="4101871" y="2359701"/>
              <a:ext cx="1213309" cy="3591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LM Roman 10" pitchFamily="2" charset="77"/>
                </a:rPr>
                <a:t>State</a:t>
              </a:r>
              <a:r>
                <a:rPr lang="en-US" sz="2400" dirty="0">
                  <a:latin typeface="LM Roman 10" pitchFamily="2" charset="77"/>
                </a:rPr>
                <a:t> (</a:t>
              </a:r>
              <a:r>
                <a:rPr lang="en-US" sz="2400" dirty="0" err="1">
                  <a:latin typeface="LM Roman 10" pitchFamily="2" charset="77"/>
                </a:rPr>
                <a:t>s</a:t>
              </a:r>
              <a:r>
                <a:rPr lang="en-US" sz="2400" baseline="-25000" dirty="0" err="1">
                  <a:latin typeface="LM Roman 10" pitchFamily="2" charset="77"/>
                </a:rPr>
                <a:t>t</a:t>
              </a:r>
              <a:r>
                <a:rPr lang="en-US" sz="2400" dirty="0">
                  <a:latin typeface="LM Roman 10" pitchFamily="2" charset="77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587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68F096F2-47BA-3257-CCB7-D4895D8C59B1}"/>
              </a:ext>
            </a:extLst>
          </p:cNvPr>
          <p:cNvGrpSpPr/>
          <p:nvPr/>
        </p:nvGrpSpPr>
        <p:grpSpPr>
          <a:xfrm>
            <a:off x="187673" y="750611"/>
            <a:ext cx="8766771" cy="1890992"/>
            <a:chOff x="187673" y="750611"/>
            <a:chExt cx="8766771" cy="1890992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0F0EB49A-7595-072F-FEEB-82A2946442DE}"/>
                </a:ext>
              </a:extLst>
            </p:cNvPr>
            <p:cNvSpPr/>
            <p:nvPr/>
          </p:nvSpPr>
          <p:spPr>
            <a:xfrm>
              <a:off x="702018" y="750611"/>
              <a:ext cx="8252426" cy="1882185"/>
            </a:xfrm>
            <a:prstGeom prst="roundRect">
              <a:avLst>
                <a:gd name="adj" fmla="val 4156"/>
              </a:avLst>
            </a:prstGeom>
            <a:solidFill>
              <a:srgbClr val="E5EFFF"/>
            </a:solidFill>
            <a:ln w="28575">
              <a:solidFill>
                <a:srgbClr val="4473C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rgbClr val="4473C4"/>
                  </a:solidFill>
                </a:rPr>
                <a:t>Long memory access latency</a:t>
              </a:r>
              <a:r>
                <a:rPr lang="en-US" dirty="0">
                  <a:solidFill>
                    <a:schemeClr val="tx1"/>
                  </a:solidFill>
                </a:rPr>
                <a:t> significantly</a:t>
              </a:r>
              <a:r>
                <a:rPr lang="en-US" b="1" dirty="0">
                  <a:solidFill>
                    <a:srgbClr val="4473C4"/>
                  </a:solidFill>
                </a:rPr>
                <a:t> limits performance </a:t>
              </a:r>
              <a:r>
                <a:rPr lang="en-US" dirty="0">
                  <a:solidFill>
                    <a:schemeClr val="tx1"/>
                  </a:solidFill>
                </a:rPr>
                <a:t>of modern high-performance processors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b="1" dirty="0">
                <a:solidFill>
                  <a:schemeClr val="tx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rgbClr val="4473C4"/>
                  </a:solidFill>
                </a:rPr>
                <a:t>Prefetching</a:t>
              </a:r>
              <a:r>
                <a:rPr lang="en-US" dirty="0">
                  <a:solidFill>
                    <a:schemeClr val="tx1"/>
                  </a:solidFill>
                </a:rPr>
                <a:t> and </a:t>
              </a:r>
              <a:r>
                <a:rPr lang="en-US" b="1" dirty="0">
                  <a:solidFill>
                    <a:srgbClr val="4473C4"/>
                  </a:solidFill>
                </a:rPr>
                <a:t>off-chip prediction </a:t>
              </a:r>
              <a:r>
                <a:rPr lang="en-US" dirty="0">
                  <a:solidFill>
                    <a:schemeClr val="tx1"/>
                  </a:solidFill>
                </a:rPr>
                <a:t>(OCP) are two orthogonal techniques proposed to hide long memory access latency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3A3B98F-1C41-1129-0D69-72CD39E7972F}"/>
                </a:ext>
              </a:extLst>
            </p:cNvPr>
            <p:cNvSpPr/>
            <p:nvPr/>
          </p:nvSpPr>
          <p:spPr>
            <a:xfrm rot="16200000">
              <a:off x="-568852" y="1515941"/>
              <a:ext cx="1882187" cy="369137"/>
            </a:xfrm>
            <a:prstGeom prst="roundRect">
              <a:avLst/>
            </a:prstGeom>
            <a:solidFill>
              <a:srgbClr val="4473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Background</a:t>
              </a:r>
              <a:endParaRPr lang="en-US" b="1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B2C2A4-71E8-8C59-7D09-176055306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12D44D1-1566-17BF-A4C3-1930EF9E9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Palatino" pitchFamily="2" charset="77"/>
              </a:rPr>
              <a:t>Executive Summary (I)</a:t>
            </a:r>
            <a:endParaRPr lang="en-CH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F5C5155-5227-79C2-DB5F-DA3640C2CD41}"/>
              </a:ext>
            </a:extLst>
          </p:cNvPr>
          <p:cNvSpPr/>
          <p:nvPr/>
        </p:nvSpPr>
        <p:spPr>
          <a:xfrm rot="16200000">
            <a:off x="-612008" y="3687331"/>
            <a:ext cx="1968501" cy="369137"/>
          </a:xfrm>
          <a:prstGeom prst="roundRect">
            <a:avLst/>
          </a:prstGeom>
          <a:solidFill>
            <a:srgbClr val="E124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Key Insights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9B4CB4D-D345-4C55-1BE9-48624BB79804}"/>
              </a:ext>
            </a:extLst>
          </p:cNvPr>
          <p:cNvGrpSpPr/>
          <p:nvPr/>
        </p:nvGrpSpPr>
        <p:grpSpPr>
          <a:xfrm>
            <a:off x="717277" y="4240598"/>
            <a:ext cx="8270339" cy="615554"/>
            <a:chOff x="696568" y="4511062"/>
            <a:chExt cx="8270339" cy="615554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0B88FD43-763D-183B-6EE8-55C30FC7C7C4}"/>
                </a:ext>
              </a:extLst>
            </p:cNvPr>
            <p:cNvSpPr/>
            <p:nvPr/>
          </p:nvSpPr>
          <p:spPr>
            <a:xfrm>
              <a:off x="696568" y="4511063"/>
              <a:ext cx="8270339" cy="615553"/>
            </a:xfrm>
            <a:prstGeom prst="roundRect">
              <a:avLst/>
            </a:prstGeom>
            <a:solidFill>
              <a:srgbClr val="F5D0E0"/>
            </a:solidFill>
            <a:ln w="28575">
              <a:solidFill>
                <a:srgbClr val="E124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/>
                  </a:solidFill>
                </a:rPr>
                <a:t>            Existing coordination policies leave a </a:t>
              </a:r>
              <a:r>
                <a:rPr lang="en-US" b="1" dirty="0">
                  <a:solidFill>
                    <a:srgbClr val="E1247C"/>
                  </a:solidFill>
                </a:rPr>
                <a:t>large performance potential</a:t>
              </a:r>
              <a:r>
                <a:rPr lang="en-US" dirty="0">
                  <a:solidFill>
                    <a:srgbClr val="C10400"/>
                  </a:solidFill>
                </a:rPr>
                <a:t> </a:t>
              </a:r>
              <a:r>
                <a:rPr lang="en-US" dirty="0">
                  <a:solidFill>
                    <a:schemeClr val="tx1"/>
                  </a:solidFill>
                </a:rPr>
                <a:t>behind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19" name="Graphic 18" descr="Badge 3 with solid fill">
              <a:extLst>
                <a:ext uri="{FF2B5EF4-FFF2-40B4-BE49-F238E27FC236}">
                  <a16:creationId xmlns:a16="http://schemas.microsoft.com/office/drawing/2014/main" id="{E8E2456A-4C2B-F694-99F9-EFADBA4F9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568" y="4511062"/>
              <a:ext cx="615554" cy="615554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19360F0-FADE-B302-0756-33E771626FC4}"/>
              </a:ext>
            </a:extLst>
          </p:cNvPr>
          <p:cNvGrpSpPr/>
          <p:nvPr/>
        </p:nvGrpSpPr>
        <p:grpSpPr>
          <a:xfrm>
            <a:off x="717277" y="3564123"/>
            <a:ext cx="8270339" cy="615554"/>
            <a:chOff x="764156" y="3892182"/>
            <a:chExt cx="8270339" cy="615554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36F8A77A-AB86-8763-CA8F-F0AE8591645A}"/>
                </a:ext>
              </a:extLst>
            </p:cNvPr>
            <p:cNvSpPr/>
            <p:nvPr/>
          </p:nvSpPr>
          <p:spPr>
            <a:xfrm>
              <a:off x="764156" y="3892183"/>
              <a:ext cx="8270339" cy="615553"/>
            </a:xfrm>
            <a:prstGeom prst="roundRect">
              <a:avLst/>
            </a:prstGeom>
            <a:solidFill>
              <a:srgbClr val="F5D0E0"/>
            </a:solidFill>
            <a:ln w="28575">
              <a:solidFill>
                <a:srgbClr val="E124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solidFill>
                    <a:schemeClr val="tx1"/>
                  </a:solidFill>
                </a:rPr>
                <a:t>            Naively combining OCP with prefetching often </a:t>
              </a:r>
              <a:r>
                <a:rPr lang="en-GB" b="1" dirty="0">
                  <a:solidFill>
                    <a:srgbClr val="E1247C"/>
                  </a:solidFill>
                </a:rPr>
                <a:t>fails</a:t>
              </a:r>
              <a:r>
                <a:rPr lang="en-GB" dirty="0">
                  <a:solidFill>
                    <a:schemeClr val="tx1"/>
                  </a:solidFill>
                </a:rPr>
                <a:t> to realize their full </a:t>
              </a:r>
            </a:p>
            <a:p>
              <a:r>
                <a:rPr lang="en-GB" dirty="0">
                  <a:solidFill>
                    <a:schemeClr val="tx1"/>
                  </a:solidFill>
                </a:rPr>
                <a:t>            performance potential</a:t>
              </a:r>
            </a:p>
          </p:txBody>
        </p:sp>
        <p:pic>
          <p:nvPicPr>
            <p:cNvPr id="20" name="Graphic 19" descr="Badge with solid fill">
              <a:extLst>
                <a:ext uri="{FF2B5EF4-FFF2-40B4-BE49-F238E27FC236}">
                  <a16:creationId xmlns:a16="http://schemas.microsoft.com/office/drawing/2014/main" id="{10613C46-FEB4-E4F6-DC14-AF8C47886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4156" y="3892182"/>
              <a:ext cx="615554" cy="615554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C76148D-E15B-F7A4-A5F7-50744E6CA7FF}"/>
              </a:ext>
            </a:extLst>
          </p:cNvPr>
          <p:cNvGrpSpPr/>
          <p:nvPr/>
        </p:nvGrpSpPr>
        <p:grpSpPr>
          <a:xfrm>
            <a:off x="717277" y="2887650"/>
            <a:ext cx="8270339" cy="615553"/>
            <a:chOff x="717279" y="3142988"/>
            <a:chExt cx="8270339" cy="615553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62F56071-1BBA-C4C6-4176-BECD741A8E2A}"/>
                </a:ext>
              </a:extLst>
            </p:cNvPr>
            <p:cNvSpPr/>
            <p:nvPr/>
          </p:nvSpPr>
          <p:spPr>
            <a:xfrm>
              <a:off x="717279" y="3142988"/>
              <a:ext cx="8270339" cy="615553"/>
            </a:xfrm>
            <a:prstGeom prst="roundRect">
              <a:avLst/>
            </a:prstGeom>
            <a:solidFill>
              <a:srgbClr val="F5D0E0"/>
            </a:solidFill>
            <a:ln w="28575">
              <a:solidFill>
                <a:srgbClr val="E124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dirty="0">
                  <a:solidFill>
                    <a:schemeClr val="tx1"/>
                  </a:solidFill>
                </a:rPr>
                <a:t>            OCP and prefetching provide </a:t>
              </a:r>
              <a:r>
                <a:rPr lang="en-GB" b="1" dirty="0">
                  <a:solidFill>
                    <a:srgbClr val="E1247C"/>
                  </a:solidFill>
                </a:rPr>
                <a:t>complementary</a:t>
              </a:r>
              <a:r>
                <a:rPr lang="en-GB" dirty="0">
                  <a:solidFill>
                    <a:schemeClr val="tx1"/>
                  </a:solidFill>
                </a:rPr>
                <a:t> performance benefits</a:t>
              </a:r>
            </a:p>
          </p:txBody>
        </p:sp>
        <p:pic>
          <p:nvPicPr>
            <p:cNvPr id="21" name="Graphic 20" descr="Badge 1 with solid fill">
              <a:extLst>
                <a:ext uri="{FF2B5EF4-FFF2-40B4-BE49-F238E27FC236}">
                  <a16:creationId xmlns:a16="http://schemas.microsoft.com/office/drawing/2014/main" id="{493499C8-3791-E4D6-B247-83C20AA28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17279" y="3142988"/>
              <a:ext cx="615553" cy="615553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1AB5BB6-B01E-C065-A8AD-F98380A9E3F7}"/>
              </a:ext>
            </a:extLst>
          </p:cNvPr>
          <p:cNvGrpSpPr/>
          <p:nvPr/>
        </p:nvGrpSpPr>
        <p:grpSpPr>
          <a:xfrm>
            <a:off x="187674" y="5102198"/>
            <a:ext cx="8799942" cy="1165909"/>
            <a:chOff x="187674" y="5102198"/>
            <a:chExt cx="8799942" cy="1165909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8067F8FA-5B80-A7AA-A896-2D596CFEAE26}"/>
                </a:ext>
              </a:extLst>
            </p:cNvPr>
            <p:cNvSpPr/>
            <p:nvPr/>
          </p:nvSpPr>
          <p:spPr>
            <a:xfrm rot="16200000">
              <a:off x="-210711" y="5500583"/>
              <a:ext cx="1165907" cy="369137"/>
            </a:xfrm>
            <a:prstGeom prst="roundRect">
              <a:avLst/>
            </a:prstGeom>
            <a:solidFill>
              <a:srgbClr val="0D81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Goal</a:t>
              </a:r>
              <a:endParaRPr lang="en-US" b="1" dirty="0"/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E8260A1A-232A-C713-7682-DFA01E46A666}"/>
                </a:ext>
              </a:extLst>
            </p:cNvPr>
            <p:cNvSpPr/>
            <p:nvPr/>
          </p:nvSpPr>
          <p:spPr>
            <a:xfrm>
              <a:off x="702018" y="5102199"/>
              <a:ext cx="8285598" cy="1165908"/>
            </a:xfrm>
            <a:prstGeom prst="roundRect">
              <a:avLst>
                <a:gd name="adj" fmla="val 9895"/>
              </a:avLst>
            </a:prstGeom>
            <a:solidFill>
              <a:srgbClr val="E3F3DB"/>
            </a:solidFill>
            <a:ln w="28575">
              <a:solidFill>
                <a:srgbClr val="6DAD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GB" b="1" dirty="0">
                  <a:solidFill>
                    <a:srgbClr val="0D813C"/>
                  </a:solidFill>
                </a:rPr>
                <a:t>Autonomously coordinates</a:t>
              </a:r>
              <a:r>
                <a:rPr lang="en-GB" dirty="0">
                  <a:solidFill>
                    <a:schemeClr val="tx1"/>
                  </a:solidFill>
                </a:rPr>
                <a:t> off-chip prediction with </a:t>
              </a:r>
              <a:r>
                <a:rPr lang="en-GB" b="1" dirty="0">
                  <a:solidFill>
                    <a:srgbClr val="0D813C"/>
                  </a:solidFill>
                </a:rPr>
                <a:t>multiple prefetchers</a:t>
              </a:r>
              <a:endParaRPr lang="en-GB" dirty="0">
                <a:solidFill>
                  <a:schemeClr val="tx1"/>
                </a:solidFill>
              </a:endParaRP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GB" dirty="0">
                  <a:solidFill>
                    <a:schemeClr val="tx1"/>
                  </a:solidFill>
                </a:rPr>
                <a:t>Provides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  <a:r>
                <a:rPr lang="en-GB" b="1" dirty="0">
                  <a:solidFill>
                    <a:srgbClr val="0D813C"/>
                  </a:solidFill>
                </a:rPr>
                <a:t>consistent performance benefits</a:t>
              </a:r>
              <a:r>
                <a:rPr lang="en-GB" dirty="0">
                  <a:solidFill>
                    <a:schemeClr val="tx1"/>
                  </a:solidFill>
                </a:rPr>
                <a:t>, regardless of workloads and system configurations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51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3126C9-11E2-AC6A-1AB7-0406E4EC9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907F10-3B6B-783A-441A-0986B24D4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Formulating Coordination as RL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2D9883B-3520-5C5A-1E6B-E4E65AA6F8ED}"/>
              </a:ext>
            </a:extLst>
          </p:cNvPr>
          <p:cNvSpPr/>
          <p:nvPr/>
        </p:nvSpPr>
        <p:spPr>
          <a:xfrm>
            <a:off x="1144467" y="1792415"/>
            <a:ext cx="2201562" cy="578472"/>
          </a:xfrm>
          <a:prstGeom prst="roundRect">
            <a:avLst/>
          </a:prstGeom>
          <a:ln w="254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LM Roman 10" pitchFamily="2" charset="77"/>
              </a:rPr>
              <a:t>Environment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348F8B2-71EA-2F91-673D-2DB5A76391A0}"/>
              </a:ext>
            </a:extLst>
          </p:cNvPr>
          <p:cNvGrpSpPr/>
          <p:nvPr/>
        </p:nvGrpSpPr>
        <p:grpSpPr>
          <a:xfrm>
            <a:off x="2245247" y="2374303"/>
            <a:ext cx="4926557" cy="726065"/>
            <a:chOff x="2245247" y="2374303"/>
            <a:chExt cx="4926557" cy="726065"/>
          </a:xfrm>
        </p:grpSpPr>
        <p:cxnSp>
          <p:nvCxnSpPr>
            <p:cNvPr id="12" name="Elbow Connector 11">
              <a:extLst>
                <a:ext uri="{FF2B5EF4-FFF2-40B4-BE49-F238E27FC236}">
                  <a16:creationId xmlns:a16="http://schemas.microsoft.com/office/drawing/2014/main" id="{4F49F588-7CFA-FCE9-C8DF-EB2988F20EE3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4705111" y="-85561"/>
              <a:ext cx="6830" cy="4926557"/>
            </a:xfrm>
            <a:prstGeom prst="bentConnector3">
              <a:avLst>
                <a:gd name="adj1" fmla="val -8921098"/>
              </a:avLst>
            </a:prstGeom>
            <a:ln w="28575"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1734A24-F10A-DE87-D757-1B7946F2D187}"/>
                </a:ext>
              </a:extLst>
            </p:cNvPr>
            <p:cNvSpPr/>
            <p:nvPr/>
          </p:nvSpPr>
          <p:spPr>
            <a:xfrm>
              <a:off x="4008526" y="2741263"/>
              <a:ext cx="1399993" cy="3591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LM Roman 10" pitchFamily="2" charset="77"/>
                </a:rPr>
                <a:t>Action</a:t>
              </a:r>
              <a:r>
                <a:rPr lang="en-US" sz="2400" dirty="0">
                  <a:latin typeface="LM Roman 10" pitchFamily="2" charset="77"/>
                </a:rPr>
                <a:t> (a</a:t>
              </a:r>
              <a:r>
                <a:rPr lang="en-US" sz="2400" baseline="-25000" dirty="0">
                  <a:latin typeface="LM Roman 10" pitchFamily="2" charset="77"/>
                </a:rPr>
                <a:t>t</a:t>
              </a:r>
              <a:r>
                <a:rPr lang="en-US" sz="2400" dirty="0">
                  <a:latin typeface="LM Roman 10" pitchFamily="2" charset="77"/>
                </a:rPr>
                <a:t>)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7FC5D1F-B349-01CE-1238-40E77B46DFC4}"/>
              </a:ext>
            </a:extLst>
          </p:cNvPr>
          <p:cNvGrpSpPr/>
          <p:nvPr/>
        </p:nvGrpSpPr>
        <p:grpSpPr>
          <a:xfrm>
            <a:off x="3346023" y="1914798"/>
            <a:ext cx="2724995" cy="359105"/>
            <a:chOff x="3346023" y="1914798"/>
            <a:chExt cx="2724995" cy="359105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8B744DD-7FBB-F50C-2844-2011F5CF1072}"/>
                </a:ext>
              </a:extLst>
            </p:cNvPr>
            <p:cNvCxnSpPr>
              <a:cxnSpLocks/>
            </p:cNvCxnSpPr>
            <p:nvPr/>
          </p:nvCxnSpPr>
          <p:spPr>
            <a:xfrm>
              <a:off x="3346023" y="2085066"/>
              <a:ext cx="2724995" cy="6830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3635DAF-E635-D653-8528-6DD8210A1695}"/>
                </a:ext>
              </a:extLst>
            </p:cNvPr>
            <p:cNvSpPr/>
            <p:nvPr/>
          </p:nvSpPr>
          <p:spPr>
            <a:xfrm>
              <a:off x="3816122" y="1914798"/>
              <a:ext cx="1784809" cy="359105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LM Roman 10" pitchFamily="2" charset="77"/>
                </a:rPr>
                <a:t>Reward</a:t>
              </a:r>
              <a:r>
                <a:rPr lang="en-US" sz="2400" dirty="0">
                  <a:latin typeface="LM Roman 10" pitchFamily="2" charset="77"/>
                </a:rPr>
                <a:t> (R</a:t>
              </a:r>
              <a:r>
                <a:rPr lang="en-US" sz="2400" baseline="-25000" dirty="0">
                  <a:latin typeface="LM Roman 10" pitchFamily="2" charset="77"/>
                </a:rPr>
                <a:t>t+1</a:t>
              </a:r>
              <a:r>
                <a:rPr lang="en-US" sz="2400" dirty="0">
                  <a:latin typeface="LM Roman 10" pitchFamily="2" charset="77"/>
                </a:rPr>
                <a:t>)</a:t>
              </a:r>
            </a:p>
          </p:txBody>
        </p:sp>
      </p:grp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B35F85C-B745-B4AE-171F-39CCA47C8B1A}"/>
              </a:ext>
            </a:extLst>
          </p:cNvPr>
          <p:cNvSpPr/>
          <p:nvPr/>
        </p:nvSpPr>
        <p:spPr>
          <a:xfrm>
            <a:off x="6071024" y="1799245"/>
            <a:ext cx="2201562" cy="578472"/>
          </a:xfrm>
          <a:prstGeom prst="roundRect">
            <a:avLst/>
          </a:prstGeom>
          <a:ln w="254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LM Roman 10" pitchFamily="2" charset="77"/>
              </a:rPr>
              <a:t>Agent</a:t>
            </a:r>
            <a:endParaRPr lang="en-US" sz="2800" dirty="0">
              <a:latin typeface="LM Roman 10" pitchFamily="2" charset="77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FDA3A67-5EB9-493F-0C16-DA26F38969FF}"/>
              </a:ext>
            </a:extLst>
          </p:cNvPr>
          <p:cNvGrpSpPr/>
          <p:nvPr/>
        </p:nvGrpSpPr>
        <p:grpSpPr>
          <a:xfrm>
            <a:off x="2245247" y="963645"/>
            <a:ext cx="4926557" cy="835601"/>
            <a:chOff x="2245247" y="963645"/>
            <a:chExt cx="4926557" cy="835601"/>
          </a:xfrm>
        </p:grpSpPr>
        <p:cxnSp>
          <p:nvCxnSpPr>
            <p:cNvPr id="16" name="Elbow Connector 15">
              <a:extLst>
                <a:ext uri="{FF2B5EF4-FFF2-40B4-BE49-F238E27FC236}">
                  <a16:creationId xmlns:a16="http://schemas.microsoft.com/office/drawing/2014/main" id="{04F4616E-2DBC-0690-5481-CB308227A520}"/>
                </a:ext>
              </a:extLst>
            </p:cNvPr>
            <p:cNvCxnSpPr>
              <a:stCxn id="11" idx="0"/>
              <a:endCxn id="15" idx="0"/>
            </p:cNvCxnSpPr>
            <p:nvPr/>
          </p:nvCxnSpPr>
          <p:spPr>
            <a:xfrm rot="16200000" flipH="1">
              <a:off x="4705111" y="-667448"/>
              <a:ext cx="6830" cy="4926557"/>
            </a:xfrm>
            <a:prstGeom prst="bentConnector3">
              <a:avLst>
                <a:gd name="adj1" fmla="val -9156413"/>
              </a:avLst>
            </a:prstGeom>
            <a:ln w="25400"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C284EFD-ACC5-8AE7-2F8D-31947C25B886}"/>
                </a:ext>
              </a:extLst>
            </p:cNvPr>
            <p:cNvSpPr/>
            <p:nvPr/>
          </p:nvSpPr>
          <p:spPr>
            <a:xfrm>
              <a:off x="4101869" y="963645"/>
              <a:ext cx="1213309" cy="3591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LM Roman 10" pitchFamily="2" charset="77"/>
                </a:rPr>
                <a:t>State</a:t>
              </a:r>
              <a:r>
                <a:rPr lang="en-US" sz="2400" dirty="0">
                  <a:latin typeface="LM Roman 10" pitchFamily="2" charset="77"/>
                </a:rPr>
                <a:t> (</a:t>
              </a:r>
              <a:r>
                <a:rPr lang="en-US" sz="2400" dirty="0" err="1">
                  <a:latin typeface="LM Roman 10" pitchFamily="2" charset="77"/>
                </a:rPr>
                <a:t>s</a:t>
              </a:r>
              <a:r>
                <a:rPr lang="en-US" sz="2400" baseline="-25000" dirty="0" err="1">
                  <a:latin typeface="LM Roman 10" pitchFamily="2" charset="77"/>
                </a:rPr>
                <a:t>t</a:t>
              </a:r>
              <a:r>
                <a:rPr lang="en-US" sz="2400" dirty="0">
                  <a:latin typeface="LM Roman 10" pitchFamily="2" charset="77"/>
                </a:rPr>
                <a:t>)</a:t>
              </a:r>
            </a:p>
          </p:txBody>
        </p:sp>
      </p:grp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6F8BBCF-8586-11C0-0311-AA96D9475C8A}"/>
              </a:ext>
            </a:extLst>
          </p:cNvPr>
          <p:cNvSpPr/>
          <p:nvPr/>
        </p:nvSpPr>
        <p:spPr>
          <a:xfrm>
            <a:off x="1096777" y="4535409"/>
            <a:ext cx="2392306" cy="1235438"/>
          </a:xfrm>
          <a:prstGeom prst="roundRect">
            <a:avLst/>
          </a:prstGeom>
          <a:ln w="254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LM Roman 10" pitchFamily="2" charset="77"/>
              </a:rPr>
              <a:t>Processor &amp; Memory Subsystem 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6E5FFA8-1FBE-598A-BC6A-0C8DBCB95436}"/>
              </a:ext>
            </a:extLst>
          </p:cNvPr>
          <p:cNvGrpSpPr/>
          <p:nvPr/>
        </p:nvGrpSpPr>
        <p:grpSpPr>
          <a:xfrm>
            <a:off x="2292931" y="5454566"/>
            <a:ext cx="4831185" cy="797272"/>
            <a:chOff x="2292931" y="5454566"/>
            <a:chExt cx="4831185" cy="797272"/>
          </a:xfrm>
        </p:grpSpPr>
        <p:cxnSp>
          <p:nvCxnSpPr>
            <p:cNvPr id="18" name="Elbow Connector 17">
              <a:extLst>
                <a:ext uri="{FF2B5EF4-FFF2-40B4-BE49-F238E27FC236}">
                  <a16:creationId xmlns:a16="http://schemas.microsoft.com/office/drawing/2014/main" id="{3E0C11DC-9BA1-E48F-216E-066F8E606B55}"/>
                </a:ext>
              </a:extLst>
            </p:cNvPr>
            <p:cNvCxnSpPr>
              <a:cxnSpLocks/>
              <a:stCxn id="22" idx="2"/>
              <a:endCxn id="19" idx="2"/>
            </p:cNvCxnSpPr>
            <p:nvPr/>
          </p:nvCxnSpPr>
          <p:spPr>
            <a:xfrm rot="5400000">
              <a:off x="4550383" y="3197114"/>
              <a:ext cx="316281" cy="4831185"/>
            </a:xfrm>
            <a:prstGeom prst="bentConnector3">
              <a:avLst>
                <a:gd name="adj1" fmla="val 226007"/>
              </a:avLst>
            </a:prstGeom>
            <a:ln w="28575">
              <a:headEnd w="lg" len="med"/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E199FE-39B7-76CB-43B5-1A27E489FCD9}"/>
                </a:ext>
              </a:extLst>
            </p:cNvPr>
            <p:cNvSpPr/>
            <p:nvPr/>
          </p:nvSpPr>
          <p:spPr>
            <a:xfrm>
              <a:off x="2543987" y="5892733"/>
              <a:ext cx="4424439" cy="3591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LM Roman 10" pitchFamily="2" charset="77"/>
                </a:rPr>
                <a:t>Action</a:t>
              </a:r>
              <a:br>
                <a:rPr lang="en-US" sz="2000" dirty="0">
                  <a:latin typeface="LM Roman 10" pitchFamily="2" charset="77"/>
                </a:rPr>
              </a:br>
              <a:r>
                <a:rPr lang="en-US" sz="2000" dirty="0">
                  <a:latin typeface="LM Roman 10" pitchFamily="2" charset="77"/>
                </a:rPr>
                <a:t>1) enable/disable prefetcher and OCP</a:t>
              </a:r>
            </a:p>
            <a:p>
              <a:pPr algn="ctr"/>
              <a:r>
                <a:rPr lang="en-US" sz="2000" dirty="0">
                  <a:latin typeface="LM Roman 10" pitchFamily="2" charset="77"/>
                </a:rPr>
                <a:t>2) set prefetcher aggressiveness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388A1F1-8EAD-FA5F-A245-B7EC1E92B757}"/>
              </a:ext>
            </a:extLst>
          </p:cNvPr>
          <p:cNvGrpSpPr/>
          <p:nvPr/>
        </p:nvGrpSpPr>
        <p:grpSpPr>
          <a:xfrm>
            <a:off x="3489083" y="4970122"/>
            <a:ext cx="2534251" cy="359105"/>
            <a:chOff x="3489083" y="4970122"/>
            <a:chExt cx="2534251" cy="359105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6FBA3E33-34C1-46D1-8E21-DEB8A6BC7A32}"/>
                </a:ext>
              </a:extLst>
            </p:cNvPr>
            <p:cNvCxnSpPr>
              <a:cxnSpLocks/>
            </p:cNvCxnSpPr>
            <p:nvPr/>
          </p:nvCxnSpPr>
          <p:spPr>
            <a:xfrm>
              <a:off x="3489083" y="5188271"/>
              <a:ext cx="2534251" cy="15618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41394D-98F9-120C-D8BD-295D90A095F8}"/>
                </a:ext>
              </a:extLst>
            </p:cNvPr>
            <p:cNvSpPr/>
            <p:nvPr/>
          </p:nvSpPr>
          <p:spPr>
            <a:xfrm>
              <a:off x="4080810" y="4970122"/>
              <a:ext cx="1327709" cy="3591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LM Roman 10" pitchFamily="2" charset="77"/>
                </a:rPr>
                <a:t>Reward</a:t>
              </a:r>
            </a:p>
          </p:txBody>
        </p:sp>
      </p:grp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040EA7B-CD06-BCAD-0DCA-333EEE993E15}"/>
              </a:ext>
            </a:extLst>
          </p:cNvPr>
          <p:cNvSpPr/>
          <p:nvPr/>
        </p:nvSpPr>
        <p:spPr>
          <a:xfrm>
            <a:off x="6023334" y="4876094"/>
            <a:ext cx="2201562" cy="578472"/>
          </a:xfrm>
          <a:prstGeom prst="roundRect">
            <a:avLst/>
          </a:prstGeom>
          <a:ln w="254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LM Roman 10" pitchFamily="2" charset="77"/>
              </a:rPr>
              <a:t>Athena</a:t>
            </a:r>
            <a:endParaRPr lang="en-US" sz="2000" dirty="0">
              <a:latin typeface="LM Roman 10" pitchFamily="2" charset="77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E1135B8-37C8-A6E3-DD0E-D8BF9E9B2B8D}"/>
              </a:ext>
            </a:extLst>
          </p:cNvPr>
          <p:cNvGrpSpPr/>
          <p:nvPr/>
        </p:nvGrpSpPr>
        <p:grpSpPr>
          <a:xfrm>
            <a:off x="2292929" y="3786998"/>
            <a:ext cx="4831185" cy="1103384"/>
            <a:chOff x="2292929" y="3786998"/>
            <a:chExt cx="4831185" cy="1103384"/>
          </a:xfrm>
        </p:grpSpPr>
        <p:cxnSp>
          <p:nvCxnSpPr>
            <p:cNvPr id="23" name="Elbow Connector 22">
              <a:extLst>
                <a:ext uri="{FF2B5EF4-FFF2-40B4-BE49-F238E27FC236}">
                  <a16:creationId xmlns:a16="http://schemas.microsoft.com/office/drawing/2014/main" id="{BF5F5A91-4EA0-28C5-8BC5-DA1C689F6F56}"/>
                </a:ext>
              </a:extLst>
            </p:cNvPr>
            <p:cNvCxnSpPr>
              <a:cxnSpLocks/>
              <a:stCxn id="19" idx="0"/>
              <a:endCxn id="22" idx="0"/>
            </p:cNvCxnSpPr>
            <p:nvPr/>
          </p:nvCxnSpPr>
          <p:spPr>
            <a:xfrm rot="16200000" flipH="1">
              <a:off x="4538179" y="2304447"/>
              <a:ext cx="340685" cy="4831185"/>
            </a:xfrm>
            <a:prstGeom prst="bentConnector3">
              <a:avLst>
                <a:gd name="adj1" fmla="val -126481"/>
              </a:avLst>
            </a:prstGeom>
            <a:ln w="28575">
              <a:headEnd w="lg" len="med"/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56E9965-5C62-06D0-78CF-524CE783765B}"/>
                </a:ext>
              </a:extLst>
            </p:cNvPr>
            <p:cNvSpPr/>
            <p:nvPr/>
          </p:nvSpPr>
          <p:spPr>
            <a:xfrm>
              <a:off x="3165796" y="3786998"/>
              <a:ext cx="3180822" cy="3591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LM Roman 10" pitchFamily="2" charset="77"/>
                </a:rPr>
                <a:t>State</a:t>
              </a:r>
            </a:p>
            <a:p>
              <a:pPr algn="ctr"/>
              <a:r>
                <a:rPr lang="en-US" sz="2000" dirty="0">
                  <a:latin typeface="LM Roman 10" pitchFamily="2" charset="77"/>
                </a:rPr>
                <a:t>(e.g., bandwidth usage, prefetcher/OCP accuracy)</a:t>
              </a:r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3EDC25D-D97F-A554-1EE1-EC15C52656F4}"/>
              </a:ext>
            </a:extLst>
          </p:cNvPr>
          <p:cNvCxnSpPr/>
          <p:nvPr/>
        </p:nvCxnSpPr>
        <p:spPr>
          <a:xfrm>
            <a:off x="954157" y="3439260"/>
            <a:ext cx="7243638" cy="0"/>
          </a:xfrm>
          <a:prstGeom prst="line">
            <a:avLst/>
          </a:prstGeom>
          <a:ln w="28575"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36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9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B8AB4-D212-56FA-E851-26B29C7DB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Content Placeholder 35">
            <a:extLst>
              <a:ext uri="{FF2B5EF4-FFF2-40B4-BE49-F238E27FC236}">
                <a16:creationId xmlns:a16="http://schemas.microsoft.com/office/drawing/2014/main" id="{35C1B187-B6E2-7A1B-0B0F-CB41C87EB0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82456" y="226322"/>
            <a:ext cx="3071987" cy="1412469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76A287-4A2E-FFCC-9982-31473543E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C1E711-7976-BBAE-DA84-CED71A5DA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State?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0318A0D-0EA1-0B71-3E74-4DE78A948B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56941" y="95697"/>
            <a:ext cx="1473091" cy="1205745"/>
          </a:xfrm>
          <a:prstGeom prst="rect">
            <a:avLst/>
          </a:prstGeom>
        </p:spPr>
      </p:pic>
      <p:sp>
        <p:nvSpPr>
          <p:cNvPr id="39" name="Content Placeholder 1">
            <a:extLst>
              <a:ext uri="{FF2B5EF4-FFF2-40B4-BE49-F238E27FC236}">
                <a16:creationId xmlns:a16="http://schemas.microsoft.com/office/drawing/2014/main" id="{AA72683A-F7D6-FE1B-CA56-D528727C13CD}"/>
              </a:ext>
            </a:extLst>
          </p:cNvPr>
          <p:cNvSpPr txBox="1">
            <a:spLocks/>
          </p:cNvSpPr>
          <p:nvPr/>
        </p:nvSpPr>
        <p:spPr>
          <a:xfrm>
            <a:off x="189557" y="866165"/>
            <a:ext cx="8798061" cy="16974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rgbClr val="C00000"/>
                </a:solidFill>
              </a:rPr>
              <a:t>Vector</a:t>
            </a:r>
            <a:r>
              <a:rPr lang="en-GB" dirty="0"/>
              <a:t> of system-level features</a:t>
            </a:r>
          </a:p>
          <a:p>
            <a:r>
              <a:rPr lang="en-GB" dirty="0"/>
              <a:t>State := [Feature 1, Feature 2, …]</a:t>
            </a:r>
          </a:p>
          <a:p>
            <a:endParaRPr lang="en-GB" sz="1000" dirty="0"/>
          </a:p>
          <a:p>
            <a:r>
              <a:rPr lang="en-GB" dirty="0"/>
              <a:t>Captures </a:t>
            </a:r>
            <a:r>
              <a:rPr lang="en-GB" b="1" dirty="0">
                <a:solidFill>
                  <a:srgbClr val="4473C4"/>
                </a:solidFill>
              </a:rPr>
              <a:t>runtime </a:t>
            </a:r>
            <a:r>
              <a:rPr lang="en-GB" b="1" dirty="0" err="1">
                <a:solidFill>
                  <a:srgbClr val="4473C4"/>
                </a:solidFill>
              </a:rPr>
              <a:t>behavior</a:t>
            </a:r>
            <a:r>
              <a:rPr lang="en-GB" b="1" dirty="0">
                <a:solidFill>
                  <a:srgbClr val="4473C4"/>
                </a:solidFill>
              </a:rPr>
              <a:t> </a:t>
            </a:r>
            <a:r>
              <a:rPr lang="en-GB" dirty="0"/>
              <a:t>of the memory subsystem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B28DCF-3C3A-CA17-B030-497157A992AB}"/>
              </a:ext>
            </a:extLst>
          </p:cNvPr>
          <p:cNvSpPr txBox="1"/>
          <p:nvPr/>
        </p:nvSpPr>
        <p:spPr>
          <a:xfrm>
            <a:off x="189557" y="5479882"/>
            <a:ext cx="8764886" cy="919401"/>
          </a:xfrm>
          <a:prstGeom prst="roundRect">
            <a:avLst>
              <a:gd name="adj" fmla="val 8897"/>
            </a:avLst>
          </a:prstGeom>
          <a:solidFill>
            <a:srgbClr val="E5EFFF"/>
          </a:solidFill>
          <a:ln w="28575">
            <a:solidFill>
              <a:srgbClr val="4473C4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Perform offline </a:t>
            </a:r>
            <a:r>
              <a:rPr lang="en-GB" sz="2400" b="1" dirty="0">
                <a:solidFill>
                  <a:srgbClr val="4473C4"/>
                </a:solidFill>
              </a:rPr>
              <a:t>feature selection </a:t>
            </a:r>
            <a:r>
              <a:rPr lang="en-GB" sz="2400" dirty="0"/>
              <a:t>to determine the </a:t>
            </a:r>
            <a:r>
              <a:rPr lang="en-GB" sz="2400" b="1" dirty="0">
                <a:solidFill>
                  <a:srgbClr val="4473C4"/>
                </a:solidFill>
              </a:rPr>
              <a:t>final</a:t>
            </a:r>
            <a:r>
              <a:rPr lang="en-GB" sz="2400" dirty="0"/>
              <a:t> subset</a:t>
            </a:r>
          </a:p>
          <a:p>
            <a:r>
              <a:rPr lang="en-GB" sz="2400" dirty="0"/>
              <a:t>of features that Athena uses to construct the state vector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2F2B8F0-63C0-FE45-3F17-2F98D0468EF9}"/>
              </a:ext>
            </a:extLst>
          </p:cNvPr>
          <p:cNvSpPr/>
          <p:nvPr/>
        </p:nvSpPr>
        <p:spPr>
          <a:xfrm>
            <a:off x="189557" y="3009492"/>
            <a:ext cx="8764885" cy="1711776"/>
          </a:xfrm>
          <a:prstGeom prst="roundRect">
            <a:avLst>
              <a:gd name="adj" fmla="val 4941"/>
            </a:avLst>
          </a:prstGeom>
          <a:solidFill>
            <a:srgbClr val="F1EEFE"/>
          </a:solidFill>
          <a:ln w="28575">
            <a:solidFill>
              <a:srgbClr val="6E2E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2FA1C6-AF65-BB86-53E9-64129F97A6D4}"/>
              </a:ext>
            </a:extLst>
          </p:cNvPr>
          <p:cNvSpPr txBox="1"/>
          <p:nvPr/>
        </p:nvSpPr>
        <p:spPr>
          <a:xfrm>
            <a:off x="486336" y="3080550"/>
            <a:ext cx="40856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Prefetcher accuracy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OCP accuracy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Bandwidth usage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Cache pollution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A0961-3811-2919-B172-002ED9C17402}"/>
              </a:ext>
            </a:extLst>
          </p:cNvPr>
          <p:cNvSpPr txBox="1"/>
          <p:nvPr/>
        </p:nvSpPr>
        <p:spPr>
          <a:xfrm>
            <a:off x="4868778" y="3080550"/>
            <a:ext cx="3733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Prefetch bandwidth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OCP bandwidth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Demand bandwidth</a:t>
            </a: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A475D1-9E1D-CB0E-A6E6-10665733C8AF}"/>
              </a:ext>
            </a:extLst>
          </p:cNvPr>
          <p:cNvSpPr txBox="1"/>
          <p:nvPr/>
        </p:nvSpPr>
        <p:spPr>
          <a:xfrm>
            <a:off x="3001530" y="2516404"/>
            <a:ext cx="3140938" cy="578882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Example Features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EC4556-C291-BECD-E80A-B3D22C77421E}"/>
              </a:ext>
            </a:extLst>
          </p:cNvPr>
          <p:cNvSpPr txBox="1"/>
          <p:nvPr/>
        </p:nvSpPr>
        <p:spPr>
          <a:xfrm>
            <a:off x="1447502" y="4988616"/>
            <a:ext cx="6282169" cy="578882"/>
          </a:xfrm>
          <a:prstGeom prst="roundRect">
            <a:avLst/>
          </a:prstGeom>
          <a:solidFill>
            <a:srgbClr val="4473C4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Automated Design-Space Exploration</a:t>
            </a:r>
          </a:p>
        </p:txBody>
      </p:sp>
    </p:spTree>
    <p:extLst>
      <p:ext uri="{BB962C8B-B14F-4D97-AF65-F5344CB8AC3E}">
        <p14:creationId xmlns:p14="http://schemas.microsoft.com/office/powerpoint/2010/main" val="177091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5" grpId="0"/>
      <p:bldP spid="8" grpId="0"/>
      <p:bldP spid="7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CD8A41-03BC-459F-AF29-EF53DABCF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7" y="866164"/>
            <a:ext cx="8798061" cy="2266127"/>
          </a:xfrm>
        </p:spPr>
        <p:txBody>
          <a:bodyPr/>
          <a:lstStyle/>
          <a:p>
            <a:r>
              <a:rPr lang="en-US" dirty="0"/>
              <a:t>Prefetcher                    /</a:t>
            </a:r>
          </a:p>
          <a:p>
            <a:endParaRPr lang="en-US" dirty="0"/>
          </a:p>
          <a:p>
            <a:r>
              <a:rPr lang="en-US" dirty="0"/>
              <a:t>OCP                                /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Adjust the aggressiveness of prefetcher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2B046A-9C10-F4EF-90E4-5AD61CB78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AB304A-4027-E8C9-CDD5-8E0A3E597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Action?</a:t>
            </a:r>
          </a:p>
        </p:txBody>
      </p:sp>
      <p:pic>
        <p:nvPicPr>
          <p:cNvPr id="5" name="Content Placeholder 35">
            <a:extLst>
              <a:ext uri="{FF2B5EF4-FFF2-40B4-BE49-F238E27FC236}">
                <a16:creationId xmlns:a16="http://schemas.microsoft.com/office/drawing/2014/main" id="{F2B26678-F075-EB08-3148-9E9507203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456" y="226322"/>
            <a:ext cx="3071987" cy="14124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963D09-9D22-5A67-2E13-7194C9F9B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56941" y="1022797"/>
            <a:ext cx="1473091" cy="120574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4D520D75-E950-4459-1E89-9A76AAD84D65}"/>
              </a:ext>
            </a:extLst>
          </p:cNvPr>
          <p:cNvGrpSpPr/>
          <p:nvPr/>
        </p:nvGrpSpPr>
        <p:grpSpPr>
          <a:xfrm>
            <a:off x="1956007" y="526390"/>
            <a:ext cx="2385538" cy="1980119"/>
            <a:chOff x="1956007" y="966005"/>
            <a:chExt cx="2385538" cy="1980119"/>
          </a:xfrm>
        </p:grpSpPr>
        <p:pic>
          <p:nvPicPr>
            <p:cNvPr id="8" name="Picture 7" descr="A red and grey button with a black background&#10;&#10;AI-generated content may be incorrect.">
              <a:extLst>
                <a:ext uri="{FF2B5EF4-FFF2-40B4-BE49-F238E27FC236}">
                  <a16:creationId xmlns:a16="http://schemas.microsoft.com/office/drawing/2014/main" id="{8F0A607B-26CF-B198-7B09-B48235DC5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1545" y="966005"/>
              <a:ext cx="1080000" cy="1080000"/>
            </a:xfrm>
            <a:prstGeom prst="rect">
              <a:avLst/>
            </a:prstGeom>
          </p:spPr>
        </p:pic>
        <p:pic>
          <p:nvPicPr>
            <p:cNvPr id="10" name="Picture 9" descr="A green and grey switch with a black background&#10;&#10;AI-generated content may be incorrect.">
              <a:extLst>
                <a:ext uri="{FF2B5EF4-FFF2-40B4-BE49-F238E27FC236}">
                  <a16:creationId xmlns:a16="http://schemas.microsoft.com/office/drawing/2014/main" id="{E96CBC50-E9A6-7F8D-22E7-9C339D6FD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6007" y="966005"/>
              <a:ext cx="1080000" cy="1080000"/>
            </a:xfrm>
            <a:prstGeom prst="rect">
              <a:avLst/>
            </a:prstGeom>
          </p:spPr>
        </p:pic>
        <p:pic>
          <p:nvPicPr>
            <p:cNvPr id="11" name="Picture 10" descr="A red and grey button with a black background&#10;&#10;AI-generated content may be incorrect.">
              <a:extLst>
                <a:ext uri="{FF2B5EF4-FFF2-40B4-BE49-F238E27FC236}">
                  <a16:creationId xmlns:a16="http://schemas.microsoft.com/office/drawing/2014/main" id="{4B81247C-2BBD-C99E-A1B6-6B713E971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1545" y="1866124"/>
              <a:ext cx="1080000" cy="1080000"/>
            </a:xfrm>
            <a:prstGeom prst="rect">
              <a:avLst/>
            </a:prstGeom>
          </p:spPr>
        </p:pic>
        <p:pic>
          <p:nvPicPr>
            <p:cNvPr id="12" name="Picture 11" descr="A green and grey switch with a black background&#10;&#10;AI-generated content may be incorrect.">
              <a:extLst>
                <a:ext uri="{FF2B5EF4-FFF2-40B4-BE49-F238E27FC236}">
                  <a16:creationId xmlns:a16="http://schemas.microsoft.com/office/drawing/2014/main" id="{CEBD100E-20F9-50D5-855F-EB25CB049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6007" y="1866124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1253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E6A2C-5A48-7D5E-A4D2-D2778C9B7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CEA66C2-43B1-8282-A1A5-F8D944A229B3}"/>
              </a:ext>
            </a:extLst>
          </p:cNvPr>
          <p:cNvSpPr txBox="1"/>
          <p:nvPr/>
        </p:nvSpPr>
        <p:spPr>
          <a:xfrm>
            <a:off x="3476145" y="4950457"/>
            <a:ext cx="4643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&gt;&gt; </a:t>
            </a:r>
            <a:r>
              <a:rPr lang="en-GB" sz="2400" dirty="0" err="1"/>
              <a:t>avg</a:t>
            </a:r>
            <a:r>
              <a:rPr lang="en-GB" sz="2400" dirty="0"/>
              <a:t>(        ,        ,        )   </a:t>
            </a:r>
            <a:endParaRPr lang="en-CH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C8599D-6C7E-1FBA-20FE-EC0DA463E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C8E011-2115-B09E-6D89-BC912A144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Action?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2DA3099-4F8B-A401-1AFC-1D2857456D03}"/>
              </a:ext>
            </a:extLst>
          </p:cNvPr>
          <p:cNvGrpSpPr/>
          <p:nvPr/>
        </p:nvGrpSpPr>
        <p:grpSpPr>
          <a:xfrm>
            <a:off x="2220725" y="2402207"/>
            <a:ext cx="6766893" cy="657167"/>
            <a:chOff x="253603" y="4021965"/>
            <a:chExt cx="8747512" cy="720002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FA50AEF5-0A27-D371-577B-BB979A5326E8}"/>
                </a:ext>
              </a:extLst>
            </p:cNvPr>
            <p:cNvSpPr/>
            <p:nvPr/>
          </p:nvSpPr>
          <p:spPr>
            <a:xfrm>
              <a:off x="2545441" y="4021965"/>
              <a:ext cx="1872000" cy="720000"/>
            </a:xfrm>
            <a:prstGeom prst="roundRect">
              <a:avLst/>
            </a:prstGeom>
            <a:solidFill>
              <a:srgbClr val="F2F2F2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OCP Only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A1D9856A-0D9E-EB6C-BBDF-9258749FF117}"/>
                </a:ext>
              </a:extLst>
            </p:cNvPr>
            <p:cNvSpPr/>
            <p:nvPr/>
          </p:nvSpPr>
          <p:spPr>
            <a:xfrm>
              <a:off x="253603" y="4021967"/>
              <a:ext cx="1872000" cy="720000"/>
            </a:xfrm>
            <a:prstGeom prst="roundRect">
              <a:avLst/>
            </a:prstGeom>
            <a:solidFill>
              <a:srgbClr val="F2F2F2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Prefetcher Only</a:t>
              </a:r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E2E0FCB2-74FB-27B7-40B7-CACFBE5DC992}"/>
                </a:ext>
              </a:extLst>
            </p:cNvPr>
            <p:cNvSpPr/>
            <p:nvPr/>
          </p:nvSpPr>
          <p:spPr>
            <a:xfrm>
              <a:off x="7129115" y="4021967"/>
              <a:ext cx="1872000" cy="720000"/>
            </a:xfrm>
            <a:prstGeom prst="roundRect">
              <a:avLst/>
            </a:prstGeom>
            <a:solidFill>
              <a:srgbClr val="F2F2F2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Neither Enabled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62245BA8-24E3-754E-DD6B-80D33F876B60}"/>
                </a:ext>
              </a:extLst>
            </p:cNvPr>
            <p:cNvSpPr/>
            <p:nvPr/>
          </p:nvSpPr>
          <p:spPr>
            <a:xfrm>
              <a:off x="4837279" y="4021967"/>
              <a:ext cx="1872000" cy="720000"/>
            </a:xfrm>
            <a:prstGeom prst="roundRect">
              <a:avLst/>
            </a:prstGeom>
            <a:solidFill>
              <a:srgbClr val="F2F2F2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Both Enabled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0529DCB7-3129-322F-2C9D-E894E1E82B53}"/>
              </a:ext>
            </a:extLst>
          </p:cNvPr>
          <p:cNvSpPr/>
          <p:nvPr/>
        </p:nvSpPr>
        <p:spPr>
          <a:xfrm>
            <a:off x="4615224" y="2290237"/>
            <a:ext cx="288000" cy="72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67B1F1-C01C-7EBE-5E45-A90FB4D2F384}"/>
              </a:ext>
            </a:extLst>
          </p:cNvPr>
          <p:cNvSpPr txBox="1"/>
          <p:nvPr/>
        </p:nvSpPr>
        <p:spPr>
          <a:xfrm>
            <a:off x="4605175" y="1976041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2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163DB71-3157-5C0E-8CD5-9F10E40187E6}"/>
              </a:ext>
            </a:extLst>
          </p:cNvPr>
          <p:cNvSpPr/>
          <p:nvPr/>
        </p:nvSpPr>
        <p:spPr>
          <a:xfrm>
            <a:off x="2822187" y="1622472"/>
            <a:ext cx="288000" cy="74417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08CC40E-F182-9864-0C37-F3886ECF7404}"/>
              </a:ext>
            </a:extLst>
          </p:cNvPr>
          <p:cNvSpPr txBox="1"/>
          <p:nvPr/>
        </p:nvSpPr>
        <p:spPr>
          <a:xfrm>
            <a:off x="2750423" y="1258410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28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89D96FD-8054-A097-D80F-CA0917D98AF8}"/>
              </a:ext>
            </a:extLst>
          </p:cNvPr>
          <p:cNvSpPr/>
          <p:nvPr/>
        </p:nvSpPr>
        <p:spPr>
          <a:xfrm>
            <a:off x="6330116" y="2222648"/>
            <a:ext cx="288000" cy="144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6876DCF-3290-5095-EEE3-98DD3F21B264}"/>
              </a:ext>
            </a:extLst>
          </p:cNvPr>
          <p:cNvSpPr txBox="1"/>
          <p:nvPr/>
        </p:nvSpPr>
        <p:spPr>
          <a:xfrm>
            <a:off x="6311271" y="189761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36D6FB2-F694-5D14-CD61-22EE1DF4EE17}"/>
              </a:ext>
            </a:extLst>
          </p:cNvPr>
          <p:cNvSpPr/>
          <p:nvPr/>
        </p:nvSpPr>
        <p:spPr>
          <a:xfrm>
            <a:off x="8119548" y="2042648"/>
            <a:ext cx="288000" cy="324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4A3585E-FABA-8557-D553-3C239ADA673C}"/>
              </a:ext>
            </a:extLst>
          </p:cNvPr>
          <p:cNvSpPr txBox="1"/>
          <p:nvPr/>
        </p:nvSpPr>
        <p:spPr>
          <a:xfrm>
            <a:off x="8119548" y="170119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/>
              <a:t>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0C21EBD-94B7-44A6-88F3-AB2DCE65B636}"/>
              </a:ext>
            </a:extLst>
          </p:cNvPr>
          <p:cNvSpPr txBox="1"/>
          <p:nvPr/>
        </p:nvSpPr>
        <p:spPr>
          <a:xfrm>
            <a:off x="1420936" y="3816931"/>
            <a:ext cx="7559307" cy="783193"/>
          </a:xfrm>
          <a:prstGeom prst="roundRect">
            <a:avLst/>
          </a:prstGeom>
          <a:solidFill>
            <a:srgbClr val="E5EFFF"/>
          </a:solidFill>
          <a:ln w="28575">
            <a:solidFill>
              <a:srgbClr val="4473C4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The </a:t>
            </a:r>
            <a:r>
              <a:rPr lang="en-GB" sz="2000" b="1" dirty="0">
                <a:solidFill>
                  <a:srgbClr val="4473C4"/>
                </a:solidFill>
              </a:rPr>
              <a:t>magnitude</a:t>
            </a:r>
            <a:r>
              <a:rPr lang="en-GB" sz="2000" dirty="0"/>
              <a:t> of the selected action’s Q-value implicitly encodes Athena’s </a:t>
            </a:r>
            <a:r>
              <a:rPr lang="en-GB" sz="2000" b="1" dirty="0">
                <a:solidFill>
                  <a:srgbClr val="4473C4"/>
                </a:solidFill>
              </a:rPr>
              <a:t>confidence</a:t>
            </a:r>
            <a:r>
              <a:rPr lang="en-GB" sz="2000" dirty="0"/>
              <a:t> in taking that action</a:t>
            </a:r>
          </a:p>
        </p:txBody>
      </p:sp>
      <p:pic>
        <p:nvPicPr>
          <p:cNvPr id="48" name="Picture 4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576CCA7-C2FC-7C51-28C6-1490C9692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187" y="2730789"/>
            <a:ext cx="926276" cy="926276"/>
          </a:xfrm>
          <a:prstGeom prst="rect">
            <a:avLst/>
          </a:prstGeom>
        </p:spPr>
      </p:pic>
      <p:pic>
        <p:nvPicPr>
          <p:cNvPr id="13" name="Picture 1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FAA5FC03-DE56-46C4-78E1-E3E8F6105D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01" y="3745388"/>
            <a:ext cx="926277" cy="92627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E1535DF-B18A-ABD0-4F01-974E956161FA}"/>
              </a:ext>
            </a:extLst>
          </p:cNvPr>
          <p:cNvSpPr txBox="1"/>
          <p:nvPr/>
        </p:nvSpPr>
        <p:spPr>
          <a:xfrm>
            <a:off x="123030" y="2114540"/>
            <a:ext cx="1874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/>
              <a:t>State vector</a:t>
            </a: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6C2E7BFB-8E27-FC11-77F9-79C1B8AAA7A9}"/>
              </a:ext>
            </a:extLst>
          </p:cNvPr>
          <p:cNvSpPr/>
          <p:nvPr/>
        </p:nvSpPr>
        <p:spPr>
          <a:xfrm>
            <a:off x="597263" y="2560062"/>
            <a:ext cx="926277" cy="341454"/>
          </a:xfrm>
          <a:prstGeom prst="rightArrow">
            <a:avLst/>
          </a:prstGeom>
          <a:solidFill>
            <a:srgbClr val="E5EFFF"/>
          </a:solidFill>
          <a:ln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87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7.40741E-7 L 0.00329 0.47222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2361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0.00023 L -0.00365 0.42894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21458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7.40741E-7 L -0.13004 0.4287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0" y="21435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-0.26337 0.43032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77" y="2150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1" grpId="0" animBg="1"/>
      <p:bldP spid="31" grpId="1" animBg="1"/>
      <p:bldP spid="35" grpId="0"/>
      <p:bldP spid="35" grpId="1"/>
      <p:bldP spid="32" grpId="0" animBg="1"/>
      <p:bldP spid="32" grpId="1" animBg="1"/>
      <p:bldP spid="36" grpId="0"/>
      <p:bldP spid="36" grpId="1"/>
      <p:bldP spid="33" grpId="0" animBg="1"/>
      <p:bldP spid="33" grpId="1" animBg="1"/>
      <p:bldP spid="37" grpId="0"/>
      <p:bldP spid="37" grpId="1"/>
      <p:bldP spid="34" grpId="0" animBg="1"/>
      <p:bldP spid="34" grpId="1" animBg="1"/>
      <p:bldP spid="38" grpId="0"/>
      <p:bldP spid="38" grpId="1"/>
      <p:bldP spid="4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10C102D-5456-FF0D-6095-95DB0C2F5118}"/>
              </a:ext>
            </a:extLst>
          </p:cNvPr>
          <p:cNvPicPr>
            <a:picLocks/>
          </p:cNvPicPr>
          <p:nvPr/>
        </p:nvPicPr>
        <p:blipFill>
          <a:blip r:embed="rId3"/>
          <a:srcRect l="9648" t="49405" r="9087" b="48545"/>
          <a:stretch>
            <a:fillRect/>
          </a:stretch>
        </p:blipFill>
        <p:spPr>
          <a:xfrm flipV="1">
            <a:off x="189557" y="4230585"/>
            <a:ext cx="8798061" cy="52322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9A8E03-2A6E-F690-CFC4-7C542EF6C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23EC41-975F-9658-79E8-76F263D8E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954443" cy="770467"/>
          </a:xfrm>
        </p:spPr>
        <p:txBody>
          <a:bodyPr>
            <a:noAutofit/>
          </a:bodyPr>
          <a:lstStyle/>
          <a:p>
            <a:r>
              <a:rPr lang="en-GB" sz="3200" dirty="0"/>
              <a:t>Q-Value-Driven Prefetcher Aggressiveness Control</a:t>
            </a:r>
            <a:endParaRPr lang="en-US" sz="3200" dirty="0"/>
          </a:p>
        </p:txBody>
      </p:sp>
      <p:pic>
        <p:nvPicPr>
          <p:cNvPr id="16" name="Picture 15" descr="A cheetah running with black background&#10;&#10;AI-generated content may be incorrect.">
            <a:extLst>
              <a:ext uri="{FF2B5EF4-FFF2-40B4-BE49-F238E27FC236}">
                <a16:creationId xmlns:a16="http://schemas.microsoft.com/office/drawing/2014/main" id="{1EBD187C-DA09-F3D6-E28E-4F377955D3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9143" flipH="1">
            <a:off x="5917207" y="5185369"/>
            <a:ext cx="1886047" cy="1886047"/>
          </a:xfrm>
          <a:prstGeom prst="rect">
            <a:avLst/>
          </a:prstGeom>
        </p:spPr>
      </p:pic>
      <p:pic>
        <p:nvPicPr>
          <p:cNvPr id="19" name="Picture 18" descr="A cartoon of a turtle&#10;&#10;AI-generated content may be incorrect.">
            <a:extLst>
              <a:ext uri="{FF2B5EF4-FFF2-40B4-BE49-F238E27FC236}">
                <a16:creationId xmlns:a16="http://schemas.microsoft.com/office/drawing/2014/main" id="{870EE22B-1920-3E5B-FC7A-17AB15F45F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3981" y="5311562"/>
            <a:ext cx="1288612" cy="12886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91E4E2-AE1E-A8EC-2B8C-21848E69BCD2}"/>
              </a:ext>
            </a:extLst>
          </p:cNvPr>
          <p:cNvSpPr txBox="1"/>
          <p:nvPr/>
        </p:nvSpPr>
        <p:spPr>
          <a:xfrm>
            <a:off x="1210286" y="988364"/>
            <a:ext cx="7739699" cy="1000244"/>
          </a:xfrm>
          <a:prstGeom prst="roundRect">
            <a:avLst>
              <a:gd name="adj" fmla="val 8792"/>
            </a:avLst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Key Idea: </a:t>
            </a:r>
            <a:r>
              <a:rPr lang="en-GB" sz="2800" dirty="0"/>
              <a:t>Use the </a:t>
            </a:r>
            <a:r>
              <a:rPr lang="en-GB" sz="2800" b="1" dirty="0">
                <a:solidFill>
                  <a:srgbClr val="11813C"/>
                </a:solidFill>
              </a:rPr>
              <a:t>Q-value difference</a:t>
            </a:r>
            <a:r>
              <a:rPr lang="en-GB" sz="2800" dirty="0">
                <a:solidFill>
                  <a:srgbClr val="11813C"/>
                </a:solidFill>
              </a:rPr>
              <a:t> </a:t>
            </a:r>
            <a:r>
              <a:rPr lang="en-GB" sz="2800" dirty="0"/>
              <a:t>to control prefetcher aggressiveness</a:t>
            </a:r>
          </a:p>
        </p:txBody>
      </p:sp>
      <p:pic>
        <p:nvPicPr>
          <p:cNvPr id="7" name="Picture 6" descr="A light bulb with rays of light shining through&#10;&#10;AI-generated content may be incorrect.">
            <a:extLst>
              <a:ext uri="{FF2B5EF4-FFF2-40B4-BE49-F238E27FC236}">
                <a16:creationId xmlns:a16="http://schemas.microsoft.com/office/drawing/2014/main" id="{277525C4-6934-616D-E5B9-6AC931EA20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5099" y="975892"/>
            <a:ext cx="1025187" cy="10251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60FEEC-FBDE-EB4B-C93F-0914FC1BB7F3}"/>
              </a:ext>
            </a:extLst>
          </p:cNvPr>
          <p:cNvSpPr txBox="1"/>
          <p:nvPr/>
        </p:nvSpPr>
        <p:spPr>
          <a:xfrm>
            <a:off x="193338" y="4931289"/>
            <a:ext cx="1197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Low </a:t>
            </a:r>
            <a:r>
              <a:rPr lang="en-US" sz="2400" dirty="0">
                <a:cs typeface="Consolas" panose="020B0609020204030204" pitchFamily="49" charset="0"/>
              </a:rPr>
              <a:t>∆Q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AF60A8-6654-3676-7E6D-0597CDD33063}"/>
              </a:ext>
            </a:extLst>
          </p:cNvPr>
          <p:cNvSpPr txBox="1"/>
          <p:nvPr/>
        </p:nvSpPr>
        <p:spPr>
          <a:xfrm>
            <a:off x="1214743" y="4906074"/>
            <a:ext cx="323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/>
              <a:t>Low </a:t>
            </a:r>
            <a:r>
              <a:rPr lang="en-US" sz="2400" dirty="0">
                <a:cs typeface="Consolas" panose="020B0609020204030204" pitchFamily="49" charset="0"/>
              </a:rPr>
              <a:t>aggressiveness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80418D-9A2D-F9BE-BB26-4F82E39978C1}"/>
              </a:ext>
            </a:extLst>
          </p:cNvPr>
          <p:cNvSpPr txBox="1"/>
          <p:nvPr/>
        </p:nvSpPr>
        <p:spPr>
          <a:xfrm>
            <a:off x="4666778" y="4931288"/>
            <a:ext cx="4386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High </a:t>
            </a:r>
            <a:r>
              <a:rPr lang="en-US" sz="2400" dirty="0">
                <a:cs typeface="Consolas" panose="020B0609020204030204" pitchFamily="49" charset="0"/>
              </a:rPr>
              <a:t>∆Q </a:t>
            </a:r>
            <a:r>
              <a:rPr lang="en-US" sz="2400" dirty="0">
                <a:cs typeface="Consolas" panose="020B0609020204030204" pitchFamily="49" charset="0"/>
                <a:sym typeface="Wingdings" pitchFamily="2" charset="2"/>
              </a:rPr>
              <a:t> High aggressiveness</a:t>
            </a:r>
            <a:endParaRPr lang="en-US" sz="2400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8939F45-FA31-95F3-15B3-6B9898ECD8E5}"/>
              </a:ext>
            </a:extLst>
          </p:cNvPr>
          <p:cNvSpPr/>
          <p:nvPr/>
        </p:nvSpPr>
        <p:spPr>
          <a:xfrm>
            <a:off x="2507673" y="2266907"/>
            <a:ext cx="6442312" cy="906952"/>
          </a:xfrm>
          <a:prstGeom prst="roundRect">
            <a:avLst>
              <a:gd name="adj" fmla="val 9017"/>
            </a:avLst>
          </a:prstGeom>
          <a:solidFill>
            <a:srgbClr val="F2F2F2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None/>
            </a:pPr>
            <a:r>
              <a:rPr lang="en-US" sz="2400" dirty="0">
                <a:solidFill>
                  <a:srgbClr val="000000"/>
                </a:solidFill>
                <a:cs typeface="Consolas" panose="020B0609020204030204" pitchFamily="49" charset="0"/>
              </a:rPr>
              <a:t>Calculate  Q-value difference</a:t>
            </a:r>
            <a:endParaRPr lang="en-GB" sz="2400" dirty="0">
              <a:solidFill>
                <a:srgbClr val="000000"/>
              </a:solidFill>
            </a:endParaRPr>
          </a:p>
          <a:p>
            <a:pPr lvl="0">
              <a:buNone/>
            </a:pPr>
            <a:r>
              <a:rPr lang="en-US" sz="2400" dirty="0">
                <a:solidFill>
                  <a:srgbClr val="000000"/>
                </a:solidFill>
                <a:cs typeface="Consolas" panose="020B0609020204030204" pitchFamily="49" charset="0"/>
              </a:rPr>
              <a:t>∆Q ← Q(a*) − avg (Q(remaining actions))</a:t>
            </a: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5633885-43D4-D603-9409-BA4452D46811}"/>
              </a:ext>
            </a:extLst>
          </p:cNvPr>
          <p:cNvSpPr/>
          <p:nvPr/>
        </p:nvSpPr>
        <p:spPr>
          <a:xfrm>
            <a:off x="2507671" y="3336600"/>
            <a:ext cx="6442314" cy="906952"/>
          </a:xfrm>
          <a:prstGeom prst="roundRect">
            <a:avLst>
              <a:gd name="adj" fmla="val 9017"/>
            </a:avLst>
          </a:prstGeom>
          <a:solidFill>
            <a:srgbClr val="F2F2F2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None/>
            </a:pPr>
            <a:r>
              <a:rPr lang="en-US" sz="2400" dirty="0">
                <a:solidFill>
                  <a:srgbClr val="000000"/>
                </a:solidFill>
                <a:cs typeface="Consolas" panose="020B0609020204030204" pitchFamily="49" charset="0"/>
              </a:rPr>
              <a:t>Drive prefetcher aggressiveness using ∆Q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20" name="Graphic 19" descr="Badge 1 with solid fill">
            <a:extLst>
              <a:ext uri="{FF2B5EF4-FFF2-40B4-BE49-F238E27FC236}">
                <a16:creationId xmlns:a16="http://schemas.microsoft.com/office/drawing/2014/main" id="{C0D7A646-96E1-0D04-8918-08F1EC2536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73591" y="2266907"/>
            <a:ext cx="912012" cy="912010"/>
          </a:xfrm>
          <a:prstGeom prst="rect">
            <a:avLst/>
          </a:prstGeom>
        </p:spPr>
      </p:pic>
      <p:pic>
        <p:nvPicPr>
          <p:cNvPr id="21" name="Graphic 20" descr="Badge with solid fill">
            <a:extLst>
              <a:ext uri="{FF2B5EF4-FFF2-40B4-BE49-F238E27FC236}">
                <a16:creationId xmlns:a16="http://schemas.microsoft.com/office/drawing/2014/main" id="{0C7B4893-3AE6-0825-C468-3942470A39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73593" y="3334071"/>
            <a:ext cx="912010" cy="91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5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6" grpId="0"/>
      <p:bldP spid="8" grpId="0"/>
      <p:bldP spid="9" grpId="0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43352-17F6-2CC7-7DFB-D791FCA37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54901FC-1869-6A96-415B-CA3BEA946CE6}"/>
              </a:ext>
            </a:extLst>
          </p:cNvPr>
          <p:cNvPicPr>
            <a:picLocks/>
          </p:cNvPicPr>
          <p:nvPr/>
        </p:nvPicPr>
        <p:blipFill>
          <a:blip r:embed="rId3"/>
          <a:srcRect l="9648" t="49405" r="9087" b="48545"/>
          <a:stretch>
            <a:fillRect/>
          </a:stretch>
        </p:blipFill>
        <p:spPr>
          <a:xfrm flipV="1">
            <a:off x="189557" y="4230585"/>
            <a:ext cx="8798061" cy="52322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1ED780-3F2F-AC22-2B3D-162BEDB76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58F9405-ACBE-435B-3E3B-2F8F756E5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57" y="95697"/>
            <a:ext cx="8954443" cy="770467"/>
          </a:xfrm>
        </p:spPr>
        <p:txBody>
          <a:bodyPr>
            <a:noAutofit/>
          </a:bodyPr>
          <a:lstStyle/>
          <a:p>
            <a:r>
              <a:rPr lang="en-GB" sz="3200" dirty="0"/>
              <a:t>Q-Value-Driven Prefetcher Aggressiveness Control</a:t>
            </a:r>
            <a:endParaRPr lang="en-US" sz="3200" dirty="0"/>
          </a:p>
        </p:txBody>
      </p:sp>
      <p:pic>
        <p:nvPicPr>
          <p:cNvPr id="16" name="Picture 15" descr="A cheetah running with black background&#10;&#10;AI-generated content may be incorrect.">
            <a:extLst>
              <a:ext uri="{FF2B5EF4-FFF2-40B4-BE49-F238E27FC236}">
                <a16:creationId xmlns:a16="http://schemas.microsoft.com/office/drawing/2014/main" id="{41444135-49C0-7629-C920-E103B601B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9143" flipH="1">
            <a:off x="5917207" y="5185369"/>
            <a:ext cx="1886047" cy="1886047"/>
          </a:xfrm>
          <a:prstGeom prst="rect">
            <a:avLst/>
          </a:prstGeom>
        </p:spPr>
      </p:pic>
      <p:pic>
        <p:nvPicPr>
          <p:cNvPr id="19" name="Picture 18" descr="A cartoon of a turtle&#10;&#10;AI-generated content may be incorrect.">
            <a:extLst>
              <a:ext uri="{FF2B5EF4-FFF2-40B4-BE49-F238E27FC236}">
                <a16:creationId xmlns:a16="http://schemas.microsoft.com/office/drawing/2014/main" id="{176839DA-1491-32CE-8378-8B86FA701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3981" y="5311562"/>
            <a:ext cx="1288612" cy="12886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ED5002-422B-412F-1489-55DD0BC1DFCF}"/>
              </a:ext>
            </a:extLst>
          </p:cNvPr>
          <p:cNvSpPr txBox="1"/>
          <p:nvPr/>
        </p:nvSpPr>
        <p:spPr>
          <a:xfrm>
            <a:off x="1210286" y="988364"/>
            <a:ext cx="7739699" cy="1000244"/>
          </a:xfrm>
          <a:prstGeom prst="roundRect">
            <a:avLst>
              <a:gd name="adj" fmla="val 8792"/>
            </a:avLst>
          </a:prstGeom>
          <a:solidFill>
            <a:srgbClr val="E5F3DF"/>
          </a:solidFill>
          <a:ln w="28575">
            <a:solidFill>
              <a:srgbClr val="11813C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Key Idea: </a:t>
            </a:r>
            <a:r>
              <a:rPr lang="en-GB" sz="2800" dirty="0"/>
              <a:t>Use the </a:t>
            </a:r>
            <a:r>
              <a:rPr lang="en-GB" sz="2800" b="1" dirty="0">
                <a:solidFill>
                  <a:srgbClr val="11813C"/>
                </a:solidFill>
              </a:rPr>
              <a:t>Q-value difference</a:t>
            </a:r>
            <a:r>
              <a:rPr lang="en-GB" sz="2800" dirty="0">
                <a:solidFill>
                  <a:srgbClr val="11813C"/>
                </a:solidFill>
              </a:rPr>
              <a:t> </a:t>
            </a:r>
            <a:r>
              <a:rPr lang="en-GB" sz="2800" dirty="0"/>
              <a:t>to control prefetcher aggressiveness</a:t>
            </a:r>
          </a:p>
        </p:txBody>
      </p:sp>
      <p:pic>
        <p:nvPicPr>
          <p:cNvPr id="7" name="Picture 6" descr="A light bulb with rays of light shining through&#10;&#10;AI-generated content may be incorrect.">
            <a:extLst>
              <a:ext uri="{FF2B5EF4-FFF2-40B4-BE49-F238E27FC236}">
                <a16:creationId xmlns:a16="http://schemas.microsoft.com/office/drawing/2014/main" id="{EE695FBB-09B3-91A7-36A6-AD5B29F407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5099" y="975892"/>
            <a:ext cx="1025187" cy="10251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ACFB4C-84FC-0E34-A778-64F4EE0E086E}"/>
              </a:ext>
            </a:extLst>
          </p:cNvPr>
          <p:cNvSpPr txBox="1"/>
          <p:nvPr/>
        </p:nvSpPr>
        <p:spPr>
          <a:xfrm>
            <a:off x="193338" y="4931289"/>
            <a:ext cx="1197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Low </a:t>
            </a:r>
            <a:r>
              <a:rPr lang="en-US" sz="2400" dirty="0">
                <a:cs typeface="Consolas" panose="020B0609020204030204" pitchFamily="49" charset="0"/>
              </a:rPr>
              <a:t>∆Q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B718C5-3A0B-CED2-723F-6000BF902929}"/>
              </a:ext>
            </a:extLst>
          </p:cNvPr>
          <p:cNvSpPr txBox="1"/>
          <p:nvPr/>
        </p:nvSpPr>
        <p:spPr>
          <a:xfrm>
            <a:off x="1214743" y="4906074"/>
            <a:ext cx="323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/>
              <a:t>Low </a:t>
            </a:r>
            <a:r>
              <a:rPr lang="en-US" sz="2400" dirty="0">
                <a:cs typeface="Consolas" panose="020B0609020204030204" pitchFamily="49" charset="0"/>
              </a:rPr>
              <a:t>aggressiveness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5F4DC2-2C23-1F9C-1FC3-99073397F9F5}"/>
              </a:ext>
            </a:extLst>
          </p:cNvPr>
          <p:cNvSpPr txBox="1"/>
          <p:nvPr/>
        </p:nvSpPr>
        <p:spPr>
          <a:xfrm>
            <a:off x="4666778" y="4931288"/>
            <a:ext cx="4386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High </a:t>
            </a:r>
            <a:r>
              <a:rPr lang="en-US" sz="2400" dirty="0">
                <a:cs typeface="Consolas" panose="020B0609020204030204" pitchFamily="49" charset="0"/>
              </a:rPr>
              <a:t>∆Q </a:t>
            </a:r>
            <a:r>
              <a:rPr lang="en-US" sz="2400" dirty="0">
                <a:cs typeface="Consolas" panose="020B0609020204030204" pitchFamily="49" charset="0"/>
                <a:sym typeface="Wingdings" pitchFamily="2" charset="2"/>
              </a:rPr>
              <a:t> High aggressiveness</a:t>
            </a:r>
            <a:endParaRPr lang="en-US" sz="2400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9F52D54-6B7A-85EC-031C-931B3CC68E82}"/>
              </a:ext>
            </a:extLst>
          </p:cNvPr>
          <p:cNvSpPr/>
          <p:nvPr/>
        </p:nvSpPr>
        <p:spPr>
          <a:xfrm>
            <a:off x="2507673" y="2266907"/>
            <a:ext cx="6442312" cy="906952"/>
          </a:xfrm>
          <a:prstGeom prst="roundRect">
            <a:avLst>
              <a:gd name="adj" fmla="val 9017"/>
            </a:avLst>
          </a:prstGeom>
          <a:solidFill>
            <a:srgbClr val="F2F2F2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None/>
            </a:pPr>
            <a:r>
              <a:rPr lang="en-US" sz="2400" dirty="0">
                <a:solidFill>
                  <a:srgbClr val="000000"/>
                </a:solidFill>
                <a:cs typeface="Consolas" panose="020B0609020204030204" pitchFamily="49" charset="0"/>
              </a:rPr>
              <a:t>Calculate  Q-value difference</a:t>
            </a:r>
            <a:endParaRPr lang="en-GB" sz="2400" dirty="0">
              <a:solidFill>
                <a:srgbClr val="000000"/>
              </a:solidFill>
            </a:endParaRPr>
          </a:p>
          <a:p>
            <a:pPr lvl="0">
              <a:buNone/>
            </a:pPr>
            <a:r>
              <a:rPr lang="en-US" sz="2400" dirty="0">
                <a:solidFill>
                  <a:srgbClr val="000000"/>
                </a:solidFill>
                <a:cs typeface="Consolas" panose="020B0609020204030204" pitchFamily="49" charset="0"/>
              </a:rPr>
              <a:t>∆Q ← Q(a*) − avg (remaining actions)</a:t>
            </a:r>
            <a:endParaRPr lang="en-GB" sz="2400" dirty="0">
              <a:solidFill>
                <a:srgbClr val="000000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F2BB951-FF3F-46E5-DB13-7E163A310544}"/>
              </a:ext>
            </a:extLst>
          </p:cNvPr>
          <p:cNvSpPr/>
          <p:nvPr/>
        </p:nvSpPr>
        <p:spPr>
          <a:xfrm>
            <a:off x="2507671" y="3336600"/>
            <a:ext cx="6442314" cy="906952"/>
          </a:xfrm>
          <a:prstGeom prst="roundRect">
            <a:avLst>
              <a:gd name="adj" fmla="val 9017"/>
            </a:avLst>
          </a:prstGeom>
          <a:solidFill>
            <a:srgbClr val="F2F2F2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None/>
            </a:pPr>
            <a:r>
              <a:rPr lang="en-US" sz="2400" dirty="0">
                <a:solidFill>
                  <a:srgbClr val="000000"/>
                </a:solidFill>
                <a:cs typeface="Consolas" panose="020B0609020204030204" pitchFamily="49" charset="0"/>
              </a:rPr>
              <a:t>Drive prefetcher aggressiveness using ∆Q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20" name="Graphic 19" descr="Badge 1 with solid fill">
            <a:extLst>
              <a:ext uri="{FF2B5EF4-FFF2-40B4-BE49-F238E27FC236}">
                <a16:creationId xmlns:a16="http://schemas.microsoft.com/office/drawing/2014/main" id="{F9011CC2-E734-9B14-9F71-34B6F09C23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73591" y="2266907"/>
            <a:ext cx="912012" cy="912010"/>
          </a:xfrm>
          <a:prstGeom prst="rect">
            <a:avLst/>
          </a:prstGeom>
        </p:spPr>
      </p:pic>
      <p:pic>
        <p:nvPicPr>
          <p:cNvPr id="21" name="Graphic 20" descr="Badge with solid fill">
            <a:extLst>
              <a:ext uri="{FF2B5EF4-FFF2-40B4-BE49-F238E27FC236}">
                <a16:creationId xmlns:a16="http://schemas.microsoft.com/office/drawing/2014/main" id="{EB84322D-AEEB-F93F-FF27-8450A9E7FA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73593" y="3334071"/>
            <a:ext cx="912010" cy="91201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EE63DBE-36D8-9C83-C320-6A5D7942E21E}"/>
              </a:ext>
            </a:extLst>
          </p:cNvPr>
          <p:cNvGrpSpPr/>
          <p:nvPr/>
        </p:nvGrpSpPr>
        <p:grpSpPr>
          <a:xfrm>
            <a:off x="-210312" y="728662"/>
            <a:ext cx="9581211" cy="5796351"/>
            <a:chOff x="-210312" y="728662"/>
            <a:chExt cx="9581211" cy="579635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F9D9544-94E8-D8FF-D483-9AF09BE1F015}"/>
                </a:ext>
              </a:extLst>
            </p:cNvPr>
            <p:cNvSpPr/>
            <p:nvPr/>
          </p:nvSpPr>
          <p:spPr>
            <a:xfrm>
              <a:off x="-193725" y="728662"/>
              <a:ext cx="9564624" cy="4876093"/>
            </a:xfrm>
            <a:prstGeom prst="rect">
              <a:avLst/>
            </a:prstGeom>
            <a:solidFill>
              <a:srgbClr val="FFFFFF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1" name="Google Shape;664;p5">
              <a:extLst>
                <a:ext uri="{FF2B5EF4-FFF2-40B4-BE49-F238E27FC236}">
                  <a16:creationId xmlns:a16="http://schemas.microsoft.com/office/drawing/2014/main" id="{D16DB537-EEB8-FFC8-4B22-A845C8E85B66}"/>
                </a:ext>
              </a:extLst>
            </p:cNvPr>
            <p:cNvSpPr/>
            <p:nvPr/>
          </p:nvSpPr>
          <p:spPr>
            <a:xfrm>
              <a:off x="-210312" y="5618195"/>
              <a:ext cx="9564624" cy="906818"/>
            </a:xfrm>
            <a:prstGeom prst="rect">
              <a:avLst/>
            </a:prstGeom>
            <a:solidFill>
              <a:srgbClr val="E1EBFB"/>
            </a:solidFill>
            <a:ln w="28575">
              <a:solidFill>
                <a:srgbClr val="4271C0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cs typeface="Poppins Medium"/>
                  <a:sym typeface="Poppins Medium"/>
                </a:rPr>
                <a:t>Athena works as </a:t>
              </a:r>
              <a:r>
                <a:rPr lang="en-US" sz="24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a prefetcher-OCP coordinator </a:t>
              </a:r>
              <a:r>
                <a:rPr lang="en-US" sz="2400" b="1" kern="0" dirty="0">
                  <a:cs typeface="Poppins Medium"/>
                  <a:sym typeface="Poppins Medium"/>
                </a:rPr>
                <a:t>and a </a:t>
              </a:r>
              <a:r>
                <a:rPr lang="en-US" sz="24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prefetcher throttler</a:t>
              </a:r>
              <a:r>
                <a:rPr lang="en-US" sz="2400" b="1" kern="0" dirty="0">
                  <a:cs typeface="Poppins Medium"/>
                  <a:sym typeface="Poppins Medium"/>
                </a:rPr>
                <a:t>, at the same time, using the same hardware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1767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4497B-7D29-8795-05A0-0095AFB55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745978-4169-72A4-13DD-B57EB4807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7" y="866164"/>
            <a:ext cx="8798061" cy="1623236"/>
          </a:xfrm>
        </p:spPr>
        <p:txBody>
          <a:bodyPr/>
          <a:lstStyle/>
          <a:p>
            <a:r>
              <a:rPr lang="en-US" dirty="0"/>
              <a:t>Defines the </a:t>
            </a:r>
            <a:r>
              <a:rPr lang="en-US" b="1" dirty="0">
                <a:solidFill>
                  <a:srgbClr val="4473C4"/>
                </a:solidFill>
              </a:rPr>
              <a:t>objective</a:t>
            </a:r>
            <a:r>
              <a:rPr lang="en-US" dirty="0"/>
              <a:t> of Athena</a:t>
            </a:r>
          </a:p>
          <a:p>
            <a:endParaRPr lang="en-US" dirty="0"/>
          </a:p>
          <a:p>
            <a:r>
              <a:rPr lang="en-US" dirty="0"/>
              <a:t>Intuitive reward: </a:t>
            </a:r>
            <a:r>
              <a:rPr lang="en-GB" dirty="0"/>
              <a:t>instructions committed per cycle (IPC) 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429410-B6F1-8015-0CDD-51744F16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3018F2-479C-EF20-E3E1-284DE78F1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Reward?</a:t>
            </a:r>
          </a:p>
        </p:txBody>
      </p:sp>
      <p:pic>
        <p:nvPicPr>
          <p:cNvPr id="5" name="Content Placeholder 35">
            <a:extLst>
              <a:ext uri="{FF2B5EF4-FFF2-40B4-BE49-F238E27FC236}">
                <a16:creationId xmlns:a16="http://schemas.microsoft.com/office/drawing/2014/main" id="{89221676-D20D-1289-702B-0E1773158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2456" y="226322"/>
            <a:ext cx="3071987" cy="14124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D50FA4-8627-4428-F00A-24EC8FE2FD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56941" y="541537"/>
            <a:ext cx="1473091" cy="120574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D9F8999-ECEB-1F41-E4B7-27058AD09D37}"/>
              </a:ext>
            </a:extLst>
          </p:cNvPr>
          <p:cNvSpPr txBox="1"/>
          <p:nvPr/>
        </p:nvSpPr>
        <p:spPr>
          <a:xfrm>
            <a:off x="1251489" y="5307235"/>
            <a:ext cx="7736129" cy="1055608"/>
          </a:xfrm>
          <a:prstGeom prst="roundRect">
            <a:avLst>
              <a:gd name="adj" fmla="val 10105"/>
            </a:avLst>
          </a:prstGeom>
          <a:solidFill>
            <a:srgbClr val="FFE0D6"/>
          </a:solidFill>
          <a:ln w="28575">
            <a:solidFill>
              <a:srgbClr val="C005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Using IPC as </a:t>
            </a:r>
            <a:r>
              <a:rPr lang="en-GB" sz="2800" b="1" dirty="0">
                <a:solidFill>
                  <a:srgbClr val="C10400"/>
                </a:solidFill>
              </a:rPr>
              <a:t>the sole reward </a:t>
            </a:r>
            <a:r>
              <a:rPr lang="en-GB" sz="2800" dirty="0"/>
              <a:t>can be </a:t>
            </a:r>
            <a:r>
              <a:rPr lang="en-GB" sz="2800" b="1" dirty="0">
                <a:solidFill>
                  <a:srgbClr val="C10400"/>
                </a:solidFill>
              </a:rPr>
              <a:t>unreliable</a:t>
            </a:r>
            <a:r>
              <a:rPr lang="en-GB" sz="2800" dirty="0"/>
              <a:t> and may </a:t>
            </a:r>
            <a:r>
              <a:rPr lang="en-GB" sz="2800" b="1" dirty="0">
                <a:solidFill>
                  <a:srgbClr val="C10400"/>
                </a:solidFill>
              </a:rPr>
              <a:t>mislead</a:t>
            </a:r>
            <a:r>
              <a:rPr lang="en-GB" sz="2800" dirty="0"/>
              <a:t> the learned policy</a:t>
            </a:r>
          </a:p>
        </p:txBody>
      </p:sp>
      <p:pic>
        <p:nvPicPr>
          <p:cNvPr id="20" name="Picture 19" descr="A red and white triangle sign with a exclamation mark&#10;&#10;AI-generated content may be incorrect.">
            <a:extLst>
              <a:ext uri="{FF2B5EF4-FFF2-40B4-BE49-F238E27FC236}">
                <a16:creationId xmlns:a16="http://schemas.microsoft.com/office/drawing/2014/main" id="{FEB75EBB-C48A-DED2-E08D-B44C2D26FE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82" y="5346898"/>
            <a:ext cx="963959" cy="963959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477F8BF-C2DF-71C5-6DC3-B4C5FB8589E6}"/>
              </a:ext>
            </a:extLst>
          </p:cNvPr>
          <p:cNvSpPr/>
          <p:nvPr/>
        </p:nvSpPr>
        <p:spPr>
          <a:xfrm>
            <a:off x="3100388" y="2593380"/>
            <a:ext cx="2943224" cy="626641"/>
          </a:xfrm>
          <a:prstGeom prst="roundRect">
            <a:avLst/>
          </a:prstGeom>
          <a:solidFill>
            <a:srgbClr val="E5EFFF"/>
          </a:solidFill>
          <a:ln w="28575" cap="flat" cmpd="sng" algn="ctr">
            <a:solidFill>
              <a:srgbClr val="156082"/>
            </a:solidFill>
            <a:prstDash val="solid"/>
            <a:miter lim="800000"/>
          </a:ln>
          <a:effectLst/>
        </p:spPr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Change in IPC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BD945C7-618A-D3C0-4877-3575E136E66D}"/>
              </a:ext>
            </a:extLst>
          </p:cNvPr>
          <p:cNvSpPr/>
          <p:nvPr/>
        </p:nvSpPr>
        <p:spPr>
          <a:xfrm>
            <a:off x="515682" y="3675162"/>
            <a:ext cx="3828164" cy="1148064"/>
          </a:xfrm>
          <a:prstGeom prst="roundRect">
            <a:avLst>
              <a:gd name="adj" fmla="val 10331"/>
            </a:avLst>
          </a:prstGeom>
          <a:solidFill>
            <a:srgbClr val="E4F3DB"/>
          </a:solidFill>
          <a:ln w="28575" cap="flat" cmpd="sng" algn="ctr">
            <a:solidFill>
              <a:srgbClr val="11813C"/>
            </a:solidFill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Coordination actions </a:t>
            </a:r>
            <a:r>
              <a:rPr lang="en-US" sz="2800" dirty="0">
                <a:solidFill>
                  <a:schemeClr val="tx1"/>
                </a:solidFill>
              </a:rPr>
              <a:t>taken by Athena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876C4DF-E8D9-8868-1F75-DF6F93DDCEA0}"/>
              </a:ext>
            </a:extLst>
          </p:cNvPr>
          <p:cNvSpPr/>
          <p:nvPr/>
        </p:nvSpPr>
        <p:spPr>
          <a:xfrm>
            <a:off x="4846453" y="3678764"/>
            <a:ext cx="3828164" cy="1148064"/>
          </a:xfrm>
          <a:prstGeom prst="roundRect">
            <a:avLst>
              <a:gd name="adj" fmla="val 10331"/>
            </a:avLst>
          </a:prstGeom>
          <a:solidFill>
            <a:srgbClr val="F8F5E4"/>
          </a:solidFill>
          <a:ln w="28575" cap="flat" cmpd="sng" algn="ctr">
            <a:solidFill>
              <a:srgbClr val="C08F00"/>
            </a:solidFill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</a:rPr>
              <a:t>Inherent variation </a:t>
            </a:r>
            <a:r>
              <a:rPr lang="en-US" sz="2800" dirty="0">
                <a:solidFill>
                  <a:schemeClr val="tx1"/>
                </a:solidFill>
              </a:rPr>
              <a:t>in workload behavior</a:t>
            </a:r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C924105E-96E9-D6B9-2179-D4F2263FB122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5400000">
            <a:off x="3273312" y="2376473"/>
            <a:ext cx="455141" cy="2142236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>
            <a:extLst>
              <a:ext uri="{FF2B5EF4-FFF2-40B4-BE49-F238E27FC236}">
                <a16:creationId xmlns:a16="http://schemas.microsoft.com/office/drawing/2014/main" id="{655D07F3-62C3-8357-C9EC-4DA6CB8E77C9}"/>
              </a:ext>
            </a:extLst>
          </p:cNvPr>
          <p:cNvCxnSpPr>
            <a:cxnSpLocks/>
          </p:cNvCxnSpPr>
          <p:nvPr/>
        </p:nvCxnSpPr>
        <p:spPr>
          <a:xfrm>
            <a:off x="4572000" y="3445703"/>
            <a:ext cx="2188535" cy="234775"/>
          </a:xfrm>
          <a:prstGeom prst="bentConnector2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44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A35C1-9BBA-F7E5-1C11-D7485B0DF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619398-EDA5-23CF-CF97-4C089FA39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6BBA801-AE07-AF5F-CFB4-4453F0BB4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Athena's Composite Reward Framework</a:t>
            </a:r>
            <a:endParaRPr lang="en-CH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C83CF5-EBD6-C159-6A1B-EB3563CB6D9C}"/>
              </a:ext>
            </a:extLst>
          </p:cNvPr>
          <p:cNvSpPr txBox="1"/>
          <p:nvPr/>
        </p:nvSpPr>
        <p:spPr>
          <a:xfrm>
            <a:off x="206144" y="5183551"/>
            <a:ext cx="8781474" cy="1328023"/>
          </a:xfrm>
          <a:prstGeom prst="roundRect">
            <a:avLst>
              <a:gd name="adj" fmla="val 10408"/>
            </a:avLst>
          </a:prstGeom>
          <a:solidFill>
            <a:srgbClr val="E5EFFF"/>
          </a:solidFill>
          <a:ln w="28575">
            <a:solidFill>
              <a:srgbClr val="4473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Allows Athena to autonomously learn a coordination policy </a:t>
            </a:r>
          </a:p>
          <a:p>
            <a:pPr algn="ctr"/>
            <a:r>
              <a:rPr lang="en-US" sz="2400" dirty="0"/>
              <a:t>by </a:t>
            </a:r>
            <a:r>
              <a:rPr lang="en-US" sz="2400" b="1" dirty="0">
                <a:solidFill>
                  <a:srgbClr val="4473C4"/>
                </a:solidFill>
              </a:rPr>
              <a:t>isolating</a:t>
            </a:r>
            <a:r>
              <a:rPr lang="en-US" sz="2400" dirty="0"/>
              <a:t> the </a:t>
            </a:r>
            <a:r>
              <a:rPr lang="en-US" sz="2400" b="1" dirty="0">
                <a:solidFill>
                  <a:srgbClr val="4473C4"/>
                </a:solidFill>
              </a:rPr>
              <a:t>true impact of its actions </a:t>
            </a:r>
          </a:p>
          <a:p>
            <a:pPr algn="ctr"/>
            <a:r>
              <a:rPr lang="en-US" sz="2400" dirty="0"/>
              <a:t>from </a:t>
            </a:r>
            <a:r>
              <a:rPr lang="en-US" sz="2400" b="1" dirty="0">
                <a:solidFill>
                  <a:srgbClr val="4473C4"/>
                </a:solidFill>
              </a:rPr>
              <a:t>inherent variations</a:t>
            </a:r>
            <a:r>
              <a:rPr lang="en-US" sz="2400" dirty="0"/>
              <a:t> in workload behavior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F70EE36-9FD2-6FE3-2FC0-308B9DD6EB71}"/>
              </a:ext>
            </a:extLst>
          </p:cNvPr>
          <p:cNvSpPr/>
          <p:nvPr/>
        </p:nvSpPr>
        <p:spPr>
          <a:xfrm>
            <a:off x="2535382" y="972398"/>
            <a:ext cx="4073236" cy="626641"/>
          </a:xfrm>
          <a:prstGeom prst="roundRect">
            <a:avLst>
              <a:gd name="adj" fmla="val 12245"/>
            </a:avLst>
          </a:prstGeom>
          <a:solidFill>
            <a:srgbClr val="E5EFFF"/>
          </a:solidFill>
          <a:ln w="28575" cap="flat" cmpd="sng" algn="ctr">
            <a:solidFill>
              <a:srgbClr val="156082"/>
            </a:solidFill>
            <a:prstDash val="solid"/>
            <a:miter lim="800000"/>
          </a:ln>
          <a:effectLst/>
        </p:spPr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Athena’s overall reward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1E6B625-0E4A-A38F-F7AE-5A1159C8D592}"/>
              </a:ext>
            </a:extLst>
          </p:cNvPr>
          <p:cNvSpPr/>
          <p:nvPr/>
        </p:nvSpPr>
        <p:spPr>
          <a:xfrm>
            <a:off x="515682" y="1953491"/>
            <a:ext cx="3828164" cy="2869735"/>
          </a:xfrm>
          <a:prstGeom prst="roundRect">
            <a:avLst>
              <a:gd name="adj" fmla="val 3572"/>
            </a:avLst>
          </a:prstGeom>
          <a:solidFill>
            <a:srgbClr val="E4F3DB"/>
          </a:solidFill>
          <a:ln w="28575" cap="flat" cmpd="sng" algn="ctr">
            <a:solidFill>
              <a:srgbClr val="11813C"/>
            </a:solidFill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Correlated reward</a:t>
            </a:r>
          </a:p>
          <a:p>
            <a:pPr algn="ctr"/>
            <a:r>
              <a:rPr lang="en-US" sz="2200" i="1" dirty="0">
                <a:solidFill>
                  <a:srgbClr val="000000"/>
                </a:solidFill>
              </a:rPr>
              <a:t>Reflects the effect of </a:t>
            </a:r>
          </a:p>
          <a:p>
            <a:pPr algn="ctr"/>
            <a:r>
              <a:rPr lang="en-US" sz="2200" i="1" dirty="0">
                <a:solidFill>
                  <a:srgbClr val="000000"/>
                </a:solidFill>
              </a:rPr>
              <a:t>Athena’s action</a:t>
            </a:r>
          </a:p>
          <a:p>
            <a:pPr algn="ctr"/>
            <a:endParaRPr lang="en-US" sz="2400" dirty="0"/>
          </a:p>
          <a:p>
            <a:pPr marL="409575"/>
            <a:r>
              <a:rPr lang="en-US" sz="2400" dirty="0">
                <a:solidFill>
                  <a:schemeClr val="tx1"/>
                </a:solidFill>
              </a:rPr>
              <a:t>- Cycles</a:t>
            </a:r>
          </a:p>
          <a:p>
            <a:pPr marL="409575"/>
            <a:r>
              <a:rPr lang="en-US" sz="2400" dirty="0"/>
              <a:t>- LLC misses</a:t>
            </a:r>
          </a:p>
          <a:p>
            <a:pPr marL="409575"/>
            <a:r>
              <a:rPr lang="en-US" sz="2400" dirty="0"/>
              <a:t>- LLC miss latency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09CFB40-714A-E460-C623-DB69379D210B}"/>
              </a:ext>
            </a:extLst>
          </p:cNvPr>
          <p:cNvSpPr/>
          <p:nvPr/>
        </p:nvSpPr>
        <p:spPr>
          <a:xfrm>
            <a:off x="4800156" y="1953491"/>
            <a:ext cx="3828164" cy="2869735"/>
          </a:xfrm>
          <a:prstGeom prst="roundRect">
            <a:avLst>
              <a:gd name="adj" fmla="val 3572"/>
            </a:avLst>
          </a:prstGeom>
          <a:solidFill>
            <a:srgbClr val="F8F5E4"/>
          </a:solidFill>
          <a:ln w="28575" cap="flat" cmpd="sng" algn="ctr">
            <a:solidFill>
              <a:srgbClr val="C08F00"/>
            </a:solidFill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</a:rPr>
              <a:t>Uncorrelated reward</a:t>
            </a:r>
          </a:p>
          <a:p>
            <a:pPr algn="ctr"/>
            <a:r>
              <a:rPr lang="en-US" sz="2200" i="1" dirty="0">
                <a:solidFill>
                  <a:srgbClr val="000000"/>
                </a:solidFill>
              </a:rPr>
              <a:t>Reflects inherent </a:t>
            </a:r>
          </a:p>
          <a:p>
            <a:pPr algn="ctr"/>
            <a:r>
              <a:rPr lang="en-US" sz="2200" i="1" dirty="0">
                <a:solidFill>
                  <a:srgbClr val="000000"/>
                </a:solidFill>
              </a:rPr>
              <a:t>workload variatio</a:t>
            </a:r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</a:t>
            </a:r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marL="231775">
              <a:buFontTx/>
              <a:buChar char="-"/>
            </a:pPr>
            <a:r>
              <a:rPr lang="en-US" sz="2400" dirty="0"/>
              <a:t> Load instructions</a:t>
            </a:r>
          </a:p>
          <a:p>
            <a:pPr marL="231775">
              <a:buFontTx/>
              <a:buChar char="-"/>
            </a:pPr>
            <a:r>
              <a:rPr lang="en-US" sz="2400" dirty="0"/>
              <a:t> </a:t>
            </a:r>
            <a:r>
              <a:rPr lang="en-US" sz="2400" dirty="0" err="1"/>
              <a:t>Mispredicted</a:t>
            </a:r>
            <a:r>
              <a:rPr lang="en-US" sz="2400" dirty="0"/>
              <a:t> branches</a:t>
            </a:r>
          </a:p>
          <a:p>
            <a:pPr marL="231775">
              <a:buFontTx/>
              <a:buChar char="-"/>
            </a:pPr>
            <a:endParaRPr lang="en-US" sz="600" dirty="0"/>
          </a:p>
        </p:txBody>
      </p:sp>
      <p:cxnSp>
        <p:nvCxnSpPr>
          <p:cNvPr id="14" name="Elbow Connector 13">
            <a:extLst>
              <a:ext uri="{FF2B5EF4-FFF2-40B4-BE49-F238E27FC236}">
                <a16:creationId xmlns:a16="http://schemas.microsoft.com/office/drawing/2014/main" id="{74C47677-42CB-DC48-B070-97405BD2D9BC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 rot="5400000">
            <a:off x="3323656" y="705147"/>
            <a:ext cx="354452" cy="2142236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6E816FE5-4BC2-D879-E6EC-9624CC3EA80C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 rot="16200000" flipH="1">
            <a:off x="5465893" y="705146"/>
            <a:ext cx="354452" cy="2142238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8A949A1-6A39-5B25-07E7-1A34D7DBC168}"/>
              </a:ext>
            </a:extLst>
          </p:cNvPr>
          <p:cNvSpPr/>
          <p:nvPr/>
        </p:nvSpPr>
        <p:spPr>
          <a:xfrm>
            <a:off x="801903" y="2510085"/>
            <a:ext cx="3255721" cy="2158895"/>
          </a:xfrm>
          <a:prstGeom prst="roundRect">
            <a:avLst>
              <a:gd name="adj" fmla="val 3572"/>
            </a:avLst>
          </a:prstGeom>
          <a:solidFill>
            <a:srgbClr val="E4F3DB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algn="ctr"/>
            <a:endParaRPr lang="en-US" sz="2400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5303947-9CEA-8AF1-4D14-7FA3ABE8E231}"/>
              </a:ext>
            </a:extLst>
          </p:cNvPr>
          <p:cNvSpPr/>
          <p:nvPr/>
        </p:nvSpPr>
        <p:spPr>
          <a:xfrm>
            <a:off x="4972023" y="2536111"/>
            <a:ext cx="3484429" cy="2207352"/>
          </a:xfrm>
          <a:prstGeom prst="roundRect">
            <a:avLst>
              <a:gd name="adj" fmla="val 3572"/>
            </a:avLst>
          </a:prstGeom>
          <a:solidFill>
            <a:srgbClr val="F8F5E4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marL="231775">
              <a:buFontTx/>
              <a:buChar char="-"/>
            </a:pP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364661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8" grpId="0" animBg="1"/>
      <p:bldP spid="9" grpId="0" animBg="1"/>
      <p:bldP spid="10" grpId="0" animBg="1"/>
      <p:bldP spid="17" grpId="0" animBg="1"/>
      <p:bldP spid="17" grpId="1" animBg="1"/>
      <p:bldP spid="18" grpId="0" animBg="1"/>
      <p:bldP spid="18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0D59B-A433-8C7D-45D1-D29B7AA7E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EC623E-6C65-D267-9013-2BF19CE31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C61AD0-48AD-49A0-D1D1-4DB92C98D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Athena's Composite Reward Framework</a:t>
            </a:r>
            <a:endParaRPr lang="en-CH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DD6CC1-6997-3B0D-A3A0-9E0242FFEB75}"/>
              </a:ext>
            </a:extLst>
          </p:cNvPr>
          <p:cNvSpPr txBox="1"/>
          <p:nvPr/>
        </p:nvSpPr>
        <p:spPr>
          <a:xfrm>
            <a:off x="206144" y="5183551"/>
            <a:ext cx="8781474" cy="1328023"/>
          </a:xfrm>
          <a:prstGeom prst="roundRect">
            <a:avLst>
              <a:gd name="adj" fmla="val 10408"/>
            </a:avLst>
          </a:prstGeom>
          <a:solidFill>
            <a:srgbClr val="E5EFFF"/>
          </a:solidFill>
          <a:ln w="28575">
            <a:solidFill>
              <a:srgbClr val="4473C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Allows Athena to autonomously learn a coordination policy </a:t>
            </a:r>
          </a:p>
          <a:p>
            <a:pPr algn="ctr"/>
            <a:r>
              <a:rPr lang="en-US" sz="2400" dirty="0"/>
              <a:t>by </a:t>
            </a:r>
            <a:r>
              <a:rPr lang="en-US" sz="2400" b="1" dirty="0">
                <a:solidFill>
                  <a:srgbClr val="4473C4"/>
                </a:solidFill>
              </a:rPr>
              <a:t>isolating</a:t>
            </a:r>
            <a:r>
              <a:rPr lang="en-US" sz="2400" dirty="0"/>
              <a:t> the </a:t>
            </a:r>
            <a:r>
              <a:rPr lang="en-US" sz="2400" b="1" dirty="0">
                <a:solidFill>
                  <a:srgbClr val="4473C4"/>
                </a:solidFill>
              </a:rPr>
              <a:t>true impact of its actions </a:t>
            </a:r>
          </a:p>
          <a:p>
            <a:pPr algn="ctr"/>
            <a:r>
              <a:rPr lang="en-US" sz="2400" dirty="0"/>
              <a:t>from </a:t>
            </a:r>
            <a:r>
              <a:rPr lang="en-US" sz="2400" b="1" dirty="0">
                <a:solidFill>
                  <a:srgbClr val="4473C4"/>
                </a:solidFill>
              </a:rPr>
              <a:t>inherent variations</a:t>
            </a:r>
            <a:r>
              <a:rPr lang="en-US" sz="2400" dirty="0"/>
              <a:t> in workload behavior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46AD81E-DBD3-32E0-032A-96D1CDAB8980}"/>
              </a:ext>
            </a:extLst>
          </p:cNvPr>
          <p:cNvSpPr/>
          <p:nvPr/>
        </p:nvSpPr>
        <p:spPr>
          <a:xfrm>
            <a:off x="2535382" y="972398"/>
            <a:ext cx="4073236" cy="626641"/>
          </a:xfrm>
          <a:prstGeom prst="roundRect">
            <a:avLst>
              <a:gd name="adj" fmla="val 12245"/>
            </a:avLst>
          </a:prstGeom>
          <a:solidFill>
            <a:srgbClr val="E5EFFF"/>
          </a:solidFill>
          <a:ln w="28575" cap="flat" cmpd="sng" algn="ctr">
            <a:solidFill>
              <a:srgbClr val="156082"/>
            </a:solidFill>
            <a:prstDash val="solid"/>
            <a:miter lim="800000"/>
          </a:ln>
          <a:effectLst/>
        </p:spPr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Athena’s overall reward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F7B00CE-B325-6A12-00EB-BE5D5F01A9E2}"/>
              </a:ext>
            </a:extLst>
          </p:cNvPr>
          <p:cNvSpPr/>
          <p:nvPr/>
        </p:nvSpPr>
        <p:spPr>
          <a:xfrm>
            <a:off x="515682" y="1953491"/>
            <a:ext cx="3828164" cy="2869735"/>
          </a:xfrm>
          <a:prstGeom prst="roundRect">
            <a:avLst>
              <a:gd name="adj" fmla="val 3572"/>
            </a:avLst>
          </a:prstGeom>
          <a:solidFill>
            <a:srgbClr val="E4F3DB"/>
          </a:solidFill>
          <a:ln w="28575" cap="flat" cmpd="sng" algn="ctr">
            <a:solidFill>
              <a:srgbClr val="11813C"/>
            </a:solidFill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Correlated reward</a:t>
            </a:r>
          </a:p>
          <a:p>
            <a:pPr algn="ctr"/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Reflects the effect of </a:t>
            </a:r>
          </a:p>
          <a:p>
            <a:pPr algn="ctr"/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Athena’s action</a:t>
            </a:r>
          </a:p>
          <a:p>
            <a:pPr algn="ctr"/>
            <a:endParaRPr lang="en-US" sz="2400" dirty="0"/>
          </a:p>
          <a:p>
            <a:pPr marL="409575"/>
            <a:r>
              <a:rPr lang="en-US" sz="2400" dirty="0">
                <a:solidFill>
                  <a:schemeClr val="tx1"/>
                </a:solidFill>
              </a:rPr>
              <a:t>- Cycles</a:t>
            </a:r>
          </a:p>
          <a:p>
            <a:pPr marL="409575"/>
            <a:r>
              <a:rPr lang="en-US" sz="2400" dirty="0"/>
              <a:t>- LLC misses</a:t>
            </a:r>
          </a:p>
          <a:p>
            <a:pPr marL="409575"/>
            <a:r>
              <a:rPr lang="en-US" sz="2400" dirty="0"/>
              <a:t>- LLC miss latency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06A3EAF-5C14-6509-E42E-60399338421C}"/>
              </a:ext>
            </a:extLst>
          </p:cNvPr>
          <p:cNvSpPr/>
          <p:nvPr/>
        </p:nvSpPr>
        <p:spPr>
          <a:xfrm>
            <a:off x="4800156" y="1953491"/>
            <a:ext cx="3828164" cy="2869735"/>
          </a:xfrm>
          <a:prstGeom prst="roundRect">
            <a:avLst>
              <a:gd name="adj" fmla="val 3572"/>
            </a:avLst>
          </a:prstGeom>
          <a:solidFill>
            <a:srgbClr val="F8F5E4"/>
          </a:solidFill>
          <a:ln w="28575" cap="flat" cmpd="sng" algn="ctr">
            <a:solidFill>
              <a:srgbClr val="C08F00"/>
            </a:solidFill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</a:rPr>
              <a:t>Uncorrelated reward</a:t>
            </a:r>
          </a:p>
          <a:p>
            <a:pPr algn="ctr"/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Reflects inherent </a:t>
            </a:r>
          </a:p>
          <a:p>
            <a:pPr algn="ctr"/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workload variation</a:t>
            </a:r>
          </a:p>
          <a:p>
            <a:pPr algn="ctr"/>
            <a:endParaRPr lang="en-US" sz="2200" dirty="0"/>
          </a:p>
          <a:p>
            <a:pPr algn="ctr"/>
            <a:endParaRPr lang="en-US" sz="2200" dirty="0"/>
          </a:p>
          <a:p>
            <a:pPr marL="231775">
              <a:buFontTx/>
              <a:buChar char="-"/>
            </a:pPr>
            <a:r>
              <a:rPr lang="en-US" sz="2400" dirty="0"/>
              <a:t> Load instructions</a:t>
            </a:r>
          </a:p>
          <a:p>
            <a:pPr marL="231775">
              <a:buFontTx/>
              <a:buChar char="-"/>
            </a:pPr>
            <a:r>
              <a:rPr lang="en-US" sz="2400" dirty="0"/>
              <a:t> </a:t>
            </a:r>
            <a:r>
              <a:rPr lang="en-US" sz="2400" dirty="0" err="1"/>
              <a:t>Mispredicted</a:t>
            </a:r>
            <a:r>
              <a:rPr lang="en-US" sz="2400" dirty="0"/>
              <a:t> branches</a:t>
            </a:r>
          </a:p>
          <a:p>
            <a:pPr marL="231775">
              <a:buFontTx/>
              <a:buChar char="-"/>
            </a:pPr>
            <a:endParaRPr lang="en-US" sz="600" dirty="0"/>
          </a:p>
        </p:txBody>
      </p:sp>
      <p:cxnSp>
        <p:nvCxnSpPr>
          <p:cNvPr id="14" name="Elbow Connector 13">
            <a:extLst>
              <a:ext uri="{FF2B5EF4-FFF2-40B4-BE49-F238E27FC236}">
                <a16:creationId xmlns:a16="http://schemas.microsoft.com/office/drawing/2014/main" id="{019FFC7B-4AAD-3D33-4FCB-6EB0E370ADCE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 rot="5400000">
            <a:off x="3323656" y="705147"/>
            <a:ext cx="354452" cy="2142236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4A7F0121-97F2-21DF-B3C4-CCDBE4F56EBF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 rot="16200000" flipH="1">
            <a:off x="5465893" y="705146"/>
            <a:ext cx="354452" cy="2142238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90DFFB37-C45D-E4CA-AC92-6BD657D1A76C}"/>
              </a:ext>
            </a:extLst>
          </p:cNvPr>
          <p:cNvGrpSpPr/>
          <p:nvPr/>
        </p:nvGrpSpPr>
        <p:grpSpPr>
          <a:xfrm>
            <a:off x="-210312" y="728662"/>
            <a:ext cx="9581211" cy="5796351"/>
            <a:chOff x="-210312" y="728662"/>
            <a:chExt cx="9581211" cy="57963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825153F-8F88-9FC2-7E26-AA0739CECE68}"/>
                </a:ext>
              </a:extLst>
            </p:cNvPr>
            <p:cNvSpPr/>
            <p:nvPr/>
          </p:nvSpPr>
          <p:spPr>
            <a:xfrm>
              <a:off x="-193725" y="728662"/>
              <a:ext cx="9564624" cy="4876093"/>
            </a:xfrm>
            <a:prstGeom prst="rect">
              <a:avLst/>
            </a:prstGeom>
            <a:solidFill>
              <a:srgbClr val="FFFFFF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6" name="Google Shape;664;p5">
              <a:extLst>
                <a:ext uri="{FF2B5EF4-FFF2-40B4-BE49-F238E27FC236}">
                  <a16:creationId xmlns:a16="http://schemas.microsoft.com/office/drawing/2014/main" id="{382348BB-7ADC-1A84-A4EF-2EA69DFA80F5}"/>
                </a:ext>
              </a:extLst>
            </p:cNvPr>
            <p:cNvSpPr/>
            <p:nvPr/>
          </p:nvSpPr>
          <p:spPr>
            <a:xfrm>
              <a:off x="-210312" y="5618195"/>
              <a:ext cx="9564624" cy="906818"/>
            </a:xfrm>
            <a:prstGeom prst="rect">
              <a:avLst/>
            </a:prstGeom>
            <a:solidFill>
              <a:srgbClr val="E1EBFB"/>
            </a:solidFill>
            <a:ln w="28575">
              <a:solidFill>
                <a:srgbClr val="4271C0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cs typeface="Poppins Medium"/>
                  <a:sym typeface="Poppins Medium"/>
                </a:rPr>
                <a:t>Potentially broadly </a:t>
              </a:r>
              <a:r>
                <a:rPr lang="en-US" sz="24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applicable</a:t>
              </a:r>
              <a:r>
                <a:rPr lang="en-US" sz="2400" b="1" kern="0" dirty="0">
                  <a:cs typeface="Poppins Medium"/>
                  <a:sym typeface="Poppins Medium"/>
                </a:rPr>
                <a:t> to many other</a:t>
              </a:r>
            </a:p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cs typeface="Poppins Medium"/>
                  <a:sym typeface="Poppins Medium"/>
                </a:rPr>
                <a:t> </a:t>
              </a:r>
              <a:r>
                <a:rPr lang="en-US" sz="24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microarchitectural</a:t>
              </a:r>
              <a:r>
                <a:rPr lang="en-US" sz="2400" b="1" kern="0" dirty="0">
                  <a:cs typeface="Poppins Medium"/>
                  <a:sym typeface="Poppins Medium"/>
                </a:rPr>
                <a:t> </a:t>
              </a:r>
              <a:r>
                <a:rPr lang="en-US" sz="24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decision-making processes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59840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EFFA77-CE0E-A8A7-2E55-672682C5A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29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2BF6E2-77C5-9863-F8FF-CA11AAB5B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Configuration of Athena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5F9F665-E34B-B505-9C2B-E723D10BC149}"/>
              </a:ext>
            </a:extLst>
          </p:cNvPr>
          <p:cNvSpPr/>
          <p:nvPr/>
        </p:nvSpPr>
        <p:spPr>
          <a:xfrm>
            <a:off x="189558" y="1427018"/>
            <a:ext cx="2789170" cy="4835237"/>
          </a:xfrm>
          <a:prstGeom prst="roundRect">
            <a:avLst>
              <a:gd name="adj" fmla="val 3572"/>
            </a:avLst>
          </a:prstGeom>
          <a:solidFill>
            <a:srgbClr val="F1EEFD"/>
          </a:solidFill>
          <a:ln w="28575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marL="53975"/>
            <a:r>
              <a:rPr lang="en-US" sz="2200" b="1" dirty="0"/>
              <a:t>Four features</a:t>
            </a:r>
          </a:p>
          <a:p>
            <a:pPr marL="53975"/>
            <a:endParaRPr lang="en-US" sz="900" b="1" dirty="0"/>
          </a:p>
          <a:p>
            <a:pPr marL="342900" indent="-152400">
              <a:buFont typeface="Arial" panose="020B0604020202020204" pitchFamily="34" charset="0"/>
              <a:buChar char="•"/>
            </a:pPr>
            <a:r>
              <a:rPr lang="en-US" sz="2200" dirty="0"/>
              <a:t>Prefetcher accuracy</a:t>
            </a:r>
          </a:p>
          <a:p>
            <a:pPr marL="342900" indent="-152400">
              <a:buFont typeface="Arial" panose="020B0604020202020204" pitchFamily="34" charset="0"/>
              <a:buChar char="•"/>
            </a:pPr>
            <a:r>
              <a:rPr lang="en-US" sz="2200" dirty="0"/>
              <a:t>OCP accuracy</a:t>
            </a:r>
          </a:p>
          <a:p>
            <a:pPr marL="342900" indent="-152400">
              <a:buFont typeface="Arial" panose="020B0604020202020204" pitchFamily="34" charset="0"/>
              <a:buChar char="•"/>
            </a:pPr>
            <a:r>
              <a:rPr lang="en-US" sz="2200" dirty="0"/>
              <a:t>Bandwidth usage</a:t>
            </a:r>
          </a:p>
          <a:p>
            <a:pPr marL="342900" indent="-152400">
              <a:buFont typeface="Arial" panose="020B0604020202020204" pitchFamily="34" charset="0"/>
              <a:buChar char="•"/>
            </a:pPr>
            <a:r>
              <a:rPr lang="en-US" sz="2200" dirty="0"/>
              <a:t>Prefetcher-induced cache pollution</a:t>
            </a:r>
          </a:p>
          <a:p>
            <a:pPr marL="342900" indent="-1524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1524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1524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1524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1524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59E896A-5A8D-E27F-EB7C-8D914BB7739C}"/>
              </a:ext>
            </a:extLst>
          </p:cNvPr>
          <p:cNvSpPr/>
          <p:nvPr/>
        </p:nvSpPr>
        <p:spPr>
          <a:xfrm>
            <a:off x="3177415" y="1427017"/>
            <a:ext cx="2789170" cy="4835238"/>
          </a:xfrm>
          <a:prstGeom prst="roundRect">
            <a:avLst>
              <a:gd name="adj" fmla="val 3572"/>
            </a:avLst>
          </a:prstGeom>
          <a:solidFill>
            <a:srgbClr val="F8F5E4"/>
          </a:solidFill>
          <a:ln w="28575" cap="flat" cmpd="sng" algn="ctr">
            <a:solidFill>
              <a:srgbClr val="C04F14"/>
            </a:solidFill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marL="53975"/>
            <a:r>
              <a:rPr lang="en-US" sz="2200" b="1" dirty="0"/>
              <a:t>Coarse-grained action</a:t>
            </a:r>
          </a:p>
          <a:p>
            <a:pPr marL="53975"/>
            <a:endParaRPr lang="en-US" sz="900" b="1" dirty="0"/>
          </a:p>
          <a:p>
            <a:pPr marL="342900" indent="-152400">
              <a:buFont typeface="Arial" panose="020B0604020202020204" pitchFamily="34" charset="0"/>
              <a:buChar char="•"/>
            </a:pPr>
            <a:r>
              <a:rPr lang="en-US" sz="2200" dirty="0"/>
              <a:t>Enable prefetcher</a:t>
            </a:r>
          </a:p>
          <a:p>
            <a:pPr marL="342900" indent="-152400">
              <a:buFont typeface="Arial" panose="020B0604020202020204" pitchFamily="34" charset="0"/>
              <a:buChar char="•"/>
            </a:pPr>
            <a:r>
              <a:rPr lang="en-US" sz="2200" dirty="0"/>
              <a:t>Enable OCP</a:t>
            </a:r>
          </a:p>
          <a:p>
            <a:pPr marL="342900" indent="-152400">
              <a:buFont typeface="Arial" panose="020B0604020202020204" pitchFamily="34" charset="0"/>
              <a:buChar char="•"/>
            </a:pPr>
            <a:r>
              <a:rPr lang="en-US" sz="2200" dirty="0"/>
              <a:t>Enable both</a:t>
            </a:r>
          </a:p>
          <a:p>
            <a:pPr marL="342900" indent="-152400">
              <a:buFont typeface="Arial" panose="020B0604020202020204" pitchFamily="34" charset="0"/>
              <a:buChar char="•"/>
            </a:pPr>
            <a:r>
              <a:rPr lang="en-US" sz="2200" dirty="0"/>
              <a:t>Enable none</a:t>
            </a:r>
          </a:p>
          <a:p>
            <a:pPr marL="190500"/>
            <a:endParaRPr lang="en-US" sz="2200" dirty="0"/>
          </a:p>
          <a:p>
            <a:pPr marL="95250"/>
            <a:r>
              <a:rPr lang="en-US" sz="2200" b="1" dirty="0"/>
              <a:t>Fine-grained action</a:t>
            </a:r>
          </a:p>
          <a:p>
            <a:pPr marL="368300" indent="-177800">
              <a:buFont typeface="Arial" panose="020B0604020202020204" pitchFamily="34" charset="0"/>
              <a:buChar char="•"/>
            </a:pPr>
            <a:r>
              <a:rPr lang="en-US" sz="2200" dirty="0"/>
              <a:t>Q-value driven prefetcher aggressiveness control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B5E622D-FDDD-D395-A34A-81C14CA57174}"/>
              </a:ext>
            </a:extLst>
          </p:cNvPr>
          <p:cNvSpPr/>
          <p:nvPr/>
        </p:nvSpPr>
        <p:spPr>
          <a:xfrm>
            <a:off x="6165272" y="1427017"/>
            <a:ext cx="2789170" cy="4835238"/>
          </a:xfrm>
          <a:prstGeom prst="roundRect">
            <a:avLst>
              <a:gd name="adj" fmla="val 3572"/>
            </a:avLst>
          </a:prstGeom>
          <a:solidFill>
            <a:srgbClr val="E4F3DB"/>
          </a:solidFill>
          <a:ln w="28575" cap="flat" cmpd="sng" algn="ctr">
            <a:solidFill>
              <a:srgbClr val="11813C"/>
            </a:solidFill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marL="53975"/>
            <a:r>
              <a:rPr lang="en-US" sz="2200" b="1" dirty="0"/>
              <a:t>Correlated reward</a:t>
            </a:r>
          </a:p>
          <a:p>
            <a:pPr marL="53975"/>
            <a:endParaRPr lang="en-US" sz="900" b="1" dirty="0"/>
          </a:p>
          <a:p>
            <a:pPr marL="342900" indent="-152400">
              <a:buFont typeface="Arial" panose="020B0604020202020204" pitchFamily="34" charset="0"/>
              <a:buChar char="•"/>
            </a:pPr>
            <a:r>
              <a:rPr lang="en-US" sz="2200" dirty="0"/>
              <a:t>Cycles</a:t>
            </a:r>
          </a:p>
          <a:p>
            <a:pPr marL="342900" indent="-152400">
              <a:buFont typeface="Arial" panose="020B0604020202020204" pitchFamily="34" charset="0"/>
              <a:buChar char="•"/>
            </a:pPr>
            <a:r>
              <a:rPr lang="en-US" sz="2200" dirty="0"/>
              <a:t>LLC misses</a:t>
            </a:r>
          </a:p>
          <a:p>
            <a:pPr marL="342900" indent="-152400">
              <a:buFont typeface="Arial" panose="020B0604020202020204" pitchFamily="34" charset="0"/>
              <a:buChar char="•"/>
            </a:pPr>
            <a:r>
              <a:rPr lang="en-US" sz="2200" dirty="0"/>
              <a:t>LLC miss latency</a:t>
            </a:r>
          </a:p>
          <a:p>
            <a:pPr marL="190500"/>
            <a:endParaRPr lang="en-US" sz="2200" dirty="0"/>
          </a:p>
          <a:p>
            <a:pPr marL="95250"/>
            <a:r>
              <a:rPr lang="en-US" sz="2200" b="1" dirty="0"/>
              <a:t>Uncorrelated reward</a:t>
            </a:r>
          </a:p>
          <a:p>
            <a:pPr marL="368300" indent="-177800">
              <a:buFont typeface="Arial" panose="020B0604020202020204" pitchFamily="34" charset="0"/>
              <a:buChar char="•"/>
            </a:pPr>
            <a:r>
              <a:rPr lang="en-US" sz="2200" dirty="0"/>
              <a:t>Load instructions</a:t>
            </a:r>
          </a:p>
          <a:p>
            <a:pPr marL="368300" indent="-177800">
              <a:buFont typeface="Arial" panose="020B0604020202020204" pitchFamily="34" charset="0"/>
              <a:buChar char="•"/>
            </a:pPr>
            <a:r>
              <a:rPr lang="en-US" sz="2200" dirty="0" err="1"/>
              <a:t>Mispredicted</a:t>
            </a:r>
            <a:r>
              <a:rPr lang="en-US" sz="2200" dirty="0"/>
              <a:t> branches</a:t>
            </a:r>
          </a:p>
          <a:p>
            <a:pPr marL="368300" indent="-1778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68300" indent="-17780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5CD2D1-CEBB-7272-66F9-277EA57E401F}"/>
              </a:ext>
            </a:extLst>
          </p:cNvPr>
          <p:cNvSpPr txBox="1"/>
          <p:nvPr/>
        </p:nvSpPr>
        <p:spPr>
          <a:xfrm>
            <a:off x="809040" y="1022227"/>
            <a:ext cx="1550206" cy="578882"/>
          </a:xfrm>
          <a:prstGeom prst="round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State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3CC85BB-375C-EC58-32E9-ECEFEE993AB5}"/>
              </a:ext>
            </a:extLst>
          </p:cNvPr>
          <p:cNvSpPr/>
          <p:nvPr/>
        </p:nvSpPr>
        <p:spPr>
          <a:xfrm>
            <a:off x="3796897" y="1022227"/>
            <a:ext cx="1550206" cy="57888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Action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F194E11-77B2-0642-9ABF-A7FF8EEBFABB}"/>
              </a:ext>
            </a:extLst>
          </p:cNvPr>
          <p:cNvSpPr/>
          <p:nvPr/>
        </p:nvSpPr>
        <p:spPr>
          <a:xfrm>
            <a:off x="6784754" y="1022227"/>
            <a:ext cx="1550206" cy="578882"/>
          </a:xfrm>
          <a:prstGeom prst="roundRect">
            <a:avLst/>
          </a:prstGeom>
          <a:solidFill>
            <a:srgbClr val="1181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Reward</a:t>
            </a:r>
          </a:p>
        </p:txBody>
      </p:sp>
    </p:spTree>
    <p:extLst>
      <p:ext uri="{BB962C8B-B14F-4D97-AF65-F5344CB8AC3E}">
        <p14:creationId xmlns:p14="http://schemas.microsoft.com/office/powerpoint/2010/main" val="2916816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6E17B-07CC-C2F1-F2EC-0C99B0001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8C1C3D-3009-E1B0-26E1-7F568239F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2F1CC1-9ADE-AAC0-8E58-16864A634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Palatino" pitchFamily="2" charset="77"/>
              </a:rPr>
              <a:t>Executive Summary (II)</a:t>
            </a:r>
            <a:endParaRPr lang="en-CH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10922C8-60B2-E3E7-5A66-1E17C1335F47}"/>
              </a:ext>
            </a:extLst>
          </p:cNvPr>
          <p:cNvSpPr/>
          <p:nvPr/>
        </p:nvSpPr>
        <p:spPr>
          <a:xfrm rot="16200000">
            <a:off x="-545199" y="3752815"/>
            <a:ext cx="1834891" cy="369137"/>
          </a:xfrm>
          <a:prstGeom prst="roundRect">
            <a:avLst/>
          </a:prstGeom>
          <a:solidFill>
            <a:srgbClr val="BF8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Contributions</a:t>
            </a:r>
            <a:endParaRPr lang="en-US" sz="2400" b="1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68413F8-47CA-ECB1-EF4D-7B81B6EBF8C8}"/>
              </a:ext>
            </a:extLst>
          </p:cNvPr>
          <p:cNvGrpSpPr/>
          <p:nvPr/>
        </p:nvGrpSpPr>
        <p:grpSpPr>
          <a:xfrm>
            <a:off x="709647" y="3974688"/>
            <a:ext cx="8270339" cy="864000"/>
            <a:chOff x="764156" y="3575007"/>
            <a:chExt cx="8270339" cy="939061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15E8DD90-C493-0EE3-F89D-343DC035DB57}"/>
                </a:ext>
              </a:extLst>
            </p:cNvPr>
            <p:cNvSpPr/>
            <p:nvPr/>
          </p:nvSpPr>
          <p:spPr>
            <a:xfrm>
              <a:off x="764156" y="3575007"/>
              <a:ext cx="8270339" cy="939061"/>
            </a:xfrm>
            <a:prstGeom prst="roundRect">
              <a:avLst>
                <a:gd name="adj" fmla="val 9492"/>
              </a:avLst>
            </a:prstGeom>
            <a:solidFill>
              <a:srgbClr val="F9F6E4"/>
            </a:solidFill>
            <a:ln w="28575">
              <a:solidFill>
                <a:srgbClr val="BF8E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87375"/>
              <a:r>
                <a:rPr lang="en-GB" dirty="0">
                  <a:solidFill>
                    <a:schemeClr val="tx1"/>
                  </a:solidFill>
                </a:rPr>
                <a:t>Works as a prefetcher-OCP </a:t>
              </a:r>
              <a:r>
                <a:rPr lang="en-GB" b="1" dirty="0">
                  <a:solidFill>
                    <a:srgbClr val="BF8E00"/>
                  </a:solidFill>
                </a:rPr>
                <a:t>coordinator</a:t>
              </a:r>
              <a:r>
                <a:rPr lang="en-GB" dirty="0">
                  <a:solidFill>
                    <a:schemeClr val="tx1"/>
                  </a:solidFill>
                </a:rPr>
                <a:t> and a prefetcher </a:t>
              </a:r>
              <a:r>
                <a:rPr lang="en-GB" b="1" dirty="0">
                  <a:solidFill>
                    <a:srgbClr val="BF8E00"/>
                  </a:solidFill>
                </a:rPr>
                <a:t>throttler</a:t>
              </a:r>
              <a:r>
                <a:rPr lang="en-GB" dirty="0">
                  <a:solidFill>
                    <a:schemeClr val="tx1"/>
                  </a:solidFill>
                </a:rPr>
                <a:t>, at the same time, </a:t>
              </a:r>
              <a:r>
                <a:rPr lang="en-GB" b="1" dirty="0">
                  <a:solidFill>
                    <a:srgbClr val="BF8E00"/>
                  </a:solidFill>
                </a:rPr>
                <a:t>without any additional hardware</a:t>
              </a:r>
            </a:p>
          </p:txBody>
        </p:sp>
        <p:pic>
          <p:nvPicPr>
            <p:cNvPr id="20" name="Graphic 19" descr="Badge with solid fill">
              <a:extLst>
                <a:ext uri="{FF2B5EF4-FFF2-40B4-BE49-F238E27FC236}">
                  <a16:creationId xmlns:a16="http://schemas.microsoft.com/office/drawing/2014/main" id="{363EE73A-65B9-36E0-D336-4EA7E1696EB6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653" y="3711953"/>
              <a:ext cx="612000" cy="66516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FD668F1-7B3C-080B-5F44-6156E55EB04B}"/>
              </a:ext>
            </a:extLst>
          </p:cNvPr>
          <p:cNvGrpSpPr/>
          <p:nvPr/>
        </p:nvGrpSpPr>
        <p:grpSpPr>
          <a:xfrm>
            <a:off x="702018" y="3030088"/>
            <a:ext cx="8270339" cy="864000"/>
            <a:chOff x="717279" y="3143019"/>
            <a:chExt cx="8270339" cy="864000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898A269E-0A0E-355A-6EE9-F35175545E86}"/>
                </a:ext>
              </a:extLst>
            </p:cNvPr>
            <p:cNvSpPr/>
            <p:nvPr/>
          </p:nvSpPr>
          <p:spPr>
            <a:xfrm>
              <a:off x="717279" y="3143019"/>
              <a:ext cx="8270339" cy="864000"/>
            </a:xfrm>
            <a:prstGeom prst="roundRect">
              <a:avLst>
                <a:gd name="adj" fmla="val 9492"/>
              </a:avLst>
            </a:prstGeom>
            <a:solidFill>
              <a:srgbClr val="F9F6E4"/>
            </a:solidFill>
            <a:ln w="28575">
              <a:solidFill>
                <a:srgbClr val="BF8E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87375"/>
              <a:r>
                <a:rPr lang="en-GB" dirty="0">
                  <a:solidFill>
                    <a:schemeClr val="tx1"/>
                  </a:solidFill>
                </a:rPr>
                <a:t>Introduces a </a:t>
              </a:r>
              <a:r>
                <a:rPr lang="en-GB" b="1" dirty="0">
                  <a:solidFill>
                    <a:srgbClr val="BF8E00"/>
                  </a:solidFill>
                </a:rPr>
                <a:t>composite</a:t>
              </a:r>
              <a:r>
                <a:rPr lang="en-GB" dirty="0">
                  <a:solidFill>
                    <a:schemeClr val="tx1"/>
                  </a:solidFill>
                </a:rPr>
                <a:t> reward framework that </a:t>
              </a:r>
              <a:r>
                <a:rPr lang="en-GB" b="1" dirty="0">
                  <a:solidFill>
                    <a:srgbClr val="BF8E00"/>
                  </a:solidFill>
                </a:rPr>
                <a:t>isolates</a:t>
              </a:r>
              <a:r>
                <a:rPr lang="en-GB" dirty="0">
                  <a:solidFill>
                    <a:schemeClr val="tx1"/>
                  </a:solidFill>
                </a:rPr>
                <a:t> the true</a:t>
              </a:r>
              <a:r>
                <a:rPr lang="en-GB" dirty="0">
                  <a:solidFill>
                    <a:srgbClr val="BF8E00"/>
                  </a:solidFill>
                </a:rPr>
                <a:t> </a:t>
              </a:r>
              <a:r>
                <a:rPr lang="en-GB" b="1" dirty="0">
                  <a:solidFill>
                    <a:srgbClr val="BF8E00"/>
                  </a:solidFill>
                </a:rPr>
                <a:t>impact of Athena’s own action </a:t>
              </a:r>
              <a:r>
                <a:rPr lang="en-GB" dirty="0">
                  <a:solidFill>
                    <a:schemeClr val="tx1"/>
                  </a:solidFill>
                </a:rPr>
                <a:t>from </a:t>
              </a:r>
              <a:r>
                <a:rPr lang="en-GB" b="1" dirty="0">
                  <a:solidFill>
                    <a:srgbClr val="BF8E00"/>
                  </a:solidFill>
                </a:rPr>
                <a:t>inherent variations in workload </a:t>
              </a:r>
              <a:r>
                <a:rPr lang="en-GB" dirty="0" err="1">
                  <a:solidFill>
                    <a:schemeClr val="tx1"/>
                  </a:solidFill>
                </a:rPr>
                <a:t>behavior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21" name="Graphic 20" descr="Badge 1 with solid fill">
              <a:extLst>
                <a:ext uri="{FF2B5EF4-FFF2-40B4-BE49-F238E27FC236}">
                  <a16:creationId xmlns:a16="http://schemas.microsoft.com/office/drawing/2014/main" id="{52092017-511F-4E29-F74E-6C03DD407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5852" y="3250030"/>
              <a:ext cx="615553" cy="615553"/>
            </a:xfrm>
            <a:prstGeom prst="rect">
              <a:avLst/>
            </a:prstGeom>
          </p:spPr>
        </p:pic>
      </p:grp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7048B5-1156-C340-E768-8097ACAF06B5}"/>
              </a:ext>
            </a:extLst>
          </p:cNvPr>
          <p:cNvSpPr/>
          <p:nvPr/>
        </p:nvSpPr>
        <p:spPr>
          <a:xfrm>
            <a:off x="702018" y="725208"/>
            <a:ext cx="8252426" cy="2159357"/>
          </a:xfrm>
          <a:prstGeom prst="roundRect">
            <a:avLst>
              <a:gd name="adj" fmla="val 4156"/>
            </a:avLst>
          </a:prstGeom>
          <a:solidFill>
            <a:srgbClr val="E5EFFF"/>
          </a:solidFill>
          <a:ln w="28575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tx1"/>
              </a:buClr>
            </a:pPr>
            <a:r>
              <a:rPr lang="en-US" sz="2400" b="1" dirty="0">
                <a:solidFill>
                  <a:srgbClr val="4473C4"/>
                </a:solidFill>
              </a:rPr>
              <a:t>Athena</a:t>
            </a:r>
            <a:endParaRPr lang="en-US" b="1" dirty="0">
              <a:solidFill>
                <a:srgbClr val="4473C4"/>
              </a:solidFill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Models the coordination between prefetchers and off-chip predictor (OCP) as a </a:t>
            </a:r>
            <a:r>
              <a:rPr lang="en-US" b="1" dirty="0">
                <a:solidFill>
                  <a:srgbClr val="4473C4"/>
                </a:solidFill>
              </a:rPr>
              <a:t>reinforcement learning</a:t>
            </a:r>
            <a:r>
              <a:rPr lang="en-US" dirty="0">
                <a:solidFill>
                  <a:srgbClr val="4473C4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(RL) problem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473C4"/>
                </a:solidFill>
              </a:rPr>
              <a:t>Observes multiple system-level </a:t>
            </a:r>
            <a:r>
              <a:rPr lang="en-US" dirty="0">
                <a:solidFill>
                  <a:schemeClr val="tx1"/>
                </a:solidFill>
              </a:rPr>
              <a:t>features over an epoch of program execution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473C4"/>
                </a:solidFill>
              </a:rPr>
              <a:t>Takes a coordination action </a:t>
            </a:r>
            <a:r>
              <a:rPr lang="en-US" dirty="0">
                <a:solidFill>
                  <a:schemeClr val="tx1"/>
                </a:solidFill>
              </a:rPr>
              <a:t>(i.e., enabling the prefetcher and/or OCP, and adjusting prefetcher aggressiveness)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4473C4"/>
                </a:solidFill>
              </a:rPr>
              <a:t>Receives a numerical reward </a:t>
            </a:r>
            <a:r>
              <a:rPr lang="en-US" dirty="0">
                <a:solidFill>
                  <a:schemeClr val="tx1"/>
                </a:solidFill>
              </a:rPr>
              <a:t>to autonomously and continuously learn 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594D7FC-4883-18E0-F00E-748C6CED499A}"/>
              </a:ext>
            </a:extLst>
          </p:cNvPr>
          <p:cNvSpPr/>
          <p:nvPr/>
        </p:nvSpPr>
        <p:spPr>
          <a:xfrm rot="16200000">
            <a:off x="-720281" y="1633165"/>
            <a:ext cx="2185052" cy="369139"/>
          </a:xfrm>
          <a:prstGeom prst="roundRect">
            <a:avLst/>
          </a:prstGeom>
          <a:solidFill>
            <a:srgbClr val="447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Our Proposal</a:t>
            </a:r>
            <a:endParaRPr lang="en-US" sz="16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B21C8E8-A2B9-1179-450A-CC7D7EB60C29}"/>
              </a:ext>
            </a:extLst>
          </p:cNvPr>
          <p:cNvGrpSpPr/>
          <p:nvPr/>
        </p:nvGrpSpPr>
        <p:grpSpPr>
          <a:xfrm>
            <a:off x="187675" y="4960977"/>
            <a:ext cx="8799941" cy="1501200"/>
            <a:chOff x="187675" y="4960977"/>
            <a:chExt cx="8799941" cy="1501200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8AACDE6C-BC44-40A6-EC1B-BCBB6C429FA1}"/>
                </a:ext>
              </a:extLst>
            </p:cNvPr>
            <p:cNvSpPr/>
            <p:nvPr/>
          </p:nvSpPr>
          <p:spPr>
            <a:xfrm rot="16200000">
              <a:off x="-377525" y="5526177"/>
              <a:ext cx="1501200" cy="370800"/>
            </a:xfrm>
            <a:prstGeom prst="roundRect">
              <a:avLst/>
            </a:prstGeom>
            <a:solidFill>
              <a:srgbClr val="0D81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Evaluation</a:t>
              </a:r>
              <a:endParaRPr lang="en-US" sz="1600" b="1" dirty="0"/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88B92CB9-1D2D-302D-896D-341ED86A7BDA}"/>
                </a:ext>
              </a:extLst>
            </p:cNvPr>
            <p:cNvSpPr/>
            <p:nvPr/>
          </p:nvSpPr>
          <p:spPr>
            <a:xfrm>
              <a:off x="702018" y="4960977"/>
              <a:ext cx="8285598" cy="1501200"/>
            </a:xfrm>
            <a:prstGeom prst="roundRect">
              <a:avLst>
                <a:gd name="adj" fmla="val 4278"/>
              </a:avLst>
            </a:prstGeom>
            <a:solidFill>
              <a:srgbClr val="E3F3DB"/>
            </a:solidFill>
            <a:ln w="28575">
              <a:solidFill>
                <a:srgbClr val="6DAD4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GB" dirty="0">
                  <a:solidFill>
                    <a:schemeClr val="tx1"/>
                  </a:solidFill>
                </a:rPr>
                <a:t>Evaluated with </a:t>
              </a:r>
              <a:r>
                <a:rPr lang="en-GB" b="1" dirty="0">
                  <a:solidFill>
                    <a:srgbClr val="0D813C"/>
                  </a:solidFill>
                </a:rPr>
                <a:t>100</a:t>
              </a:r>
              <a:r>
                <a:rPr lang="en-GB" dirty="0">
                  <a:solidFill>
                    <a:schemeClr val="tx1"/>
                  </a:solidFill>
                </a:rPr>
                <a:t> workloads, </a:t>
              </a:r>
              <a:r>
                <a:rPr lang="en-GB" b="1" dirty="0">
                  <a:solidFill>
                    <a:srgbClr val="0D813C"/>
                  </a:solidFill>
                </a:rPr>
                <a:t>6</a:t>
              </a:r>
              <a:r>
                <a:rPr lang="en-GB" dirty="0">
                  <a:solidFill>
                    <a:schemeClr val="tx1"/>
                  </a:solidFill>
                </a:rPr>
                <a:t> prefetchers, </a:t>
              </a:r>
              <a:r>
                <a:rPr lang="en-GB" b="1" dirty="0">
                  <a:solidFill>
                    <a:srgbClr val="0D813C"/>
                  </a:solidFill>
                </a:rPr>
                <a:t>3</a:t>
              </a:r>
              <a:r>
                <a:rPr lang="en-GB" dirty="0">
                  <a:solidFill>
                    <a:schemeClr val="tx1"/>
                  </a:solidFill>
                </a:rPr>
                <a:t> OCPs, </a:t>
              </a:r>
              <a:r>
                <a:rPr lang="en-GB" b="1" dirty="0">
                  <a:solidFill>
                    <a:srgbClr val="0D813C"/>
                  </a:solidFill>
                </a:rPr>
                <a:t>4</a:t>
              </a:r>
              <a:r>
                <a:rPr lang="en-GB" dirty="0">
                  <a:solidFill>
                    <a:schemeClr val="tx1"/>
                  </a:solidFill>
                </a:rPr>
                <a:t> cache designs, and </a:t>
              </a:r>
              <a:r>
                <a:rPr lang="en-GB" b="1" dirty="0">
                  <a:solidFill>
                    <a:srgbClr val="0D813C"/>
                  </a:solidFill>
                </a:rPr>
                <a:t>a wide range</a:t>
              </a:r>
              <a:r>
                <a:rPr lang="en-GB" dirty="0">
                  <a:solidFill>
                    <a:schemeClr val="tx1"/>
                  </a:solidFill>
                </a:rPr>
                <a:t> of main memory bandwidth configurations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endParaRPr lang="en-GB" sz="800" dirty="0">
                <a:solidFill>
                  <a:schemeClr val="tx1"/>
                </a:solidFill>
              </a:endParaRP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GB" b="1" dirty="0">
                  <a:solidFill>
                    <a:srgbClr val="0D813C"/>
                  </a:solidFill>
                </a:rPr>
                <a:t>Consistently</a:t>
              </a:r>
              <a:r>
                <a:rPr lang="en-GB" dirty="0">
                  <a:solidFill>
                    <a:schemeClr val="tx1"/>
                  </a:solidFill>
                </a:rPr>
                <a:t> outperforms both heuristic- and learning-based policies in </a:t>
              </a:r>
              <a:r>
                <a:rPr lang="en-GB" b="1" dirty="0">
                  <a:solidFill>
                    <a:srgbClr val="0D813C"/>
                  </a:solidFill>
                </a:rPr>
                <a:t>every</a:t>
              </a:r>
              <a:r>
                <a:rPr lang="en-GB" dirty="0">
                  <a:solidFill>
                    <a:schemeClr val="tx1"/>
                  </a:solidFill>
                </a:rPr>
                <a:t> prefetcher/OCP/bandwidth configurations on average by </a:t>
              </a:r>
              <a:r>
                <a:rPr lang="en-GB" b="1" dirty="0">
                  <a:solidFill>
                    <a:srgbClr val="0D813C"/>
                  </a:solidFill>
                </a:rPr>
                <a:t>3.6% - 10.3%</a:t>
              </a:r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CB30CD1-502A-3AEB-FD47-9661F0D62EB2}"/>
              </a:ext>
            </a:extLst>
          </p:cNvPr>
          <p:cNvSpPr txBox="1"/>
          <p:nvPr/>
        </p:nvSpPr>
        <p:spPr>
          <a:xfrm>
            <a:off x="1957097" y="6457890"/>
            <a:ext cx="5262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1458FF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https://github.com/CMU-SAFARI/Athena</a:t>
            </a:r>
            <a:endParaRPr lang="en-US" sz="2000" u="sng" dirty="0">
              <a:solidFill>
                <a:srgbClr val="1458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3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 animBg="1"/>
      <p:bldP spid="5" grpId="1" animBg="1"/>
      <p:bldP spid="22" grpId="0" animBg="1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8EAC70-84A3-F5B0-1612-B880DC8C6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Detailed design of Athena</a:t>
            </a:r>
          </a:p>
          <a:p>
            <a:pPr lvl="1"/>
            <a:r>
              <a:rPr lang="en-US" dirty="0"/>
              <a:t>Architecture to store and retrieve Q-values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1458FF"/>
                </a:solidFill>
              </a:rPr>
              <a:t>Automated design space exploration</a:t>
            </a:r>
          </a:p>
          <a:p>
            <a:pPr lvl="1"/>
            <a:r>
              <a:rPr lang="en-US" dirty="0"/>
              <a:t>Feature selection</a:t>
            </a:r>
          </a:p>
          <a:p>
            <a:pPr lvl="1"/>
            <a:r>
              <a:rPr lang="en-US" dirty="0"/>
              <a:t>Reward tuning</a:t>
            </a:r>
          </a:p>
          <a:p>
            <a:pPr lvl="1"/>
            <a:r>
              <a:rPr lang="en-US" dirty="0"/>
              <a:t>Hyperparameter tuning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E2247C"/>
                </a:solidFill>
              </a:rPr>
              <a:t>Mechanism to measure system state</a:t>
            </a:r>
          </a:p>
          <a:p>
            <a:pPr lvl="1"/>
            <a:r>
              <a:rPr lang="en-US" dirty="0"/>
              <a:t>Prefetcher accuracy</a:t>
            </a:r>
          </a:p>
          <a:p>
            <a:pPr lvl="1"/>
            <a:r>
              <a:rPr lang="en-US" dirty="0"/>
              <a:t>OCP accuracy</a:t>
            </a:r>
          </a:p>
          <a:p>
            <a:pPr lvl="1"/>
            <a:r>
              <a:rPr lang="en-US" dirty="0"/>
              <a:t>Cache pollution</a:t>
            </a:r>
          </a:p>
          <a:p>
            <a:pPr lvl="1"/>
            <a:r>
              <a:rPr lang="en-US" dirty="0"/>
              <a:t>Main memory bandwidth usage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7030A0"/>
                </a:solidFill>
              </a:rPr>
              <a:t>Storage and latency overhead analysis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44E70F-EE6D-EFA2-0717-F95CC23C5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002FB6-B168-0196-BAA6-5EE54F8E1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</p:spTree>
    <p:extLst>
      <p:ext uri="{BB962C8B-B14F-4D97-AF65-F5344CB8AC3E}">
        <p14:creationId xmlns:p14="http://schemas.microsoft.com/office/powerpoint/2010/main" val="3172384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84707-C129-56CD-120E-779878E4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9DA40F-15C3-B122-6D53-87742ABF1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2B7BD1-5235-0C50-9A09-3D4DF22AD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  <p:pic>
        <p:nvPicPr>
          <p:cNvPr id="20" name="Content Placeholder 4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DC127B49-9B22-0656-4D0C-6EE4CD2EE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38" y="1321299"/>
            <a:ext cx="8494924" cy="27068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733A79C-A219-75C3-1AB6-EC62C40D54A3}"/>
              </a:ext>
            </a:extLst>
          </p:cNvPr>
          <p:cNvSpPr txBox="1"/>
          <p:nvPr/>
        </p:nvSpPr>
        <p:spPr>
          <a:xfrm>
            <a:off x="947205" y="4532584"/>
            <a:ext cx="728276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1458FF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https://www.arxiv.org/pdf/2601.17615</a:t>
            </a:r>
            <a:endParaRPr lang="en-GB" sz="2800" dirty="0">
              <a:solidFill>
                <a:srgbClr val="1458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6428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1B218-9E58-B9AF-0FF3-4694C347F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FE1DB9-89AF-E640-BFD6-15C78158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C2BD7C-8AAA-FCDB-83E6-584893233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4793ABF9-4781-04E9-C1C0-3985A34CEBA5}"/>
              </a:ext>
            </a:extLst>
          </p:cNvPr>
          <p:cNvSpPr/>
          <p:nvPr/>
        </p:nvSpPr>
        <p:spPr>
          <a:xfrm>
            <a:off x="189557" y="1173058"/>
            <a:ext cx="8798062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Background</a:t>
            </a: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292B625E-482A-6E45-0E00-7B26E312890F}"/>
              </a:ext>
            </a:extLst>
          </p:cNvPr>
          <p:cNvSpPr/>
          <p:nvPr/>
        </p:nvSpPr>
        <p:spPr>
          <a:xfrm>
            <a:off x="189556" y="2235044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Motivation</a:t>
            </a: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27002A4-45AC-3BC7-6D10-09F18B42EE20}"/>
              </a:ext>
            </a:extLst>
          </p:cNvPr>
          <p:cNvSpPr/>
          <p:nvPr/>
        </p:nvSpPr>
        <p:spPr>
          <a:xfrm>
            <a:off x="189556" y="3297030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Athena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57DE1F29-366C-275A-33F7-7DAB342FEAC7}"/>
              </a:ext>
            </a:extLst>
          </p:cNvPr>
          <p:cNvSpPr/>
          <p:nvPr/>
        </p:nvSpPr>
        <p:spPr>
          <a:xfrm>
            <a:off x="189556" y="5421001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Conclusion</a:t>
            </a:r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9336FFCD-1861-254B-C181-E142E593309C}"/>
              </a:ext>
            </a:extLst>
          </p:cNvPr>
          <p:cNvSpPr/>
          <p:nvPr/>
        </p:nvSpPr>
        <p:spPr>
          <a:xfrm>
            <a:off x="189556" y="4359016"/>
            <a:ext cx="8798062" cy="798961"/>
          </a:xfrm>
          <a:prstGeom prst="roundRect">
            <a:avLst/>
          </a:prstGeom>
          <a:solidFill>
            <a:srgbClr val="C4D7FD"/>
          </a:solidFill>
          <a:ln>
            <a:solidFill>
              <a:srgbClr val="62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tx1"/>
                </a:solidFill>
                <a:ea typeface="Cambria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19465229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DA8AA-72E4-15E0-CDB5-113DC6470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D0E047-283B-7CDA-B204-72AB05D4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9F26E6-4976-6FF9-F468-846F8BE80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ChampSim</a:t>
            </a:r>
            <a:r>
              <a:rPr lang="en-US" dirty="0"/>
              <a:t> Trace-Driven Simulation Methodology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BEAE494-248D-48AE-3FBA-2C195F1AC522}"/>
              </a:ext>
            </a:extLst>
          </p:cNvPr>
          <p:cNvGrpSpPr/>
          <p:nvPr/>
        </p:nvGrpSpPr>
        <p:grpSpPr>
          <a:xfrm>
            <a:off x="122428" y="821271"/>
            <a:ext cx="4355679" cy="2893945"/>
            <a:chOff x="211997" y="821271"/>
            <a:chExt cx="4355679" cy="2893945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554DEE1B-0D9D-8687-FE39-ABBDA252414D}"/>
                </a:ext>
              </a:extLst>
            </p:cNvPr>
            <p:cNvSpPr/>
            <p:nvPr/>
          </p:nvSpPr>
          <p:spPr>
            <a:xfrm>
              <a:off x="211997" y="1164029"/>
              <a:ext cx="4355679" cy="2551187"/>
            </a:xfrm>
            <a:prstGeom prst="roundRect">
              <a:avLst>
                <a:gd name="adj" fmla="val 3835"/>
              </a:avLst>
            </a:prstGeom>
            <a:solidFill>
              <a:srgbClr val="FFF3CE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C04F15"/>
                  </a:solidFill>
                </a:rPr>
                <a:t>IPCP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</a:t>
              </a:r>
              <a:r>
                <a:rPr lang="en-US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Pakalapati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+, ISCA’20]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C04F15"/>
                  </a:solidFill>
                </a:rPr>
                <a:t>Berti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[Navarro-Torres+, MICRO’22]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C04F15"/>
                  </a:solidFill>
                </a:rPr>
                <a:t>Pythia</a:t>
              </a:r>
              <a:r>
                <a:rPr lang="en-US" sz="3200" b="1" dirty="0">
                  <a:solidFill>
                    <a:srgbClr val="C04F15"/>
                  </a:solidFill>
                </a:rPr>
                <a:t>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[Bera+, MICRO’21]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C04F15"/>
                  </a:solidFill>
                </a:rPr>
                <a:t>SPP+ PPF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[Bhatia+, ISCA’20]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C04F15"/>
                  </a:solidFill>
                </a:rPr>
                <a:t>SMS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[Somogyi+, ISCA’06]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C04F15"/>
                  </a:solidFill>
                </a:rPr>
                <a:t>MLOP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</a:t>
              </a:r>
              <a:r>
                <a:rPr lang="en-US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Shakerinava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+, DPC3’19]</a:t>
              </a: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E63FADCF-7E9E-61A5-5AD3-3500854FE7B5}"/>
                </a:ext>
              </a:extLst>
            </p:cNvPr>
            <p:cNvSpPr/>
            <p:nvPr/>
          </p:nvSpPr>
          <p:spPr>
            <a:xfrm>
              <a:off x="589836" y="821271"/>
              <a:ext cx="3600000" cy="466732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Prefetchers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C8CBCE-DC59-FB87-135B-DEAFD359B1BC}"/>
              </a:ext>
            </a:extLst>
          </p:cNvPr>
          <p:cNvGrpSpPr/>
          <p:nvPr/>
        </p:nvGrpSpPr>
        <p:grpSpPr>
          <a:xfrm>
            <a:off x="4681917" y="4722841"/>
            <a:ext cx="4355679" cy="1787885"/>
            <a:chOff x="4681917" y="4722841"/>
            <a:chExt cx="4355679" cy="1787885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17FF4A2-ED8D-69E3-E1D3-AB36E75C7600}"/>
                </a:ext>
              </a:extLst>
            </p:cNvPr>
            <p:cNvSpPr/>
            <p:nvPr/>
          </p:nvSpPr>
          <p:spPr>
            <a:xfrm>
              <a:off x="4681917" y="5013382"/>
              <a:ext cx="4355679" cy="1497344"/>
            </a:xfrm>
            <a:prstGeom prst="roundRect">
              <a:avLst>
                <a:gd name="adj" fmla="val 3835"/>
              </a:avLst>
            </a:prstGeom>
            <a:solidFill>
              <a:srgbClr val="E6F0F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025FA0"/>
                  </a:solidFill>
                </a:rPr>
                <a:t>100 single-core 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workloads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025FA0"/>
                  </a:solidFill>
                </a:rPr>
                <a:t>180 four-core and eight-core 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workload mixes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BABDBBC-0E76-D528-2790-39E5633E31BD}"/>
                </a:ext>
              </a:extLst>
            </p:cNvPr>
            <p:cNvSpPr/>
            <p:nvPr/>
          </p:nvSpPr>
          <p:spPr>
            <a:xfrm>
              <a:off x="5059756" y="4722841"/>
              <a:ext cx="3600000" cy="466732"/>
            </a:xfrm>
            <a:prstGeom prst="roundRect">
              <a:avLst/>
            </a:prstGeom>
            <a:solidFill>
              <a:srgbClr val="025F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Workloads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5179F49-9724-907A-325F-B7C12E6A27BE}"/>
              </a:ext>
            </a:extLst>
          </p:cNvPr>
          <p:cNvGrpSpPr/>
          <p:nvPr/>
        </p:nvGrpSpPr>
        <p:grpSpPr>
          <a:xfrm>
            <a:off x="4665894" y="821271"/>
            <a:ext cx="4355679" cy="1679333"/>
            <a:chOff x="4665894" y="821271"/>
            <a:chExt cx="4355679" cy="1679333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1E05EDE-5A0C-DE52-D0B7-EE28F99737AA}"/>
                </a:ext>
              </a:extLst>
            </p:cNvPr>
            <p:cNvSpPr/>
            <p:nvPr/>
          </p:nvSpPr>
          <p:spPr>
            <a:xfrm>
              <a:off x="4665894" y="1164029"/>
              <a:ext cx="4355679" cy="1336575"/>
            </a:xfrm>
            <a:prstGeom prst="roundRect">
              <a:avLst>
                <a:gd name="adj" fmla="val 3835"/>
              </a:avLst>
            </a:prstGeom>
            <a:solidFill>
              <a:srgbClr val="F1EEFD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7030A0"/>
                  </a:solidFill>
                </a:rPr>
                <a:t>Hermes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[Bera+, MICRO’22]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7030A0"/>
                  </a:solidFill>
                </a:rPr>
                <a:t>HMP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</a:t>
              </a:r>
              <a:r>
                <a:rPr lang="en-US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Yoaz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+, ISCA’99]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7030A0"/>
                  </a:solidFill>
                </a:rPr>
                <a:t>TTP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[Jalili+, HPCA’22]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72DE6AF5-D5E6-D53B-380A-300973AC528A}"/>
                </a:ext>
              </a:extLst>
            </p:cNvPr>
            <p:cNvSpPr/>
            <p:nvPr/>
          </p:nvSpPr>
          <p:spPr>
            <a:xfrm>
              <a:off x="5043733" y="821271"/>
              <a:ext cx="3600000" cy="466732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Off-Chip Predictors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83382C7-268E-14DE-9EA5-A78E7BB08290}"/>
              </a:ext>
            </a:extLst>
          </p:cNvPr>
          <p:cNvGrpSpPr/>
          <p:nvPr/>
        </p:nvGrpSpPr>
        <p:grpSpPr>
          <a:xfrm>
            <a:off x="106406" y="3845088"/>
            <a:ext cx="4355679" cy="2665638"/>
            <a:chOff x="106406" y="3845088"/>
            <a:chExt cx="4355679" cy="2665638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38074066-0D6B-7285-028D-3C2A770D671D}"/>
                </a:ext>
              </a:extLst>
            </p:cNvPr>
            <p:cNvSpPr/>
            <p:nvPr/>
          </p:nvSpPr>
          <p:spPr>
            <a:xfrm>
              <a:off x="106406" y="4155311"/>
              <a:ext cx="4355679" cy="2355415"/>
            </a:xfrm>
            <a:prstGeom prst="roundRect">
              <a:avLst>
                <a:gd name="adj" fmla="val 3835"/>
              </a:avLst>
            </a:prstGeom>
            <a:solidFill>
              <a:srgbClr val="E5F4E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200" b="1" dirty="0">
                  <a:solidFill>
                    <a:srgbClr val="11813C"/>
                  </a:solidFill>
                </a:rPr>
                <a:t># cores</a:t>
              </a:r>
              <a:r>
                <a:rPr lang="en-US" sz="2200" dirty="0">
                  <a:solidFill>
                    <a:schemeClr val="tx1"/>
                  </a:solidFill>
                </a:rPr>
                <a:t>: 1- 8 cores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200" b="1" dirty="0">
                  <a:solidFill>
                    <a:srgbClr val="11813C"/>
                  </a:solidFill>
                </a:rPr>
                <a:t>Main memory bandwidth</a:t>
              </a:r>
              <a:r>
                <a:rPr lang="en-US" sz="2200" dirty="0">
                  <a:solidFill>
                    <a:schemeClr val="tx1"/>
                  </a:solidFill>
                </a:rPr>
                <a:t>: </a:t>
              </a:r>
              <a:br>
                <a:rPr lang="en-US" sz="2200" dirty="0">
                  <a:solidFill>
                    <a:schemeClr val="tx1"/>
                  </a:solidFill>
                </a:rPr>
              </a:br>
              <a:r>
                <a:rPr lang="en-US" sz="2200" dirty="0">
                  <a:solidFill>
                    <a:schemeClr val="tx1"/>
                  </a:solidFill>
                </a:rPr>
                <a:t>1.6 GB/s – 12.8 GB/s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200" b="1" dirty="0">
                  <a:solidFill>
                    <a:srgbClr val="12813C"/>
                  </a:solidFill>
                </a:rPr>
                <a:t>4 cache designs</a:t>
              </a:r>
              <a:r>
                <a:rPr lang="en-US" sz="2200" dirty="0">
                  <a:solidFill>
                    <a:schemeClr val="tx1"/>
                  </a:solidFill>
                </a:rPr>
                <a:t> with various prefetchers at different cache levels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C5821618-1AA4-AE7F-6861-4DAB909FF14C}"/>
                </a:ext>
              </a:extLst>
            </p:cNvPr>
            <p:cNvSpPr/>
            <p:nvPr/>
          </p:nvSpPr>
          <p:spPr>
            <a:xfrm>
              <a:off x="484245" y="3845088"/>
              <a:ext cx="3600000" cy="466732"/>
            </a:xfrm>
            <a:prstGeom prst="roundRect">
              <a:avLst/>
            </a:prstGeom>
            <a:solidFill>
              <a:srgbClr val="11813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System Configurations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639468A-D57B-10B5-DC41-1333E82B0AE1}"/>
              </a:ext>
            </a:extLst>
          </p:cNvPr>
          <p:cNvGrpSpPr/>
          <p:nvPr/>
        </p:nvGrpSpPr>
        <p:grpSpPr>
          <a:xfrm>
            <a:off x="4665894" y="2752808"/>
            <a:ext cx="4355679" cy="1717829"/>
            <a:chOff x="4665894" y="2795547"/>
            <a:chExt cx="4355679" cy="1717829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3E2108CB-A043-F946-2C4A-4980C11003CB}"/>
                </a:ext>
              </a:extLst>
            </p:cNvPr>
            <p:cNvSpPr/>
            <p:nvPr/>
          </p:nvSpPr>
          <p:spPr>
            <a:xfrm>
              <a:off x="4665894" y="3176801"/>
              <a:ext cx="4355679" cy="1336575"/>
            </a:xfrm>
            <a:prstGeom prst="roundRect">
              <a:avLst>
                <a:gd name="adj" fmla="val 3835"/>
              </a:avLst>
            </a:prstGeom>
            <a:solidFill>
              <a:srgbClr val="FFEBDC"/>
            </a:solidFill>
            <a:ln>
              <a:solidFill>
                <a:srgbClr val="94165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941651"/>
                  </a:solidFill>
                </a:rPr>
                <a:t>HPAC</a:t>
              </a:r>
              <a:r>
                <a:rPr lang="en-US" sz="2400" b="1" dirty="0">
                  <a:solidFill>
                    <a:srgbClr val="7030A0"/>
                  </a:solidFill>
                </a:rPr>
                <a:t>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[Ebrahimi+, MICRO’09]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941651"/>
                  </a:solidFill>
                </a:rPr>
                <a:t>MAB</a:t>
              </a:r>
              <a:r>
                <a:rPr lang="en-US" sz="2400" b="1" dirty="0">
                  <a:solidFill>
                    <a:srgbClr val="7030A0"/>
                  </a:solidFill>
                </a:rPr>
                <a:t>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</a:t>
              </a:r>
              <a:r>
                <a:rPr lang="en-US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Yoaz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+, ISCA’99]</a:t>
              </a:r>
            </a:p>
            <a:p>
              <a:pPr marL="285750" indent="-28575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400" b="1" dirty="0">
                  <a:solidFill>
                    <a:srgbClr val="941651"/>
                  </a:solidFill>
                </a:rPr>
                <a:t>TLP</a:t>
              </a:r>
              <a:r>
                <a:rPr lang="en-US" sz="2400" b="1" dirty="0">
                  <a:solidFill>
                    <a:srgbClr val="7030A0"/>
                  </a:solidFill>
                </a:rPr>
                <a:t> 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[Jamet+, HPCA’24]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22426824-05F1-A6A5-3D2B-456485559329}"/>
                </a:ext>
              </a:extLst>
            </p:cNvPr>
            <p:cNvSpPr/>
            <p:nvPr/>
          </p:nvSpPr>
          <p:spPr>
            <a:xfrm>
              <a:off x="5043733" y="2795547"/>
              <a:ext cx="3600000" cy="466732"/>
            </a:xfrm>
            <a:prstGeom prst="roundRect">
              <a:avLst/>
            </a:prstGeom>
            <a:solidFill>
              <a:srgbClr val="94165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Coordination Policies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422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75902-913A-3929-88D4-55E21DB01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1C3116-B956-4528-E0E4-4FDB90B46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6BE8B2-EB91-2807-93D2-658EA63CE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Trace-Driven Simulation Methodology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47653C7-27E9-E143-5D89-DE86E5259D0F}"/>
              </a:ext>
            </a:extLst>
          </p:cNvPr>
          <p:cNvSpPr/>
          <p:nvPr/>
        </p:nvSpPr>
        <p:spPr>
          <a:xfrm>
            <a:off x="106406" y="1164029"/>
            <a:ext cx="4355679" cy="2551187"/>
          </a:xfrm>
          <a:prstGeom prst="roundRect">
            <a:avLst>
              <a:gd name="adj" fmla="val 3835"/>
            </a:avLst>
          </a:prstGeom>
          <a:solidFill>
            <a:srgbClr val="FFF3CE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IPCP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Pakalapati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ISCA’20]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Berti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[Navarro-Torres+, MICRO’22]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Pythia</a:t>
            </a:r>
            <a:r>
              <a:rPr lang="en-US" sz="3200" b="1" dirty="0">
                <a:solidFill>
                  <a:srgbClr val="C04F15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[Bera+, MICRO’21]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SPP+ PPF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[Bhatia+, ISCA’20]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SMS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[Somogyi+, ISCA’06]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4F15"/>
                </a:solidFill>
              </a:rPr>
              <a:t>MLOP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Shakerinava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DPC3’19]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A2C5968-5925-A676-2F34-91E0C38D4C7B}"/>
              </a:ext>
            </a:extLst>
          </p:cNvPr>
          <p:cNvSpPr/>
          <p:nvPr/>
        </p:nvSpPr>
        <p:spPr>
          <a:xfrm>
            <a:off x="1073266" y="821271"/>
            <a:ext cx="2414200" cy="4667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Prefetchers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EF6EC77-130F-A048-8C9A-6586E0901D02}"/>
              </a:ext>
            </a:extLst>
          </p:cNvPr>
          <p:cNvSpPr/>
          <p:nvPr/>
        </p:nvSpPr>
        <p:spPr>
          <a:xfrm>
            <a:off x="4665894" y="5013382"/>
            <a:ext cx="4355679" cy="1497344"/>
          </a:xfrm>
          <a:prstGeom prst="roundRect">
            <a:avLst>
              <a:gd name="adj" fmla="val 3835"/>
            </a:avLst>
          </a:prstGeom>
          <a:solidFill>
            <a:srgbClr val="E6F0FF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25FA0"/>
                </a:solidFill>
              </a:rPr>
              <a:t>100 single-core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25FA0"/>
                </a:solidFill>
              </a:rPr>
              <a:t>180 four-core and eight-core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workload mixes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C7E0E76-EB4A-D2F1-2AEC-1A56BA12478F}"/>
              </a:ext>
            </a:extLst>
          </p:cNvPr>
          <p:cNvSpPr/>
          <p:nvPr/>
        </p:nvSpPr>
        <p:spPr>
          <a:xfrm>
            <a:off x="5779812" y="4722841"/>
            <a:ext cx="2159880" cy="466732"/>
          </a:xfrm>
          <a:prstGeom prst="roundRect">
            <a:avLst/>
          </a:prstGeom>
          <a:solidFill>
            <a:srgbClr val="025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Workloads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3B0DC61-4E7C-10A2-A35D-982902F8BBB5}"/>
              </a:ext>
            </a:extLst>
          </p:cNvPr>
          <p:cNvSpPr/>
          <p:nvPr/>
        </p:nvSpPr>
        <p:spPr>
          <a:xfrm>
            <a:off x="4665894" y="1164029"/>
            <a:ext cx="4355679" cy="1336575"/>
          </a:xfrm>
          <a:prstGeom prst="roundRect">
            <a:avLst>
              <a:gd name="adj" fmla="val 3835"/>
            </a:avLst>
          </a:prstGeom>
          <a:solidFill>
            <a:srgbClr val="F1EEFD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Hermes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[Bera+, MICRO’22]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HMP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Yoaz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ISCA’99]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TTP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[Jalili+, HPCA’22]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A5FD525-9FAD-DD3A-85AC-7E40D981D301}"/>
              </a:ext>
            </a:extLst>
          </p:cNvPr>
          <p:cNvSpPr/>
          <p:nvPr/>
        </p:nvSpPr>
        <p:spPr>
          <a:xfrm>
            <a:off x="4980621" y="821271"/>
            <a:ext cx="3758262" cy="466732"/>
          </a:xfrm>
          <a:prstGeom prst="round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Off-chip Predictors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7E1B647-1F16-0B0C-E876-03ED88A38BA8}"/>
              </a:ext>
            </a:extLst>
          </p:cNvPr>
          <p:cNvSpPr/>
          <p:nvPr/>
        </p:nvSpPr>
        <p:spPr>
          <a:xfrm>
            <a:off x="106406" y="4155311"/>
            <a:ext cx="4355679" cy="2355415"/>
          </a:xfrm>
          <a:prstGeom prst="roundRect">
            <a:avLst>
              <a:gd name="adj" fmla="val 3835"/>
            </a:avLst>
          </a:prstGeom>
          <a:solidFill>
            <a:srgbClr val="E5F4E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# cores</a:t>
            </a:r>
            <a:r>
              <a:rPr lang="en-US" sz="2200" dirty="0">
                <a:solidFill>
                  <a:schemeClr val="tx1"/>
                </a:solidFill>
              </a:rPr>
              <a:t>: 1- 8 cores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1813C"/>
                </a:solidFill>
              </a:rPr>
              <a:t>Main memory bandwidth</a:t>
            </a:r>
            <a:r>
              <a:rPr lang="en-US" sz="2200" dirty="0">
                <a:solidFill>
                  <a:schemeClr val="tx1"/>
                </a:solidFill>
              </a:rPr>
              <a:t>: </a:t>
            </a:r>
            <a:br>
              <a:rPr lang="en-US" sz="2200" dirty="0">
                <a:solidFill>
                  <a:schemeClr val="tx1"/>
                </a:solidFill>
              </a:rPr>
            </a:br>
            <a:r>
              <a:rPr lang="en-US" sz="2200" dirty="0">
                <a:solidFill>
                  <a:schemeClr val="tx1"/>
                </a:solidFill>
              </a:rPr>
              <a:t>1.6 GB/s – 12.8 GB/s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12813C"/>
                </a:solidFill>
              </a:rPr>
              <a:t>4 cache designs</a:t>
            </a:r>
            <a:r>
              <a:rPr lang="en-US" sz="2200" dirty="0">
                <a:solidFill>
                  <a:schemeClr val="tx1"/>
                </a:solidFill>
              </a:rPr>
              <a:t> with various prefetchers at different cache levels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66B0897-F50C-F52D-83CE-6323E8D92AED}"/>
              </a:ext>
            </a:extLst>
          </p:cNvPr>
          <p:cNvSpPr/>
          <p:nvPr/>
        </p:nvSpPr>
        <p:spPr>
          <a:xfrm>
            <a:off x="401235" y="3845088"/>
            <a:ext cx="3758262" cy="466732"/>
          </a:xfrm>
          <a:prstGeom prst="roundRect">
            <a:avLst/>
          </a:prstGeom>
          <a:solidFill>
            <a:srgbClr val="1181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System Configurations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D80825C-4820-AEDE-E1E3-C2333D95DBCC}"/>
              </a:ext>
            </a:extLst>
          </p:cNvPr>
          <p:cNvSpPr/>
          <p:nvPr/>
        </p:nvSpPr>
        <p:spPr>
          <a:xfrm>
            <a:off x="4665894" y="3176801"/>
            <a:ext cx="4355679" cy="1336575"/>
          </a:xfrm>
          <a:prstGeom prst="roundRect">
            <a:avLst>
              <a:gd name="adj" fmla="val 3835"/>
            </a:avLst>
          </a:prstGeom>
          <a:solidFill>
            <a:srgbClr val="FFEBDC"/>
          </a:solidFill>
          <a:ln>
            <a:solidFill>
              <a:srgbClr val="9416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941651"/>
                </a:solidFill>
              </a:rPr>
              <a:t>HPAC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[Ebrahimi+, MICRO’09]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941651"/>
                </a:solidFill>
              </a:rPr>
              <a:t>MAB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Yoaz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+, ISCA’99]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941651"/>
                </a:solidFill>
              </a:rPr>
              <a:t>TLP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[Jamet+, HPCA’24]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3431341-D144-C535-922C-DF4C5584B21C}"/>
              </a:ext>
            </a:extLst>
          </p:cNvPr>
          <p:cNvSpPr/>
          <p:nvPr/>
        </p:nvSpPr>
        <p:spPr>
          <a:xfrm>
            <a:off x="4964603" y="2795547"/>
            <a:ext cx="3758262" cy="466732"/>
          </a:xfrm>
          <a:prstGeom prst="roundRect">
            <a:avLst/>
          </a:prstGeom>
          <a:solidFill>
            <a:srgbClr val="94165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Coordination Policies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C47213-8EC4-436C-404A-44E0EE2F5FA2}"/>
              </a:ext>
            </a:extLst>
          </p:cNvPr>
          <p:cNvSpPr/>
          <p:nvPr/>
        </p:nvSpPr>
        <p:spPr>
          <a:xfrm>
            <a:off x="90435" y="95698"/>
            <a:ext cx="8973176" cy="6511412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Google Shape;664;p5">
            <a:extLst>
              <a:ext uri="{FF2B5EF4-FFF2-40B4-BE49-F238E27FC236}">
                <a16:creationId xmlns:a16="http://schemas.microsoft.com/office/drawing/2014/main" id="{89D98707-E4EE-0E33-D1A9-582F76C7CA4E}"/>
              </a:ext>
            </a:extLst>
          </p:cNvPr>
          <p:cNvSpPr/>
          <p:nvPr/>
        </p:nvSpPr>
        <p:spPr>
          <a:xfrm>
            <a:off x="-195859" y="5484874"/>
            <a:ext cx="9564624" cy="936724"/>
          </a:xfrm>
          <a:prstGeom prst="rect">
            <a:avLst/>
          </a:prstGeom>
          <a:solidFill>
            <a:srgbClr val="11813C"/>
          </a:solidFill>
          <a:ln w="28575"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solidFill>
                  <a:schemeClr val="bg1"/>
                </a:solidFill>
                <a:cs typeface="Poppins Medium"/>
                <a:sym typeface="Poppins Medium"/>
              </a:rPr>
              <a:t>Open-sourced and artifact-evaluated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800" b="1" kern="0" dirty="0">
                <a:solidFill>
                  <a:schemeClr val="bg1"/>
                </a:solidFill>
                <a:cs typeface="Poppins Medium"/>
                <a:sym typeface="Poppins Medium"/>
              </a:rPr>
              <a:t>with all three badges</a:t>
            </a:r>
            <a:endParaRPr lang="en-US" sz="2800" b="1" kern="0" dirty="0">
              <a:solidFill>
                <a:schemeClr val="bg1"/>
              </a:solidFill>
              <a:cs typeface="Poppins Medium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98DA0E-BD65-D511-8567-3E31928C2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014" y="84008"/>
            <a:ext cx="835200" cy="835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D00985-586D-DD1A-DAD5-D7A59DFBE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0874" y="84008"/>
            <a:ext cx="834035" cy="8340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F6867B6-015D-5A68-9D96-CBD5730C3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2734" y="84008"/>
            <a:ext cx="834035" cy="834035"/>
          </a:xfrm>
          <a:prstGeom prst="rect">
            <a:avLst/>
          </a:prstGeom>
        </p:spPr>
      </p:pic>
      <p:pic>
        <p:nvPicPr>
          <p:cNvPr id="20" name="Picture 1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9EF0BA4-0D09-2829-6333-E62F481517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92" y="958574"/>
            <a:ext cx="6997468" cy="38048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97FC17C-B8A2-3779-67E1-663B2C309DDA}"/>
              </a:ext>
            </a:extLst>
          </p:cNvPr>
          <p:cNvSpPr txBox="1"/>
          <p:nvPr/>
        </p:nvSpPr>
        <p:spPr>
          <a:xfrm>
            <a:off x="1200933" y="4913867"/>
            <a:ext cx="674213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1458FF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https://github.com/CMU-SAFARI/Athena</a:t>
            </a:r>
            <a:endParaRPr lang="en-US" sz="2400" dirty="0">
              <a:solidFill>
                <a:srgbClr val="1458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4672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4D1621-4180-7708-D148-2BFFC657B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749ED14-AD9D-5FB5-3B7E-C89201027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Evaluated Cache Designs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DEE991F-9E2F-0F41-C024-4E5874D7E1E1}"/>
              </a:ext>
            </a:extLst>
          </p:cNvPr>
          <p:cNvSpPr/>
          <p:nvPr/>
        </p:nvSpPr>
        <p:spPr>
          <a:xfrm rot="16200000">
            <a:off x="96563" y="2033701"/>
            <a:ext cx="2380513" cy="466732"/>
          </a:xfrm>
          <a:prstGeom prst="roundRect">
            <a:avLst/>
          </a:prstGeom>
          <a:solidFill>
            <a:srgbClr val="025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Cache Design 1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B2CC681-1B4E-8EAF-048D-5D5D4061F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484" r="15746"/>
          <a:stretch>
            <a:fillRect/>
          </a:stretch>
        </p:blipFill>
        <p:spPr>
          <a:xfrm>
            <a:off x="1847865" y="1076810"/>
            <a:ext cx="1576824" cy="2716826"/>
          </a:xfrm>
          <a:prstGeom prst="rect">
            <a:avLst/>
          </a:prstGeo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872BD9D-1CD3-D320-FBDA-4F62351C403F}"/>
              </a:ext>
            </a:extLst>
          </p:cNvPr>
          <p:cNvSpPr/>
          <p:nvPr/>
        </p:nvSpPr>
        <p:spPr>
          <a:xfrm rot="16200000">
            <a:off x="4615322" y="2033701"/>
            <a:ext cx="2380513" cy="466732"/>
          </a:xfrm>
          <a:prstGeom prst="roundRect">
            <a:avLst/>
          </a:prstGeom>
          <a:solidFill>
            <a:srgbClr val="7A62E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Cache </a:t>
            </a:r>
            <a:r>
              <a:rPr lang="en-US" sz="2400" b="1"/>
              <a:t>Design 2</a:t>
            </a:r>
            <a:endParaRPr lang="en-US" sz="2400" b="1" dirty="0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A93D3517-3CCF-2A23-4FC4-FF42D4EBDF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484" r="15746"/>
          <a:stretch>
            <a:fillRect/>
          </a:stretch>
        </p:blipFill>
        <p:spPr>
          <a:xfrm>
            <a:off x="6366624" y="1076810"/>
            <a:ext cx="1576824" cy="2716826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97DCA85E-CB71-4090-CA41-C3DEA24E7C3F}"/>
              </a:ext>
            </a:extLst>
          </p:cNvPr>
          <p:cNvSpPr/>
          <p:nvPr/>
        </p:nvSpPr>
        <p:spPr>
          <a:xfrm rot="16200000">
            <a:off x="96563" y="4961173"/>
            <a:ext cx="2380513" cy="466732"/>
          </a:xfrm>
          <a:prstGeom prst="roundRect">
            <a:avLst/>
          </a:prstGeom>
          <a:solidFill>
            <a:srgbClr val="E2247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Cache Design 3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41EE2C8C-8D89-6C63-77E6-D28F6D5B72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484" r="15746"/>
          <a:stretch>
            <a:fillRect/>
          </a:stretch>
        </p:blipFill>
        <p:spPr>
          <a:xfrm>
            <a:off x="1847865" y="4004282"/>
            <a:ext cx="1576824" cy="2716826"/>
          </a:xfrm>
          <a:prstGeom prst="rect">
            <a:avLst/>
          </a:prstGeom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486EFC19-38F8-378E-AF6A-BEB4424D5D96}"/>
              </a:ext>
            </a:extLst>
          </p:cNvPr>
          <p:cNvSpPr/>
          <p:nvPr/>
        </p:nvSpPr>
        <p:spPr>
          <a:xfrm rot="16200000">
            <a:off x="4615322" y="4961173"/>
            <a:ext cx="2380513" cy="466732"/>
          </a:xfrm>
          <a:prstGeom prst="roundRect">
            <a:avLst/>
          </a:prstGeom>
          <a:solidFill>
            <a:srgbClr val="B1471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Cache Design 4</a:t>
            </a: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6D66E26C-F1A1-5A89-DB43-9A965E207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484" r="15746"/>
          <a:stretch>
            <a:fillRect/>
          </a:stretch>
        </p:blipFill>
        <p:spPr>
          <a:xfrm>
            <a:off x="6366624" y="4004282"/>
            <a:ext cx="1576824" cy="271682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52E5844A-09BB-5305-0366-EF979DC884C8}"/>
              </a:ext>
            </a:extLst>
          </p:cNvPr>
          <p:cNvSpPr txBox="1"/>
          <p:nvPr/>
        </p:nvSpPr>
        <p:spPr>
          <a:xfrm>
            <a:off x="3216027" y="2398526"/>
            <a:ext cx="486514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EB39EB8-8618-94B9-0B26-64807E6B58C4}"/>
              </a:ext>
            </a:extLst>
          </p:cNvPr>
          <p:cNvSpPr txBox="1"/>
          <p:nvPr/>
        </p:nvSpPr>
        <p:spPr>
          <a:xfrm>
            <a:off x="3216027" y="1090882"/>
            <a:ext cx="695708" cy="408623"/>
          </a:xfrm>
          <a:prstGeom prst="roundRect">
            <a:avLst/>
          </a:prstGeom>
          <a:solidFill>
            <a:srgbClr val="FA8607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OCP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6637808-4FB0-5475-E133-9866E96783FD}"/>
              </a:ext>
            </a:extLst>
          </p:cNvPr>
          <p:cNvSpPr txBox="1"/>
          <p:nvPr/>
        </p:nvSpPr>
        <p:spPr>
          <a:xfrm>
            <a:off x="3210313" y="4027002"/>
            <a:ext cx="695708" cy="408623"/>
          </a:xfrm>
          <a:prstGeom prst="roundRect">
            <a:avLst/>
          </a:prstGeom>
          <a:solidFill>
            <a:srgbClr val="FA8607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OCP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C1BB1F-6EBF-BDBD-6712-2D9EB058BFB2}"/>
              </a:ext>
            </a:extLst>
          </p:cNvPr>
          <p:cNvSpPr txBox="1"/>
          <p:nvPr/>
        </p:nvSpPr>
        <p:spPr>
          <a:xfrm>
            <a:off x="7713881" y="1090882"/>
            <a:ext cx="695708" cy="408623"/>
          </a:xfrm>
          <a:prstGeom prst="roundRect">
            <a:avLst/>
          </a:prstGeom>
          <a:solidFill>
            <a:srgbClr val="FA8607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OCP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2614D23-E69A-0542-DA37-C41F83D8868C}"/>
              </a:ext>
            </a:extLst>
          </p:cNvPr>
          <p:cNvSpPr txBox="1"/>
          <p:nvPr/>
        </p:nvSpPr>
        <p:spPr>
          <a:xfrm>
            <a:off x="7715082" y="4004282"/>
            <a:ext cx="695708" cy="408623"/>
          </a:xfrm>
          <a:prstGeom prst="roundRect">
            <a:avLst/>
          </a:prstGeom>
          <a:solidFill>
            <a:srgbClr val="FA8607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OCP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1640B1-A234-034B-B0B4-D760D906CC0A}"/>
              </a:ext>
            </a:extLst>
          </p:cNvPr>
          <p:cNvSpPr txBox="1"/>
          <p:nvPr/>
        </p:nvSpPr>
        <p:spPr>
          <a:xfrm>
            <a:off x="7558534" y="1745867"/>
            <a:ext cx="486514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22485B5-CF45-5107-362B-BB220D651318}"/>
              </a:ext>
            </a:extLst>
          </p:cNvPr>
          <p:cNvSpPr txBox="1"/>
          <p:nvPr/>
        </p:nvSpPr>
        <p:spPr>
          <a:xfrm>
            <a:off x="3209097" y="5324595"/>
            <a:ext cx="565146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  <a:r>
              <a:rPr lang="en-US" b="1" baseline="-25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CDE56D3-E083-01EF-7683-E7290AA0221B}"/>
              </a:ext>
            </a:extLst>
          </p:cNvPr>
          <p:cNvSpPr txBox="1"/>
          <p:nvPr/>
        </p:nvSpPr>
        <p:spPr>
          <a:xfrm>
            <a:off x="3825606" y="5324595"/>
            <a:ext cx="565146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  <a:r>
              <a:rPr lang="en-US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5A0617E-21C0-4094-D2AF-1A1739300318}"/>
              </a:ext>
            </a:extLst>
          </p:cNvPr>
          <p:cNvSpPr txBox="1"/>
          <p:nvPr/>
        </p:nvSpPr>
        <p:spPr>
          <a:xfrm>
            <a:off x="7558534" y="4664785"/>
            <a:ext cx="565146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  <a:r>
              <a:rPr lang="en-US" b="1" baseline="-25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BB1146B-B294-3DFC-103F-9AE778939F8D}"/>
              </a:ext>
            </a:extLst>
          </p:cNvPr>
          <p:cNvSpPr txBox="1"/>
          <p:nvPr/>
        </p:nvSpPr>
        <p:spPr>
          <a:xfrm>
            <a:off x="7724271" y="5324595"/>
            <a:ext cx="565146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  <a:r>
              <a:rPr lang="en-US" b="1" baseline="-25000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3048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9" grpId="0" animBg="1"/>
      <p:bldP spid="31" grpId="0" animBg="1"/>
      <p:bldP spid="33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DCE68-FA5D-4CE0-3818-AADF4C605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B8C51F-3AD0-0C58-DE45-513D3F878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75D7EF-7D44-DFBE-ADB6-1FB1B4E2F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Evaluated Cache Designs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293904C-C53A-31AE-21F7-9067DDF0904A}"/>
              </a:ext>
            </a:extLst>
          </p:cNvPr>
          <p:cNvSpPr/>
          <p:nvPr/>
        </p:nvSpPr>
        <p:spPr>
          <a:xfrm rot="16200000">
            <a:off x="96563" y="2033701"/>
            <a:ext cx="2380513" cy="466732"/>
          </a:xfrm>
          <a:prstGeom prst="roundRect">
            <a:avLst/>
          </a:prstGeom>
          <a:solidFill>
            <a:srgbClr val="025F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Cache Design 1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3D36AD9-E5FF-A4A1-01A3-3D700AE2D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484" r="15746"/>
          <a:stretch>
            <a:fillRect/>
          </a:stretch>
        </p:blipFill>
        <p:spPr>
          <a:xfrm>
            <a:off x="1847865" y="1076810"/>
            <a:ext cx="1576824" cy="2716826"/>
          </a:xfrm>
          <a:prstGeom prst="rect">
            <a:avLst/>
          </a:prstGeo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4DE0A8A-574B-180F-FA2B-DFBECE5C0D1C}"/>
              </a:ext>
            </a:extLst>
          </p:cNvPr>
          <p:cNvSpPr/>
          <p:nvPr/>
        </p:nvSpPr>
        <p:spPr>
          <a:xfrm rot="16200000">
            <a:off x="4615322" y="2033701"/>
            <a:ext cx="2380513" cy="466732"/>
          </a:xfrm>
          <a:prstGeom prst="roundRect">
            <a:avLst/>
          </a:prstGeom>
          <a:solidFill>
            <a:srgbClr val="7A62E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Cache </a:t>
            </a:r>
            <a:r>
              <a:rPr lang="en-US" sz="2400" b="1"/>
              <a:t>Design 2</a:t>
            </a:r>
            <a:endParaRPr lang="en-US" sz="2400" b="1" dirty="0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F69812E7-E30C-790F-49F3-5D2ED1EEF6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484" r="15746"/>
          <a:stretch>
            <a:fillRect/>
          </a:stretch>
        </p:blipFill>
        <p:spPr>
          <a:xfrm>
            <a:off x="6366624" y="1076810"/>
            <a:ext cx="1576824" cy="2716826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D5340898-30E7-1ADC-2165-BF7A2EA8634A}"/>
              </a:ext>
            </a:extLst>
          </p:cNvPr>
          <p:cNvSpPr/>
          <p:nvPr/>
        </p:nvSpPr>
        <p:spPr>
          <a:xfrm rot="16200000">
            <a:off x="96563" y="4961173"/>
            <a:ext cx="2380513" cy="466732"/>
          </a:xfrm>
          <a:prstGeom prst="roundRect">
            <a:avLst/>
          </a:prstGeom>
          <a:solidFill>
            <a:srgbClr val="E2247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Cache Design 3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70F9B930-EE59-AB7D-AA53-011B1A18C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484" r="15746"/>
          <a:stretch>
            <a:fillRect/>
          </a:stretch>
        </p:blipFill>
        <p:spPr>
          <a:xfrm>
            <a:off x="1847865" y="4004282"/>
            <a:ext cx="1576824" cy="2716826"/>
          </a:xfrm>
          <a:prstGeom prst="rect">
            <a:avLst/>
          </a:prstGeom>
        </p:spPr>
      </p:pic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9E9DC8A8-01DC-CBE9-16B6-988325DF820B}"/>
              </a:ext>
            </a:extLst>
          </p:cNvPr>
          <p:cNvSpPr/>
          <p:nvPr/>
        </p:nvSpPr>
        <p:spPr>
          <a:xfrm rot="16200000">
            <a:off x="4615322" y="4961173"/>
            <a:ext cx="2380513" cy="466732"/>
          </a:xfrm>
          <a:prstGeom prst="roundRect">
            <a:avLst/>
          </a:prstGeom>
          <a:solidFill>
            <a:srgbClr val="B1471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Cache Design 4</a:t>
            </a: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6AFB7CBD-365C-4457-16C2-CFB8254D0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484" r="15746"/>
          <a:stretch>
            <a:fillRect/>
          </a:stretch>
        </p:blipFill>
        <p:spPr>
          <a:xfrm>
            <a:off x="6366624" y="4004282"/>
            <a:ext cx="1576824" cy="271682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5CA3C2E-3C2C-9C79-8323-572EF224133A}"/>
              </a:ext>
            </a:extLst>
          </p:cNvPr>
          <p:cNvSpPr txBox="1"/>
          <p:nvPr/>
        </p:nvSpPr>
        <p:spPr>
          <a:xfrm>
            <a:off x="3216027" y="2398526"/>
            <a:ext cx="486514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CF8D323-FA05-DCF9-8C03-1D5FBD0BB26F}"/>
              </a:ext>
            </a:extLst>
          </p:cNvPr>
          <p:cNvSpPr txBox="1"/>
          <p:nvPr/>
        </p:nvSpPr>
        <p:spPr>
          <a:xfrm>
            <a:off x="3216027" y="1090882"/>
            <a:ext cx="695708" cy="408623"/>
          </a:xfrm>
          <a:prstGeom prst="roundRect">
            <a:avLst/>
          </a:prstGeom>
          <a:solidFill>
            <a:srgbClr val="FA8607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OCP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9D42849-13A1-DAA8-B34A-F34AABAA9870}"/>
              </a:ext>
            </a:extLst>
          </p:cNvPr>
          <p:cNvSpPr txBox="1"/>
          <p:nvPr/>
        </p:nvSpPr>
        <p:spPr>
          <a:xfrm>
            <a:off x="3210313" y="4027002"/>
            <a:ext cx="695708" cy="408623"/>
          </a:xfrm>
          <a:prstGeom prst="roundRect">
            <a:avLst/>
          </a:prstGeom>
          <a:solidFill>
            <a:srgbClr val="FA8607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OCP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E767D75-9253-B8E0-4094-3B24749C8AAA}"/>
              </a:ext>
            </a:extLst>
          </p:cNvPr>
          <p:cNvSpPr txBox="1"/>
          <p:nvPr/>
        </p:nvSpPr>
        <p:spPr>
          <a:xfrm>
            <a:off x="7713881" y="1090882"/>
            <a:ext cx="695708" cy="408623"/>
          </a:xfrm>
          <a:prstGeom prst="roundRect">
            <a:avLst/>
          </a:prstGeom>
          <a:solidFill>
            <a:srgbClr val="FA8607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OCP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B149CA-AA40-C95B-2BEC-A88D98C1E130}"/>
              </a:ext>
            </a:extLst>
          </p:cNvPr>
          <p:cNvSpPr txBox="1"/>
          <p:nvPr/>
        </p:nvSpPr>
        <p:spPr>
          <a:xfrm>
            <a:off x="7715082" y="4004282"/>
            <a:ext cx="695708" cy="408623"/>
          </a:xfrm>
          <a:prstGeom prst="roundRect">
            <a:avLst/>
          </a:prstGeom>
          <a:solidFill>
            <a:srgbClr val="FA8607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OCP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ED22566-0E70-F2FD-9E32-226C5E7F5B39}"/>
              </a:ext>
            </a:extLst>
          </p:cNvPr>
          <p:cNvSpPr txBox="1"/>
          <p:nvPr/>
        </p:nvSpPr>
        <p:spPr>
          <a:xfrm>
            <a:off x="7558534" y="1745867"/>
            <a:ext cx="486514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AE8A937-FF42-D8C6-A6AC-714ABF96AE37}"/>
              </a:ext>
            </a:extLst>
          </p:cNvPr>
          <p:cNvSpPr txBox="1"/>
          <p:nvPr/>
        </p:nvSpPr>
        <p:spPr>
          <a:xfrm>
            <a:off x="3209097" y="5324595"/>
            <a:ext cx="565146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  <a:r>
              <a:rPr lang="en-US" b="1" baseline="-25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E9BBF96-6CB1-4C3A-E4BA-F2E30642FE38}"/>
              </a:ext>
            </a:extLst>
          </p:cNvPr>
          <p:cNvSpPr txBox="1"/>
          <p:nvPr/>
        </p:nvSpPr>
        <p:spPr>
          <a:xfrm>
            <a:off x="3825606" y="5324595"/>
            <a:ext cx="565146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  <a:r>
              <a:rPr lang="en-US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82AE858-0369-57A8-C457-C889588721FD}"/>
              </a:ext>
            </a:extLst>
          </p:cNvPr>
          <p:cNvSpPr txBox="1"/>
          <p:nvPr/>
        </p:nvSpPr>
        <p:spPr>
          <a:xfrm>
            <a:off x="7558534" y="4664785"/>
            <a:ext cx="565146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  <a:r>
              <a:rPr lang="en-US" b="1" baseline="-25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8919B23-0511-DF78-A6FF-21259FA0D75B}"/>
              </a:ext>
            </a:extLst>
          </p:cNvPr>
          <p:cNvSpPr txBox="1"/>
          <p:nvPr/>
        </p:nvSpPr>
        <p:spPr>
          <a:xfrm>
            <a:off x="7724271" y="5324595"/>
            <a:ext cx="565146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</a:t>
            </a:r>
            <a:r>
              <a:rPr lang="en-US" b="1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10C73C-2CB1-77D6-F6CB-26BFDD1F090A}"/>
              </a:ext>
            </a:extLst>
          </p:cNvPr>
          <p:cNvSpPr/>
          <p:nvPr/>
        </p:nvSpPr>
        <p:spPr>
          <a:xfrm>
            <a:off x="5070703" y="716001"/>
            <a:ext cx="3693852" cy="295803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80EA2F-FB4F-6A8F-65D4-19EE73A0E4D2}"/>
              </a:ext>
            </a:extLst>
          </p:cNvPr>
          <p:cNvSpPr/>
          <p:nvPr/>
        </p:nvSpPr>
        <p:spPr>
          <a:xfrm>
            <a:off x="5142405" y="3590993"/>
            <a:ext cx="3693852" cy="295803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D2E7D8-7B85-92E8-5EA5-191199E40C11}"/>
              </a:ext>
            </a:extLst>
          </p:cNvPr>
          <p:cNvSpPr/>
          <p:nvPr/>
        </p:nvSpPr>
        <p:spPr>
          <a:xfrm>
            <a:off x="930451" y="3780197"/>
            <a:ext cx="3693852" cy="2828684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45B255D-0ADC-410F-803F-58B37DB42255}"/>
              </a:ext>
            </a:extLst>
          </p:cNvPr>
          <p:cNvSpPr/>
          <p:nvPr/>
        </p:nvSpPr>
        <p:spPr>
          <a:xfrm>
            <a:off x="803564" y="866164"/>
            <a:ext cx="3768436" cy="2927472"/>
          </a:xfrm>
          <a:prstGeom prst="roundRect">
            <a:avLst>
              <a:gd name="adj" fmla="val 3416"/>
            </a:avLst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Magnifying glass with solid fill">
            <a:extLst>
              <a:ext uri="{FF2B5EF4-FFF2-40B4-BE49-F238E27FC236}">
                <a16:creationId xmlns:a16="http://schemas.microsoft.com/office/drawing/2014/main" id="{A07B484E-2F40-4AD8-5231-E3A032DC35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46650" y="3051570"/>
            <a:ext cx="611944" cy="61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9583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874C9D-6E89-143B-1861-875515EDF6F4}"/>
              </a:ext>
            </a:extLst>
          </p:cNvPr>
          <p:cNvSpPr/>
          <p:nvPr/>
        </p:nvSpPr>
        <p:spPr>
          <a:xfrm>
            <a:off x="7361719" y="1918276"/>
            <a:ext cx="1493664" cy="41205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346C4E9A-9128-6DB6-72C0-B5EE1A72EE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312832"/>
              </p:ext>
            </p:extLst>
          </p:nvPr>
        </p:nvGraphicFramePr>
        <p:xfrm>
          <a:off x="188913" y="866775"/>
          <a:ext cx="8797925" cy="564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192239-A5D3-A325-FEE4-131EDA66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DAA1D7-9042-FE27-F8F7-668353D95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Speedup in Cache Design 1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6113413-481A-DEBC-8B87-FF9F88AEE7EE}"/>
              </a:ext>
            </a:extLst>
          </p:cNvPr>
          <p:cNvCxnSpPr>
            <a:cxnSpLocks/>
          </p:cNvCxnSpPr>
          <p:nvPr/>
        </p:nvCxnSpPr>
        <p:spPr>
          <a:xfrm>
            <a:off x="1546412" y="5009492"/>
            <a:ext cx="730262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89BCDDA-74D2-493B-335B-FC5DDE812B87}"/>
              </a:ext>
            </a:extLst>
          </p:cNvPr>
          <p:cNvGrpSpPr/>
          <p:nvPr/>
        </p:nvGrpSpPr>
        <p:grpSpPr>
          <a:xfrm>
            <a:off x="2475896" y="4349449"/>
            <a:ext cx="362010" cy="514461"/>
            <a:chOff x="2973628" y="2900461"/>
            <a:chExt cx="423100" cy="933091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2AC95EF-7D1F-87C6-5339-47486A4E7C09}"/>
                </a:ext>
              </a:extLst>
            </p:cNvPr>
            <p:cNvCxnSpPr>
              <a:cxnSpLocks/>
            </p:cNvCxnSpPr>
            <p:nvPr/>
          </p:nvCxnSpPr>
          <p:spPr>
            <a:xfrm>
              <a:off x="2973628" y="2909236"/>
              <a:ext cx="423100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7CBC98CC-544B-0875-841B-6E1E7AC5A19D}"/>
                </a:ext>
              </a:extLst>
            </p:cNvPr>
            <p:cNvCxnSpPr/>
            <p:nvPr/>
          </p:nvCxnSpPr>
          <p:spPr>
            <a:xfrm>
              <a:off x="3089892" y="2900461"/>
              <a:ext cx="0" cy="933091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23F9D14-5A51-3C54-1840-D12D5000C768}"/>
              </a:ext>
            </a:extLst>
          </p:cNvPr>
          <p:cNvGrpSpPr/>
          <p:nvPr/>
        </p:nvGrpSpPr>
        <p:grpSpPr>
          <a:xfrm>
            <a:off x="3930584" y="4114522"/>
            <a:ext cx="362010" cy="792015"/>
            <a:chOff x="2973628" y="2900461"/>
            <a:chExt cx="423100" cy="93309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166DE32-0E75-DC1E-DBCA-0F6573B2463E}"/>
                </a:ext>
              </a:extLst>
            </p:cNvPr>
            <p:cNvCxnSpPr>
              <a:cxnSpLocks/>
            </p:cNvCxnSpPr>
            <p:nvPr/>
          </p:nvCxnSpPr>
          <p:spPr>
            <a:xfrm>
              <a:off x="2973628" y="2909236"/>
              <a:ext cx="423100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8B710FF7-3C06-B81A-1457-66994DE981BF}"/>
                </a:ext>
              </a:extLst>
            </p:cNvPr>
            <p:cNvCxnSpPr/>
            <p:nvPr/>
          </p:nvCxnSpPr>
          <p:spPr>
            <a:xfrm>
              <a:off x="3089892" y="2900461"/>
              <a:ext cx="0" cy="933091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ED8610-9655-E25D-C5AB-5EFB2D5A6433}"/>
              </a:ext>
            </a:extLst>
          </p:cNvPr>
          <p:cNvGrpSpPr/>
          <p:nvPr/>
        </p:nvGrpSpPr>
        <p:grpSpPr>
          <a:xfrm>
            <a:off x="5391285" y="4613489"/>
            <a:ext cx="362010" cy="175965"/>
            <a:chOff x="2973628" y="2900461"/>
            <a:chExt cx="423100" cy="207308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04E9F1F-CFB3-49F9-93CF-51B85C90ED40}"/>
                </a:ext>
              </a:extLst>
            </p:cNvPr>
            <p:cNvCxnSpPr>
              <a:cxnSpLocks/>
            </p:cNvCxnSpPr>
            <p:nvPr/>
          </p:nvCxnSpPr>
          <p:spPr>
            <a:xfrm>
              <a:off x="2973628" y="2909236"/>
              <a:ext cx="423100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B22EAED-39BC-2FA8-44E1-56A82490F995}"/>
                </a:ext>
              </a:extLst>
            </p:cNvPr>
            <p:cNvCxnSpPr>
              <a:cxnSpLocks/>
            </p:cNvCxnSpPr>
            <p:nvPr/>
          </p:nvCxnSpPr>
          <p:spPr>
            <a:xfrm>
              <a:off x="3089892" y="2900461"/>
              <a:ext cx="0" cy="207308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F528953-36B6-C95E-0347-9F7C16DD2934}"/>
              </a:ext>
            </a:extLst>
          </p:cNvPr>
          <p:cNvSpPr txBox="1"/>
          <p:nvPr/>
        </p:nvSpPr>
        <p:spPr>
          <a:xfrm>
            <a:off x="2335426" y="4003812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noProof="0" dirty="0">
                <a:solidFill>
                  <a:srgbClr val="0D813C"/>
                </a:solidFill>
                <a:latin typeface="Aptos" panose="020B0004020202020204" pitchFamily="34" charset="0"/>
              </a:rPr>
              <a:t>4.8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DF0636-A01F-0F5F-DED9-DD9EECE760E8}"/>
              </a:ext>
            </a:extLst>
          </p:cNvPr>
          <p:cNvSpPr txBox="1"/>
          <p:nvPr/>
        </p:nvSpPr>
        <p:spPr>
          <a:xfrm>
            <a:off x="3843056" y="3721860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7</a:t>
            </a:r>
            <a:r>
              <a:rPr lang="en-US" sz="2000" b="1" noProof="0" dirty="0">
                <a:solidFill>
                  <a:srgbClr val="0D813C"/>
                </a:solidFill>
                <a:latin typeface="Aptos" panose="020B0004020202020204" pitchFamily="34" charset="0"/>
              </a:rPr>
              <a:t>.5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842273-F194-8811-BA5B-C6EA290106DF}"/>
              </a:ext>
            </a:extLst>
          </p:cNvPr>
          <p:cNvSpPr txBox="1"/>
          <p:nvPr/>
        </p:nvSpPr>
        <p:spPr>
          <a:xfrm>
            <a:off x="5249969" y="4220827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noProof="0" dirty="0">
                <a:solidFill>
                  <a:srgbClr val="0D813C"/>
                </a:solidFill>
                <a:latin typeface="Aptos" panose="020B0004020202020204" pitchFamily="34" charset="0"/>
              </a:rPr>
              <a:t>1.5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80BEA36-3368-C94C-D663-255C7DD28ECB}"/>
              </a:ext>
            </a:extLst>
          </p:cNvPr>
          <p:cNvSpPr txBox="1"/>
          <p:nvPr/>
        </p:nvSpPr>
        <p:spPr>
          <a:xfrm>
            <a:off x="6675997" y="2174313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6</a:t>
            </a:r>
            <a:r>
              <a:rPr lang="en-US" sz="2000" b="1" noProof="0" dirty="0">
                <a:solidFill>
                  <a:srgbClr val="0D813C"/>
                </a:solidFill>
                <a:latin typeface="Aptos" panose="020B0004020202020204" pitchFamily="34" charset="0"/>
              </a:rPr>
              <a:t>.2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262300-655A-48BA-41FF-417AB0FB0C36}"/>
              </a:ext>
            </a:extLst>
          </p:cNvPr>
          <p:cNvSpPr txBox="1"/>
          <p:nvPr/>
        </p:nvSpPr>
        <p:spPr>
          <a:xfrm>
            <a:off x="8098506" y="3553472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noProof="0" dirty="0">
                <a:solidFill>
                  <a:srgbClr val="0D813C"/>
                </a:solidFill>
                <a:latin typeface="Aptos" panose="020B0004020202020204" pitchFamily="34" charset="0"/>
              </a:rPr>
              <a:t>5.0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492675E-B01A-6E3D-7EE5-2F3C0649F780}"/>
              </a:ext>
            </a:extLst>
          </p:cNvPr>
          <p:cNvGrpSpPr/>
          <p:nvPr/>
        </p:nvGrpSpPr>
        <p:grpSpPr>
          <a:xfrm>
            <a:off x="6868671" y="2566970"/>
            <a:ext cx="362010" cy="642635"/>
            <a:chOff x="2973628" y="2900461"/>
            <a:chExt cx="423100" cy="97816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6095359-9240-77B4-DDA7-9B990BF22643}"/>
                </a:ext>
              </a:extLst>
            </p:cNvPr>
            <p:cNvCxnSpPr>
              <a:cxnSpLocks/>
            </p:cNvCxnSpPr>
            <p:nvPr/>
          </p:nvCxnSpPr>
          <p:spPr>
            <a:xfrm>
              <a:off x="2973628" y="2909236"/>
              <a:ext cx="423100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5483389-DF5B-28AC-97A5-CE581D9EC033}"/>
                </a:ext>
              </a:extLst>
            </p:cNvPr>
            <p:cNvCxnSpPr>
              <a:cxnSpLocks/>
            </p:cNvCxnSpPr>
            <p:nvPr/>
          </p:nvCxnSpPr>
          <p:spPr>
            <a:xfrm>
              <a:off x="3089892" y="2900461"/>
              <a:ext cx="0" cy="978162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4DAE6C-E5A2-7B9B-A00E-771D9F1D4D25}"/>
              </a:ext>
            </a:extLst>
          </p:cNvPr>
          <p:cNvGrpSpPr/>
          <p:nvPr/>
        </p:nvGrpSpPr>
        <p:grpSpPr>
          <a:xfrm>
            <a:off x="8325205" y="3935522"/>
            <a:ext cx="362010" cy="532150"/>
            <a:chOff x="2973628" y="2900461"/>
            <a:chExt cx="423100" cy="978162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9F1294F-A533-0B0A-95B6-30E55C10DA29}"/>
                </a:ext>
              </a:extLst>
            </p:cNvPr>
            <p:cNvCxnSpPr>
              <a:cxnSpLocks/>
            </p:cNvCxnSpPr>
            <p:nvPr/>
          </p:nvCxnSpPr>
          <p:spPr>
            <a:xfrm>
              <a:off x="2973628" y="2909236"/>
              <a:ext cx="423100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BFF435DA-9CBD-514C-E9BC-D8D581EFD39D}"/>
                </a:ext>
              </a:extLst>
            </p:cNvPr>
            <p:cNvCxnSpPr>
              <a:cxnSpLocks/>
            </p:cNvCxnSpPr>
            <p:nvPr/>
          </p:nvCxnSpPr>
          <p:spPr>
            <a:xfrm>
              <a:off x="3089892" y="2900461"/>
              <a:ext cx="0" cy="978162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142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"/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"/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300"/>
                                        <p:tgtEl>
                                          <p:spTgt spid="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300"/>
                                        <p:tgtEl>
                                          <p:spTgt spid="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Graphic spid="8" grpId="0" uiExpand="1">
        <p:bldSub>
          <a:bldChart bld="category"/>
        </p:bldSub>
      </p:bldGraphic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4382C-26A5-88F2-BC70-EF151A290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2802E96-EA81-B8F4-B57C-D8ED28F55304}"/>
              </a:ext>
            </a:extLst>
          </p:cNvPr>
          <p:cNvSpPr/>
          <p:nvPr/>
        </p:nvSpPr>
        <p:spPr>
          <a:xfrm>
            <a:off x="7361719" y="1918276"/>
            <a:ext cx="1493664" cy="41205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BC5C569-D147-D158-2415-994C67F4E0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8913" y="866775"/>
          <a:ext cx="8797925" cy="564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6A348D-46BD-788B-5F91-0ECB645C9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BBB78C-CB87-45A6-B7C0-7CE64757F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Speedup in Cache Design 1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8FB5CF4-8F0F-9A70-77C1-063F1D30D4A5}"/>
              </a:ext>
            </a:extLst>
          </p:cNvPr>
          <p:cNvCxnSpPr>
            <a:cxnSpLocks/>
          </p:cNvCxnSpPr>
          <p:nvPr/>
        </p:nvCxnSpPr>
        <p:spPr>
          <a:xfrm>
            <a:off x="1546412" y="5009492"/>
            <a:ext cx="730262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9CBA59-A05E-B98C-E520-4D37E6A6D8F7}"/>
              </a:ext>
            </a:extLst>
          </p:cNvPr>
          <p:cNvGrpSpPr/>
          <p:nvPr/>
        </p:nvGrpSpPr>
        <p:grpSpPr>
          <a:xfrm>
            <a:off x="2475896" y="4349449"/>
            <a:ext cx="362010" cy="514461"/>
            <a:chOff x="2973628" y="2900461"/>
            <a:chExt cx="423100" cy="933091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21AE0A-F2FF-58F7-0669-991C5A3BFCE6}"/>
                </a:ext>
              </a:extLst>
            </p:cNvPr>
            <p:cNvCxnSpPr>
              <a:cxnSpLocks/>
            </p:cNvCxnSpPr>
            <p:nvPr/>
          </p:nvCxnSpPr>
          <p:spPr>
            <a:xfrm>
              <a:off x="2973628" y="2909236"/>
              <a:ext cx="423100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B711168-A1D9-8AA3-C154-CB73F236D04A}"/>
                </a:ext>
              </a:extLst>
            </p:cNvPr>
            <p:cNvCxnSpPr/>
            <p:nvPr/>
          </p:nvCxnSpPr>
          <p:spPr>
            <a:xfrm>
              <a:off x="3089892" y="2900461"/>
              <a:ext cx="0" cy="933091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E6CC99-734B-5F0E-2A3A-A2B8323A0AFF}"/>
              </a:ext>
            </a:extLst>
          </p:cNvPr>
          <p:cNvGrpSpPr/>
          <p:nvPr/>
        </p:nvGrpSpPr>
        <p:grpSpPr>
          <a:xfrm>
            <a:off x="3930584" y="4114522"/>
            <a:ext cx="362010" cy="792015"/>
            <a:chOff x="2973628" y="2900461"/>
            <a:chExt cx="423100" cy="93309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D0B6BCC-6F6A-76BC-CA00-D2CCFC978F18}"/>
                </a:ext>
              </a:extLst>
            </p:cNvPr>
            <p:cNvCxnSpPr>
              <a:cxnSpLocks/>
            </p:cNvCxnSpPr>
            <p:nvPr/>
          </p:nvCxnSpPr>
          <p:spPr>
            <a:xfrm>
              <a:off x="2973628" y="2909236"/>
              <a:ext cx="423100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0BC4A9D-2A91-2051-334B-310062CC2180}"/>
                </a:ext>
              </a:extLst>
            </p:cNvPr>
            <p:cNvCxnSpPr/>
            <p:nvPr/>
          </p:nvCxnSpPr>
          <p:spPr>
            <a:xfrm>
              <a:off x="3089892" y="2900461"/>
              <a:ext cx="0" cy="933091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50DFA97-BCD9-130F-5051-B7F6F52D6D10}"/>
              </a:ext>
            </a:extLst>
          </p:cNvPr>
          <p:cNvGrpSpPr/>
          <p:nvPr/>
        </p:nvGrpSpPr>
        <p:grpSpPr>
          <a:xfrm>
            <a:off x="5391285" y="4613489"/>
            <a:ext cx="362010" cy="175965"/>
            <a:chOff x="2973628" y="2900461"/>
            <a:chExt cx="423100" cy="207308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4C8F5A1-0355-C0C2-3036-187C43293A35}"/>
                </a:ext>
              </a:extLst>
            </p:cNvPr>
            <p:cNvCxnSpPr>
              <a:cxnSpLocks/>
            </p:cNvCxnSpPr>
            <p:nvPr/>
          </p:nvCxnSpPr>
          <p:spPr>
            <a:xfrm>
              <a:off x="2973628" y="2909236"/>
              <a:ext cx="423100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8BB91A2-1FF2-1B31-849E-D86CA8422EA2}"/>
                </a:ext>
              </a:extLst>
            </p:cNvPr>
            <p:cNvCxnSpPr>
              <a:cxnSpLocks/>
            </p:cNvCxnSpPr>
            <p:nvPr/>
          </p:nvCxnSpPr>
          <p:spPr>
            <a:xfrm>
              <a:off x="3089892" y="2900461"/>
              <a:ext cx="0" cy="207308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FC1AC38-DDF2-546F-01B6-5E1A7DC4819B}"/>
              </a:ext>
            </a:extLst>
          </p:cNvPr>
          <p:cNvSpPr txBox="1"/>
          <p:nvPr/>
        </p:nvSpPr>
        <p:spPr>
          <a:xfrm>
            <a:off x="2335426" y="4003812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noProof="0" dirty="0">
                <a:solidFill>
                  <a:srgbClr val="0D813C"/>
                </a:solidFill>
                <a:latin typeface="Aptos" panose="020B0004020202020204" pitchFamily="34" charset="0"/>
              </a:rPr>
              <a:t>4.8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1388F8-3965-A6E3-467B-B17AA214156F}"/>
              </a:ext>
            </a:extLst>
          </p:cNvPr>
          <p:cNvSpPr txBox="1"/>
          <p:nvPr/>
        </p:nvSpPr>
        <p:spPr>
          <a:xfrm>
            <a:off x="3843056" y="3721860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7</a:t>
            </a:r>
            <a:r>
              <a:rPr lang="en-US" sz="2000" b="1" noProof="0" dirty="0">
                <a:solidFill>
                  <a:srgbClr val="0D813C"/>
                </a:solidFill>
                <a:latin typeface="Aptos" panose="020B0004020202020204" pitchFamily="34" charset="0"/>
              </a:rPr>
              <a:t>.5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755C31-B1E1-32E2-61A6-55E056596034}"/>
              </a:ext>
            </a:extLst>
          </p:cNvPr>
          <p:cNvSpPr txBox="1"/>
          <p:nvPr/>
        </p:nvSpPr>
        <p:spPr>
          <a:xfrm>
            <a:off x="5249969" y="4220827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noProof="0" dirty="0">
                <a:solidFill>
                  <a:srgbClr val="0D813C"/>
                </a:solidFill>
                <a:latin typeface="Aptos" panose="020B0004020202020204" pitchFamily="34" charset="0"/>
              </a:rPr>
              <a:t>1.5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E1BDE9-5DA4-AF7E-6985-E2EF51670029}"/>
              </a:ext>
            </a:extLst>
          </p:cNvPr>
          <p:cNvSpPr txBox="1"/>
          <p:nvPr/>
        </p:nvSpPr>
        <p:spPr>
          <a:xfrm>
            <a:off x="6675997" y="2174313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6</a:t>
            </a:r>
            <a:r>
              <a:rPr lang="en-US" sz="2000" b="1" noProof="0" dirty="0">
                <a:solidFill>
                  <a:srgbClr val="0D813C"/>
                </a:solidFill>
                <a:latin typeface="Aptos" panose="020B0004020202020204" pitchFamily="34" charset="0"/>
              </a:rPr>
              <a:t>.2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57F6AF-58A4-9DC1-AF3A-B9453D66B146}"/>
              </a:ext>
            </a:extLst>
          </p:cNvPr>
          <p:cNvSpPr txBox="1"/>
          <p:nvPr/>
        </p:nvSpPr>
        <p:spPr>
          <a:xfrm>
            <a:off x="8098506" y="3553472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noProof="0" dirty="0">
                <a:solidFill>
                  <a:srgbClr val="0D813C"/>
                </a:solidFill>
                <a:latin typeface="Aptos" panose="020B0004020202020204" pitchFamily="34" charset="0"/>
              </a:rPr>
              <a:t>5.0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CE9CD8-D8F8-FD59-04DD-E6CB45CF7187}"/>
              </a:ext>
            </a:extLst>
          </p:cNvPr>
          <p:cNvGrpSpPr/>
          <p:nvPr/>
        </p:nvGrpSpPr>
        <p:grpSpPr>
          <a:xfrm>
            <a:off x="6868671" y="2566970"/>
            <a:ext cx="362010" cy="642635"/>
            <a:chOff x="2973628" y="2900461"/>
            <a:chExt cx="423100" cy="978162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B1B76D8-21AE-185F-9CAD-192CCA52F875}"/>
                </a:ext>
              </a:extLst>
            </p:cNvPr>
            <p:cNvCxnSpPr>
              <a:cxnSpLocks/>
            </p:cNvCxnSpPr>
            <p:nvPr/>
          </p:nvCxnSpPr>
          <p:spPr>
            <a:xfrm>
              <a:off x="2973628" y="2909236"/>
              <a:ext cx="423100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6C36A56-3B4E-6E76-2506-9F6685A331F2}"/>
                </a:ext>
              </a:extLst>
            </p:cNvPr>
            <p:cNvCxnSpPr>
              <a:cxnSpLocks/>
            </p:cNvCxnSpPr>
            <p:nvPr/>
          </p:nvCxnSpPr>
          <p:spPr>
            <a:xfrm>
              <a:off x="3089892" y="2900461"/>
              <a:ext cx="0" cy="978162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ECDDF5-E861-EAA8-32C4-36CA454552B9}"/>
              </a:ext>
            </a:extLst>
          </p:cNvPr>
          <p:cNvGrpSpPr/>
          <p:nvPr/>
        </p:nvGrpSpPr>
        <p:grpSpPr>
          <a:xfrm>
            <a:off x="8325205" y="3935522"/>
            <a:ext cx="362010" cy="532150"/>
            <a:chOff x="2973628" y="2900461"/>
            <a:chExt cx="423100" cy="978162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A29DD33-B438-97F4-7D1F-B549779AF6CD}"/>
                </a:ext>
              </a:extLst>
            </p:cNvPr>
            <p:cNvCxnSpPr>
              <a:cxnSpLocks/>
            </p:cNvCxnSpPr>
            <p:nvPr/>
          </p:nvCxnSpPr>
          <p:spPr>
            <a:xfrm>
              <a:off x="2973628" y="2909236"/>
              <a:ext cx="423100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EB779820-5A67-F289-589E-FB6EC8C4AAF8}"/>
                </a:ext>
              </a:extLst>
            </p:cNvPr>
            <p:cNvCxnSpPr>
              <a:cxnSpLocks/>
            </p:cNvCxnSpPr>
            <p:nvPr/>
          </p:nvCxnSpPr>
          <p:spPr>
            <a:xfrm>
              <a:off x="3089892" y="2900461"/>
              <a:ext cx="0" cy="978162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37B07A-1B48-3BC5-4BB6-EFA91CF41C08}"/>
              </a:ext>
            </a:extLst>
          </p:cNvPr>
          <p:cNvGrpSpPr/>
          <p:nvPr/>
        </p:nvGrpSpPr>
        <p:grpSpPr>
          <a:xfrm>
            <a:off x="-210312" y="866164"/>
            <a:ext cx="9564624" cy="5646169"/>
            <a:chOff x="-193725" y="854421"/>
            <a:chExt cx="9564624" cy="5646169"/>
          </a:xfrm>
        </p:grpSpPr>
        <p:sp>
          <p:nvSpPr>
            <p:cNvPr id="28" name="Google Shape;664;p5">
              <a:extLst>
                <a:ext uri="{FF2B5EF4-FFF2-40B4-BE49-F238E27FC236}">
                  <a16:creationId xmlns:a16="http://schemas.microsoft.com/office/drawing/2014/main" id="{34B7FFD3-E65A-280F-3FDA-1789B5592F6A}"/>
                </a:ext>
              </a:extLst>
            </p:cNvPr>
            <p:cNvSpPr/>
            <p:nvPr/>
          </p:nvSpPr>
          <p:spPr>
            <a:xfrm>
              <a:off x="-193725" y="5593772"/>
              <a:ext cx="9564624" cy="906818"/>
            </a:xfrm>
            <a:prstGeom prst="rect">
              <a:avLst/>
            </a:prstGeom>
            <a:solidFill>
              <a:srgbClr val="E1EBFB"/>
            </a:solidFill>
            <a:ln w="28575">
              <a:solidFill>
                <a:srgbClr val="4271C0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cs typeface="Poppins Medium"/>
                  <a:sym typeface="Poppins Medium"/>
                </a:rPr>
                <a:t>Athena </a:t>
              </a:r>
              <a:r>
                <a:rPr lang="en-US" sz="24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consistently</a:t>
              </a:r>
              <a:r>
                <a:rPr lang="en-US" sz="2400" b="1" kern="0" dirty="0">
                  <a:cs typeface="Poppins Medium"/>
                  <a:sym typeface="Poppins Medium"/>
                </a:rPr>
                <a:t> outperforms prior prefetcher control policies</a:t>
              </a:r>
            </a:p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cs typeface="Poppins Medium"/>
                  <a:sym typeface="Poppins Medium"/>
                </a:rPr>
                <a:t> in </a:t>
              </a:r>
              <a:r>
                <a:rPr lang="en-US" sz="24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all</a:t>
              </a:r>
              <a:r>
                <a:rPr lang="en-US" sz="2400" b="1" kern="0" dirty="0">
                  <a:cs typeface="Poppins Medium"/>
                  <a:sym typeface="Poppins Medium"/>
                </a:rPr>
                <a:t> workload categories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362242-0B01-BCF8-EA47-3D94F478EDBA}"/>
                </a:ext>
              </a:extLst>
            </p:cNvPr>
            <p:cNvSpPr/>
            <p:nvPr/>
          </p:nvSpPr>
          <p:spPr>
            <a:xfrm>
              <a:off x="-193725" y="854421"/>
              <a:ext cx="9564624" cy="4727608"/>
            </a:xfrm>
            <a:prstGeom prst="rect">
              <a:avLst/>
            </a:prstGeom>
            <a:solidFill>
              <a:schemeClr val="bg1">
                <a:alpha val="74902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" name="Google Shape;664;p5">
            <a:extLst>
              <a:ext uri="{FF2B5EF4-FFF2-40B4-BE49-F238E27FC236}">
                <a16:creationId xmlns:a16="http://schemas.microsoft.com/office/drawing/2014/main" id="{1E762109-954D-9E31-AABC-3422647ECD04}"/>
              </a:ext>
            </a:extLst>
          </p:cNvPr>
          <p:cNvSpPr/>
          <p:nvPr/>
        </p:nvSpPr>
        <p:spPr>
          <a:xfrm>
            <a:off x="-210312" y="4331321"/>
            <a:ext cx="9564624" cy="906818"/>
          </a:xfrm>
          <a:prstGeom prst="rect">
            <a:avLst/>
          </a:prstGeom>
          <a:solidFill>
            <a:srgbClr val="E1EBFB"/>
          </a:solidFill>
          <a:ln w="28575">
            <a:solidFill>
              <a:srgbClr val="4271C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400" b="1" kern="0" dirty="0">
                <a:cs typeface="Poppins Medium"/>
                <a:sym typeface="Poppins Medium"/>
              </a:rPr>
              <a:t>Athena outperforms the best-prior coordination policy MAB </a:t>
            </a:r>
          </a:p>
          <a:p>
            <a:pPr algn="ctr">
              <a:buClr>
                <a:srgbClr val="FFFFFF"/>
              </a:buClr>
              <a:buSzPts val="3200"/>
              <a:defRPr/>
            </a:pPr>
            <a:r>
              <a:rPr lang="en-US" sz="2400" b="1" kern="0" dirty="0">
                <a:cs typeface="Poppins Medium"/>
                <a:sym typeface="Poppins Medium"/>
              </a:rPr>
              <a:t>by </a:t>
            </a:r>
            <a:r>
              <a:rPr lang="en-US" sz="3200" b="1" kern="0" dirty="0">
                <a:solidFill>
                  <a:srgbClr val="4473C4"/>
                </a:solidFill>
                <a:cs typeface="Poppins Medium"/>
                <a:sym typeface="Poppins Medium"/>
              </a:rPr>
              <a:t>5%</a:t>
            </a:r>
            <a:r>
              <a:rPr lang="en-US" sz="2400" b="1" kern="0" dirty="0">
                <a:cs typeface="Poppins Medium"/>
                <a:sym typeface="Poppins Medium"/>
              </a:rPr>
              <a:t> on average </a:t>
            </a:r>
          </a:p>
        </p:txBody>
      </p:sp>
    </p:spTree>
    <p:extLst>
      <p:ext uri="{BB962C8B-B14F-4D97-AF65-F5344CB8AC3E}">
        <p14:creationId xmlns:p14="http://schemas.microsoft.com/office/powerpoint/2010/main" val="27744863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285019-3474-9500-8AD6-31E30C7F1554}"/>
              </a:ext>
            </a:extLst>
          </p:cNvPr>
          <p:cNvSpPr/>
          <p:nvPr/>
        </p:nvSpPr>
        <p:spPr>
          <a:xfrm>
            <a:off x="6413384" y="1918276"/>
            <a:ext cx="2442000" cy="41205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1C93AD-04C3-F71B-3400-3E619E102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39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3DEA0B-8568-8E1F-0BDD-217AAE314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Speedup in Cache Design 1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F1EB8F0-478E-8A7C-097A-6C710C0CE5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0490510"/>
              </p:ext>
            </p:extLst>
          </p:nvPr>
        </p:nvGraphicFramePr>
        <p:xfrm>
          <a:off x="188913" y="866775"/>
          <a:ext cx="8797925" cy="564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7A74915-8116-3EB9-5A4D-44F8ADD94F6F}"/>
              </a:ext>
            </a:extLst>
          </p:cNvPr>
          <p:cNvCxnSpPr>
            <a:cxnSpLocks/>
          </p:cNvCxnSpPr>
          <p:nvPr/>
        </p:nvCxnSpPr>
        <p:spPr>
          <a:xfrm>
            <a:off x="1546412" y="3982203"/>
            <a:ext cx="7291332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EF3638A5-5FA1-E6C0-D4BF-D99CAAC6C9B0}"/>
              </a:ext>
            </a:extLst>
          </p:cNvPr>
          <p:cNvSpPr/>
          <p:nvPr/>
        </p:nvSpPr>
        <p:spPr>
          <a:xfrm>
            <a:off x="2889778" y="3438604"/>
            <a:ext cx="898215" cy="495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EC5624A-7241-F622-2BFD-E19E12776208}"/>
              </a:ext>
            </a:extLst>
          </p:cNvPr>
          <p:cNvSpPr/>
          <p:nvPr/>
        </p:nvSpPr>
        <p:spPr>
          <a:xfrm>
            <a:off x="5301086" y="2029241"/>
            <a:ext cx="898215" cy="495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7FFA3B4-D2F9-DBB6-9181-DCD1B1128760}"/>
              </a:ext>
            </a:extLst>
          </p:cNvPr>
          <p:cNvSpPr/>
          <p:nvPr/>
        </p:nvSpPr>
        <p:spPr>
          <a:xfrm>
            <a:off x="7769286" y="2627979"/>
            <a:ext cx="898215" cy="495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7420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3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Graphic spid="5" grpId="0" uiExpand="1">
        <p:bldSub>
          <a:bldChart bld="category"/>
        </p:bldSub>
      </p:bldGraphic>
      <p:bldP spid="2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8DFDBB-78E3-1D41-2F28-B9D16D77D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4BA849-1517-779C-2F99-2C1EF85D6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AD4281D1-1E88-93EB-56D1-D5BCD0A1E638}"/>
              </a:ext>
            </a:extLst>
          </p:cNvPr>
          <p:cNvSpPr/>
          <p:nvPr/>
        </p:nvSpPr>
        <p:spPr>
          <a:xfrm>
            <a:off x="189556" y="1173058"/>
            <a:ext cx="8798062" cy="798961"/>
          </a:xfrm>
          <a:prstGeom prst="roundRect">
            <a:avLst/>
          </a:prstGeom>
          <a:solidFill>
            <a:srgbClr val="C4D7FD"/>
          </a:solidFill>
          <a:ln w="28575">
            <a:solidFill>
              <a:srgbClr val="62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tx1"/>
                </a:solidFill>
                <a:ea typeface="Cambria"/>
              </a:rPr>
              <a:t>Background</a:t>
            </a: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FF141CCB-DEA7-319A-40F5-637896AED65D}"/>
              </a:ext>
            </a:extLst>
          </p:cNvPr>
          <p:cNvSpPr/>
          <p:nvPr/>
        </p:nvSpPr>
        <p:spPr>
          <a:xfrm>
            <a:off x="189556" y="2235044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Motivation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BE84DD92-A465-E605-692F-798B63A8E0C9}"/>
              </a:ext>
            </a:extLst>
          </p:cNvPr>
          <p:cNvSpPr/>
          <p:nvPr/>
        </p:nvSpPr>
        <p:spPr>
          <a:xfrm>
            <a:off x="189556" y="3297030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Athena</a:t>
            </a: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2DBC85AB-AC4C-66BA-BB66-223E360B082C}"/>
              </a:ext>
            </a:extLst>
          </p:cNvPr>
          <p:cNvSpPr/>
          <p:nvPr/>
        </p:nvSpPr>
        <p:spPr>
          <a:xfrm>
            <a:off x="189556" y="4359016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Evaluation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AB5BFAFB-A72F-A07D-4BF5-A6934D906C5F}"/>
              </a:ext>
            </a:extLst>
          </p:cNvPr>
          <p:cNvSpPr/>
          <p:nvPr/>
        </p:nvSpPr>
        <p:spPr>
          <a:xfrm>
            <a:off x="189556" y="5421001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0303362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4D4DC-F78F-CC43-162A-1AC86FB7D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8CC7288-B628-2254-B5B6-A6499D57B229}"/>
              </a:ext>
            </a:extLst>
          </p:cNvPr>
          <p:cNvSpPr/>
          <p:nvPr/>
        </p:nvSpPr>
        <p:spPr>
          <a:xfrm>
            <a:off x="6413384" y="1918276"/>
            <a:ext cx="2442000" cy="41205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206A9F-AD48-01DA-0940-1B7B41FE8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F8B3C0-063A-2EC1-4E34-BC6E5280D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Speedup in Cache Design 1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AD9B9A2-B89A-CCFB-8E51-3A7A4DBDFF5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8913" y="866775"/>
          <a:ext cx="8797925" cy="564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D4A75C-86BA-DD52-690F-6E11233B4A1A}"/>
              </a:ext>
            </a:extLst>
          </p:cNvPr>
          <p:cNvCxnSpPr>
            <a:cxnSpLocks/>
          </p:cNvCxnSpPr>
          <p:nvPr/>
        </p:nvCxnSpPr>
        <p:spPr>
          <a:xfrm>
            <a:off x="1546412" y="3982203"/>
            <a:ext cx="7291332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B705A295-FBE0-82B2-19C8-7147C177BA0E}"/>
              </a:ext>
            </a:extLst>
          </p:cNvPr>
          <p:cNvSpPr/>
          <p:nvPr/>
        </p:nvSpPr>
        <p:spPr>
          <a:xfrm>
            <a:off x="2889778" y="3438604"/>
            <a:ext cx="898215" cy="495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B6202AC-5F1D-C667-E260-A9DFAC705486}"/>
              </a:ext>
            </a:extLst>
          </p:cNvPr>
          <p:cNvSpPr/>
          <p:nvPr/>
        </p:nvSpPr>
        <p:spPr>
          <a:xfrm>
            <a:off x="5301086" y="2029241"/>
            <a:ext cx="898215" cy="495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70E2C1-D196-1347-AE98-53C562C42618}"/>
              </a:ext>
            </a:extLst>
          </p:cNvPr>
          <p:cNvSpPr/>
          <p:nvPr/>
        </p:nvSpPr>
        <p:spPr>
          <a:xfrm>
            <a:off x="7769286" y="2627979"/>
            <a:ext cx="898215" cy="495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97492EE-B2F5-B5E7-5B3B-1091C47842A5}"/>
              </a:ext>
            </a:extLst>
          </p:cNvPr>
          <p:cNvGrpSpPr/>
          <p:nvPr/>
        </p:nvGrpSpPr>
        <p:grpSpPr>
          <a:xfrm>
            <a:off x="-194437" y="865361"/>
            <a:ext cx="9564624" cy="5646169"/>
            <a:chOff x="-193725" y="854421"/>
            <a:chExt cx="9564624" cy="5646169"/>
          </a:xfrm>
        </p:grpSpPr>
        <p:sp>
          <p:nvSpPr>
            <p:cNvPr id="11" name="Google Shape;664;p5">
              <a:extLst>
                <a:ext uri="{FF2B5EF4-FFF2-40B4-BE49-F238E27FC236}">
                  <a16:creationId xmlns:a16="http://schemas.microsoft.com/office/drawing/2014/main" id="{C714E414-C83B-D2DA-7935-65E0B84F3C7F}"/>
                </a:ext>
              </a:extLst>
            </p:cNvPr>
            <p:cNvSpPr/>
            <p:nvPr/>
          </p:nvSpPr>
          <p:spPr>
            <a:xfrm>
              <a:off x="-193725" y="5593772"/>
              <a:ext cx="9564624" cy="906818"/>
            </a:xfrm>
            <a:prstGeom prst="rect">
              <a:avLst/>
            </a:prstGeom>
            <a:solidFill>
              <a:srgbClr val="E1EBFB"/>
            </a:solidFill>
            <a:ln w="28575">
              <a:solidFill>
                <a:srgbClr val="4271C0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cs typeface="Poppins Medium"/>
                  <a:sym typeface="Poppins Medium"/>
                </a:rPr>
                <a:t>Athena provides </a:t>
              </a:r>
              <a:r>
                <a:rPr lang="en-US" sz="24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similar</a:t>
              </a:r>
              <a:r>
                <a:rPr lang="en-US" sz="2400" b="1" kern="0" dirty="0">
                  <a:cs typeface="Poppins Medium"/>
                  <a:sym typeface="Poppins Medium"/>
                </a:rPr>
                <a:t> performance gains </a:t>
              </a:r>
            </a:p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cs typeface="Poppins Medium"/>
                  <a:sym typeface="Poppins Medium"/>
                </a:rPr>
                <a:t>as the </a:t>
              </a:r>
              <a:r>
                <a:rPr lang="en-US" sz="2400" b="1" kern="0" dirty="0" err="1">
                  <a:solidFill>
                    <a:srgbClr val="4473C4"/>
                  </a:solidFill>
                  <a:cs typeface="Poppins Medium"/>
                  <a:sym typeface="Poppins Medium"/>
                </a:rPr>
                <a:t>StaticBest</a:t>
              </a:r>
              <a:r>
                <a:rPr lang="en-US" sz="2400" b="1" kern="0" dirty="0">
                  <a:cs typeface="Poppins Medium"/>
                  <a:sym typeface="Poppins Medium"/>
                </a:rPr>
                <a:t> combination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F93F80D-F612-3032-6BCD-AB565B772DC6}"/>
                </a:ext>
              </a:extLst>
            </p:cNvPr>
            <p:cNvSpPr/>
            <p:nvPr/>
          </p:nvSpPr>
          <p:spPr>
            <a:xfrm>
              <a:off x="-193725" y="854421"/>
              <a:ext cx="9564624" cy="4727608"/>
            </a:xfrm>
            <a:prstGeom prst="rect">
              <a:avLst/>
            </a:prstGeom>
            <a:solidFill>
              <a:schemeClr val="bg1">
                <a:alpha val="74902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414293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24332F-3C82-9F53-00A2-631D5D77D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860A6A7-86E8-539A-4E85-586480463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400" dirty="0"/>
              <a:t>Performance Sensitivity to Varying Prefetchers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83AA1A7-AEC1-1770-EF68-D47C945E5B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9360257"/>
              </p:ext>
            </p:extLst>
          </p:nvPr>
        </p:nvGraphicFramePr>
        <p:xfrm>
          <a:off x="188913" y="917575"/>
          <a:ext cx="8797925" cy="564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7239B77-103F-8044-4CAA-25CAA0841C2D}"/>
              </a:ext>
            </a:extLst>
          </p:cNvPr>
          <p:cNvCxnSpPr>
            <a:cxnSpLocks/>
          </p:cNvCxnSpPr>
          <p:nvPr/>
        </p:nvCxnSpPr>
        <p:spPr>
          <a:xfrm>
            <a:off x="1890048" y="3665141"/>
            <a:ext cx="6928131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63B6228-3520-E7B8-B8D0-FE22F65BD9AB}"/>
              </a:ext>
            </a:extLst>
          </p:cNvPr>
          <p:cNvGrpSpPr/>
          <p:nvPr/>
        </p:nvGrpSpPr>
        <p:grpSpPr>
          <a:xfrm>
            <a:off x="2774723" y="2694467"/>
            <a:ext cx="632694" cy="497421"/>
            <a:chOff x="2663849" y="2739182"/>
            <a:chExt cx="739463" cy="90218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7AA36F3-3739-E23B-FBA8-6A4E7FF72D64}"/>
                </a:ext>
              </a:extLst>
            </p:cNvPr>
            <p:cNvCxnSpPr>
              <a:cxnSpLocks/>
            </p:cNvCxnSpPr>
            <p:nvPr/>
          </p:nvCxnSpPr>
          <p:spPr>
            <a:xfrm>
              <a:off x="2663849" y="2739182"/>
              <a:ext cx="739463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6A43E69-200C-A35D-C5EB-AEEA7ADCEC8D}"/>
                </a:ext>
              </a:extLst>
            </p:cNvPr>
            <p:cNvCxnSpPr>
              <a:cxnSpLocks/>
            </p:cNvCxnSpPr>
            <p:nvPr/>
          </p:nvCxnSpPr>
          <p:spPr>
            <a:xfrm>
              <a:off x="2849979" y="2751651"/>
              <a:ext cx="0" cy="889715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1E1A575-FE2A-67DD-C2CA-5EAAB0A5575A}"/>
              </a:ext>
            </a:extLst>
          </p:cNvPr>
          <p:cNvSpPr txBox="1"/>
          <p:nvPr/>
        </p:nvSpPr>
        <p:spPr>
          <a:xfrm>
            <a:off x="2715807" y="2339203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5.0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8C5BDC-0202-E7F5-1DA2-079F53A3D7A2}"/>
              </a:ext>
            </a:extLst>
          </p:cNvPr>
          <p:cNvGrpSpPr/>
          <p:nvPr/>
        </p:nvGrpSpPr>
        <p:grpSpPr>
          <a:xfrm>
            <a:off x="4508416" y="2867492"/>
            <a:ext cx="632694" cy="497421"/>
            <a:chOff x="2663849" y="2739182"/>
            <a:chExt cx="739463" cy="902184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F19B03B-B1E0-2CB0-3480-C25A687E20CC}"/>
                </a:ext>
              </a:extLst>
            </p:cNvPr>
            <p:cNvCxnSpPr>
              <a:cxnSpLocks/>
            </p:cNvCxnSpPr>
            <p:nvPr/>
          </p:nvCxnSpPr>
          <p:spPr>
            <a:xfrm>
              <a:off x="2663849" y="2739182"/>
              <a:ext cx="739463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0E6ABC2-F058-F0CE-109E-A75995C84EA8}"/>
                </a:ext>
              </a:extLst>
            </p:cNvPr>
            <p:cNvCxnSpPr>
              <a:cxnSpLocks/>
            </p:cNvCxnSpPr>
            <p:nvPr/>
          </p:nvCxnSpPr>
          <p:spPr>
            <a:xfrm>
              <a:off x="2849979" y="2751651"/>
              <a:ext cx="0" cy="889715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84D352A-D3CA-A16C-AA64-037B882A37CE}"/>
              </a:ext>
            </a:extLst>
          </p:cNvPr>
          <p:cNvSpPr txBox="1"/>
          <p:nvPr/>
        </p:nvSpPr>
        <p:spPr>
          <a:xfrm>
            <a:off x="4470125" y="2532755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5.4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A1ADB5-A2FC-B6C9-2727-A63F149C70F8}"/>
              </a:ext>
            </a:extLst>
          </p:cNvPr>
          <p:cNvGrpSpPr/>
          <p:nvPr/>
        </p:nvGrpSpPr>
        <p:grpSpPr>
          <a:xfrm>
            <a:off x="6253857" y="3116202"/>
            <a:ext cx="632694" cy="363598"/>
            <a:chOff x="2663849" y="2739182"/>
            <a:chExt cx="739463" cy="659466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692D976-E7D5-483E-3CA2-2560FED77B6F}"/>
                </a:ext>
              </a:extLst>
            </p:cNvPr>
            <p:cNvCxnSpPr>
              <a:cxnSpLocks/>
            </p:cNvCxnSpPr>
            <p:nvPr/>
          </p:nvCxnSpPr>
          <p:spPr>
            <a:xfrm>
              <a:off x="2663849" y="2739182"/>
              <a:ext cx="739463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BC8D6B2-FF85-28FB-207F-530B45B262FC}"/>
                </a:ext>
              </a:extLst>
            </p:cNvPr>
            <p:cNvCxnSpPr>
              <a:cxnSpLocks/>
            </p:cNvCxnSpPr>
            <p:nvPr/>
          </p:nvCxnSpPr>
          <p:spPr>
            <a:xfrm>
              <a:off x="2849979" y="2751651"/>
              <a:ext cx="0" cy="646997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C64500E-F35F-D3FC-62DE-D5CA1D4ABC31}"/>
              </a:ext>
            </a:extLst>
          </p:cNvPr>
          <p:cNvSpPr txBox="1"/>
          <p:nvPr/>
        </p:nvSpPr>
        <p:spPr>
          <a:xfrm>
            <a:off x="6215566" y="2781465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3.6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AEEDA4-617F-9DD1-8D15-0961741A5F76}"/>
              </a:ext>
            </a:extLst>
          </p:cNvPr>
          <p:cNvGrpSpPr/>
          <p:nvPr/>
        </p:nvGrpSpPr>
        <p:grpSpPr>
          <a:xfrm>
            <a:off x="7990545" y="3221663"/>
            <a:ext cx="632694" cy="500488"/>
            <a:chOff x="2663849" y="2739182"/>
            <a:chExt cx="739463" cy="907746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2052045-7F5E-4E2B-4E4C-7B98344257CE}"/>
                </a:ext>
              </a:extLst>
            </p:cNvPr>
            <p:cNvCxnSpPr>
              <a:cxnSpLocks/>
            </p:cNvCxnSpPr>
            <p:nvPr/>
          </p:nvCxnSpPr>
          <p:spPr>
            <a:xfrm>
              <a:off x="2663849" y="2739182"/>
              <a:ext cx="739463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7F1969B-CA4A-D6D8-8527-BB3507E4DA5E}"/>
                </a:ext>
              </a:extLst>
            </p:cNvPr>
            <p:cNvCxnSpPr>
              <a:cxnSpLocks/>
            </p:cNvCxnSpPr>
            <p:nvPr/>
          </p:nvCxnSpPr>
          <p:spPr>
            <a:xfrm>
              <a:off x="2849979" y="2751651"/>
              <a:ext cx="0" cy="895277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D0783EE4-B7E8-845F-54C6-8F9AA8E1DBDF}"/>
              </a:ext>
            </a:extLst>
          </p:cNvPr>
          <p:cNvSpPr txBox="1"/>
          <p:nvPr/>
        </p:nvSpPr>
        <p:spPr>
          <a:xfrm>
            <a:off x="7931629" y="2866398"/>
            <a:ext cx="750526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5.0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82397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300"/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category"/>
        </p:bldSub>
      </p:bldGraphic>
      <p:bldP spid="9" grpId="0"/>
      <p:bldP spid="16" grpId="0"/>
      <p:bldP spid="20" grpId="0"/>
      <p:bldP spid="2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4BB055-A846-C833-24D7-EB4E9077E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F8451C-AC26-C9E7-1063-DCAB83984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 Sensitivity to Varying OCPs</a:t>
            </a:r>
            <a:endParaRPr lang="en-CH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8C91F25-1F8C-E895-AFCB-9BA20712AE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2558780"/>
              </p:ext>
            </p:extLst>
          </p:nvPr>
        </p:nvGraphicFramePr>
        <p:xfrm>
          <a:off x="188913" y="866775"/>
          <a:ext cx="8797925" cy="564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3CE8040-048F-5EE6-D14D-A41A1B89BECA}"/>
              </a:ext>
            </a:extLst>
          </p:cNvPr>
          <p:cNvCxnSpPr>
            <a:cxnSpLocks/>
          </p:cNvCxnSpPr>
          <p:nvPr/>
        </p:nvCxnSpPr>
        <p:spPr>
          <a:xfrm>
            <a:off x="1795829" y="3667940"/>
            <a:ext cx="7077238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966FDED0-DBF6-6DC6-29D4-9B1163B2467A}"/>
              </a:ext>
            </a:extLst>
          </p:cNvPr>
          <p:cNvGrpSpPr/>
          <p:nvPr/>
        </p:nvGrpSpPr>
        <p:grpSpPr>
          <a:xfrm>
            <a:off x="3199936" y="2742661"/>
            <a:ext cx="692390" cy="469169"/>
            <a:chOff x="2663849" y="2739182"/>
            <a:chExt cx="739463" cy="850943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92A0F93-2A5E-F0C4-D73E-14E7A286FAA8}"/>
                </a:ext>
              </a:extLst>
            </p:cNvPr>
            <p:cNvCxnSpPr>
              <a:cxnSpLocks/>
            </p:cNvCxnSpPr>
            <p:nvPr/>
          </p:nvCxnSpPr>
          <p:spPr>
            <a:xfrm>
              <a:off x="2663849" y="2739182"/>
              <a:ext cx="739463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30C288C-A8CD-792C-CCF7-F42BF9DF7587}"/>
                </a:ext>
              </a:extLst>
            </p:cNvPr>
            <p:cNvCxnSpPr>
              <a:cxnSpLocks/>
            </p:cNvCxnSpPr>
            <p:nvPr/>
          </p:nvCxnSpPr>
          <p:spPr>
            <a:xfrm>
              <a:off x="2823244" y="2739182"/>
              <a:ext cx="0" cy="850943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5A08B2A-CFA5-497D-7C94-FF7C19427B16}"/>
              </a:ext>
            </a:extLst>
          </p:cNvPr>
          <p:cNvSpPr txBox="1"/>
          <p:nvPr/>
        </p:nvSpPr>
        <p:spPr>
          <a:xfrm>
            <a:off x="3200716" y="2395562"/>
            <a:ext cx="7505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5.0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3D1577-6029-D788-0EA0-DD7119A16E75}"/>
              </a:ext>
            </a:extLst>
          </p:cNvPr>
          <p:cNvGrpSpPr/>
          <p:nvPr/>
        </p:nvGrpSpPr>
        <p:grpSpPr>
          <a:xfrm>
            <a:off x="5576993" y="2795671"/>
            <a:ext cx="692390" cy="456130"/>
            <a:chOff x="2663849" y="2739182"/>
            <a:chExt cx="739463" cy="827294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4937653-DD74-3A1F-FC68-FAEFF32531D4}"/>
                </a:ext>
              </a:extLst>
            </p:cNvPr>
            <p:cNvCxnSpPr>
              <a:cxnSpLocks/>
            </p:cNvCxnSpPr>
            <p:nvPr/>
          </p:nvCxnSpPr>
          <p:spPr>
            <a:xfrm>
              <a:off x="2663849" y="2739182"/>
              <a:ext cx="739463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C700277-FA12-F2C8-2409-9AAA6C4CE37A}"/>
                </a:ext>
              </a:extLst>
            </p:cNvPr>
            <p:cNvCxnSpPr>
              <a:cxnSpLocks/>
            </p:cNvCxnSpPr>
            <p:nvPr/>
          </p:nvCxnSpPr>
          <p:spPr>
            <a:xfrm>
              <a:off x="2823244" y="2739182"/>
              <a:ext cx="0" cy="827294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52ACDC0-E029-8F8E-B964-EFAEC58A1D3C}"/>
              </a:ext>
            </a:extLst>
          </p:cNvPr>
          <p:cNvSpPr txBox="1"/>
          <p:nvPr/>
        </p:nvSpPr>
        <p:spPr>
          <a:xfrm>
            <a:off x="5577773" y="2448573"/>
            <a:ext cx="7505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4.7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B39411B-4B89-B9E5-26BA-4310CA79CEA0}"/>
              </a:ext>
            </a:extLst>
          </p:cNvPr>
          <p:cNvGrpSpPr/>
          <p:nvPr/>
        </p:nvGrpSpPr>
        <p:grpSpPr>
          <a:xfrm>
            <a:off x="7938435" y="2848683"/>
            <a:ext cx="692390" cy="731915"/>
            <a:chOff x="2663849" y="2739182"/>
            <a:chExt cx="739463" cy="1327492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650A974-8150-F233-E148-EEB9F9C3720A}"/>
                </a:ext>
              </a:extLst>
            </p:cNvPr>
            <p:cNvCxnSpPr>
              <a:cxnSpLocks/>
            </p:cNvCxnSpPr>
            <p:nvPr/>
          </p:nvCxnSpPr>
          <p:spPr>
            <a:xfrm>
              <a:off x="2663849" y="2739182"/>
              <a:ext cx="739463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1C2C6240-128B-4035-DBF9-7F9E0715B766}"/>
                </a:ext>
              </a:extLst>
            </p:cNvPr>
            <p:cNvCxnSpPr>
              <a:cxnSpLocks/>
            </p:cNvCxnSpPr>
            <p:nvPr/>
          </p:nvCxnSpPr>
          <p:spPr>
            <a:xfrm>
              <a:off x="2823244" y="2739182"/>
              <a:ext cx="0" cy="1327492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CF32406-FBDF-1536-FC4F-C502D684BB49}"/>
              </a:ext>
            </a:extLst>
          </p:cNvPr>
          <p:cNvSpPr txBox="1"/>
          <p:nvPr/>
        </p:nvSpPr>
        <p:spPr>
          <a:xfrm>
            <a:off x="7939215" y="2501585"/>
            <a:ext cx="7505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8.2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60248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category"/>
        </p:bldSub>
      </p:bldGraphic>
      <p:bldP spid="9" grpId="0"/>
      <p:bldP spid="14" grpId="0"/>
      <p:bldP spid="2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75222-D144-6545-E328-F459FA047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82EC8B-DCFE-203A-6D85-56929F085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625A2F-6ABB-3D31-812E-A1DB07B0F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 Sensitivity to Varying OCPs</a:t>
            </a:r>
            <a:endParaRPr lang="en-CH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4186060-0F7D-4AD0-9EDF-CC4C9550387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8913" y="866775"/>
          <a:ext cx="8797925" cy="564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8EF07DC-8BB8-435F-077D-2B72877FF4C4}"/>
              </a:ext>
            </a:extLst>
          </p:cNvPr>
          <p:cNvCxnSpPr>
            <a:cxnSpLocks/>
          </p:cNvCxnSpPr>
          <p:nvPr/>
        </p:nvCxnSpPr>
        <p:spPr>
          <a:xfrm>
            <a:off x="1795829" y="3667940"/>
            <a:ext cx="7077238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DBB7794F-4237-EAF4-8B4B-E8B9A96E86D9}"/>
              </a:ext>
            </a:extLst>
          </p:cNvPr>
          <p:cNvGrpSpPr/>
          <p:nvPr/>
        </p:nvGrpSpPr>
        <p:grpSpPr>
          <a:xfrm>
            <a:off x="3199936" y="2742661"/>
            <a:ext cx="692390" cy="469169"/>
            <a:chOff x="2663849" y="2739182"/>
            <a:chExt cx="739463" cy="850943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2C3EBB1-C81A-2C52-501A-C4E8829C6447}"/>
                </a:ext>
              </a:extLst>
            </p:cNvPr>
            <p:cNvCxnSpPr>
              <a:cxnSpLocks/>
            </p:cNvCxnSpPr>
            <p:nvPr/>
          </p:nvCxnSpPr>
          <p:spPr>
            <a:xfrm>
              <a:off x="2663849" y="2739182"/>
              <a:ext cx="739463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F4A7503-7C48-A544-B290-42F86DDE2200}"/>
                </a:ext>
              </a:extLst>
            </p:cNvPr>
            <p:cNvCxnSpPr>
              <a:cxnSpLocks/>
            </p:cNvCxnSpPr>
            <p:nvPr/>
          </p:nvCxnSpPr>
          <p:spPr>
            <a:xfrm>
              <a:off x="2823244" y="2739182"/>
              <a:ext cx="0" cy="850943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1985D62-6033-B97C-4C57-2D3687791F14}"/>
              </a:ext>
            </a:extLst>
          </p:cNvPr>
          <p:cNvSpPr txBox="1"/>
          <p:nvPr/>
        </p:nvSpPr>
        <p:spPr>
          <a:xfrm>
            <a:off x="3200716" y="2395562"/>
            <a:ext cx="7505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5.0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000C27A-47ED-B34A-5033-B23A7A808216}"/>
              </a:ext>
            </a:extLst>
          </p:cNvPr>
          <p:cNvGrpSpPr/>
          <p:nvPr/>
        </p:nvGrpSpPr>
        <p:grpSpPr>
          <a:xfrm>
            <a:off x="5576993" y="2795671"/>
            <a:ext cx="692390" cy="456130"/>
            <a:chOff x="2663849" y="2739182"/>
            <a:chExt cx="739463" cy="827294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96C5BA-9980-7A9A-1138-FAE9014F91D5}"/>
                </a:ext>
              </a:extLst>
            </p:cNvPr>
            <p:cNvCxnSpPr>
              <a:cxnSpLocks/>
            </p:cNvCxnSpPr>
            <p:nvPr/>
          </p:nvCxnSpPr>
          <p:spPr>
            <a:xfrm>
              <a:off x="2663849" y="2739182"/>
              <a:ext cx="739463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E4F0CD14-A193-29A5-E2DF-CAD88EE93A45}"/>
                </a:ext>
              </a:extLst>
            </p:cNvPr>
            <p:cNvCxnSpPr>
              <a:cxnSpLocks/>
            </p:cNvCxnSpPr>
            <p:nvPr/>
          </p:nvCxnSpPr>
          <p:spPr>
            <a:xfrm>
              <a:off x="2823244" y="2739182"/>
              <a:ext cx="0" cy="827294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86D210D-9521-1400-3AD9-DF0C9D9D6206}"/>
              </a:ext>
            </a:extLst>
          </p:cNvPr>
          <p:cNvSpPr txBox="1"/>
          <p:nvPr/>
        </p:nvSpPr>
        <p:spPr>
          <a:xfrm>
            <a:off x="5577773" y="2448573"/>
            <a:ext cx="7505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4.7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BD68F7E-4C5D-E6D8-5C2D-E540F7ABC872}"/>
              </a:ext>
            </a:extLst>
          </p:cNvPr>
          <p:cNvGrpSpPr/>
          <p:nvPr/>
        </p:nvGrpSpPr>
        <p:grpSpPr>
          <a:xfrm>
            <a:off x="7938435" y="2848683"/>
            <a:ext cx="692390" cy="731915"/>
            <a:chOff x="2663849" y="2739182"/>
            <a:chExt cx="739463" cy="1327492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79E140D-5B0C-857C-1658-6F0975B584B1}"/>
                </a:ext>
              </a:extLst>
            </p:cNvPr>
            <p:cNvCxnSpPr>
              <a:cxnSpLocks/>
            </p:cNvCxnSpPr>
            <p:nvPr/>
          </p:nvCxnSpPr>
          <p:spPr>
            <a:xfrm>
              <a:off x="2663849" y="2739182"/>
              <a:ext cx="739463" cy="0"/>
            </a:xfrm>
            <a:prstGeom prst="line">
              <a:avLst/>
            </a:prstGeom>
            <a:ln>
              <a:solidFill>
                <a:srgbClr val="0D813C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EED148A-12B4-96DB-3921-7395E0FD4D1E}"/>
                </a:ext>
              </a:extLst>
            </p:cNvPr>
            <p:cNvCxnSpPr>
              <a:cxnSpLocks/>
            </p:cNvCxnSpPr>
            <p:nvPr/>
          </p:nvCxnSpPr>
          <p:spPr>
            <a:xfrm>
              <a:off x="2823244" y="2739182"/>
              <a:ext cx="0" cy="1327492"/>
            </a:xfrm>
            <a:prstGeom prst="straightConnector1">
              <a:avLst/>
            </a:prstGeom>
            <a:ln>
              <a:solidFill>
                <a:srgbClr val="0D813C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22B93C7-759D-4027-DCD8-7DEF880D2F51}"/>
              </a:ext>
            </a:extLst>
          </p:cNvPr>
          <p:cNvSpPr txBox="1"/>
          <p:nvPr/>
        </p:nvSpPr>
        <p:spPr>
          <a:xfrm>
            <a:off x="7939215" y="2501585"/>
            <a:ext cx="7505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D813C"/>
                </a:solidFill>
                <a:latin typeface="Aptos" panose="020B0004020202020204" pitchFamily="34" charset="0"/>
              </a:rPr>
              <a:t>8.2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813C"/>
                </a:solidFill>
                <a:effectLst/>
                <a:uLnTx/>
                <a:uFillTx/>
                <a:latin typeface="Aptos" panose="020B0004020202020204" pitchFamily="34" charset="0"/>
              </a:rPr>
              <a:t>%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22E6CC0-E197-48C0-8962-90749A2666B5}"/>
              </a:ext>
            </a:extLst>
          </p:cNvPr>
          <p:cNvGrpSpPr/>
          <p:nvPr/>
        </p:nvGrpSpPr>
        <p:grpSpPr>
          <a:xfrm>
            <a:off x="-194437" y="864169"/>
            <a:ext cx="9564624" cy="5646169"/>
            <a:chOff x="-193725" y="854421"/>
            <a:chExt cx="9564624" cy="5646169"/>
          </a:xfrm>
        </p:grpSpPr>
        <p:sp>
          <p:nvSpPr>
            <p:cNvPr id="15" name="Google Shape;664;p5">
              <a:extLst>
                <a:ext uri="{FF2B5EF4-FFF2-40B4-BE49-F238E27FC236}">
                  <a16:creationId xmlns:a16="http://schemas.microsoft.com/office/drawing/2014/main" id="{11E3A47F-8550-85CD-D4F3-CA372478822C}"/>
                </a:ext>
              </a:extLst>
            </p:cNvPr>
            <p:cNvSpPr/>
            <p:nvPr/>
          </p:nvSpPr>
          <p:spPr>
            <a:xfrm>
              <a:off x="-193725" y="5593772"/>
              <a:ext cx="9564624" cy="906818"/>
            </a:xfrm>
            <a:prstGeom prst="rect">
              <a:avLst/>
            </a:prstGeom>
            <a:solidFill>
              <a:srgbClr val="E1EBFB"/>
            </a:solidFill>
            <a:ln w="28575">
              <a:solidFill>
                <a:srgbClr val="4271C0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cs typeface="Poppins Medium"/>
                  <a:sym typeface="Poppins Medium"/>
                </a:rPr>
                <a:t>Athena provides </a:t>
              </a:r>
              <a:r>
                <a:rPr lang="en-US" sz="24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consistent</a:t>
              </a:r>
              <a:r>
                <a:rPr lang="en-US" sz="2400" b="1" kern="0" dirty="0">
                  <a:cs typeface="Poppins Medium"/>
                  <a:sym typeface="Poppins Medium"/>
                </a:rPr>
                <a:t> performance benefits </a:t>
              </a:r>
            </a:p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cs typeface="Poppins Medium"/>
                  <a:sym typeface="Poppins Medium"/>
                </a:rPr>
                <a:t>across </a:t>
              </a:r>
              <a:r>
                <a:rPr lang="en-US" sz="24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diverse prefetcher and OCP types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A34AD70-FDE6-98D9-2B54-259A62F12A80}"/>
                </a:ext>
              </a:extLst>
            </p:cNvPr>
            <p:cNvSpPr/>
            <p:nvPr/>
          </p:nvSpPr>
          <p:spPr>
            <a:xfrm>
              <a:off x="-193725" y="854421"/>
              <a:ext cx="9564624" cy="4727608"/>
            </a:xfrm>
            <a:prstGeom prst="rect">
              <a:avLst/>
            </a:prstGeom>
            <a:solidFill>
              <a:schemeClr val="bg1">
                <a:alpha val="74902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269426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4E5DC-A4C9-FF0D-DDA2-7D2E13D86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581491-A733-2EA1-C8F3-F783EB618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Performance improvement in </a:t>
            </a:r>
            <a:r>
              <a:rPr lang="en-US" b="1" dirty="0">
                <a:solidFill>
                  <a:srgbClr val="1458FF"/>
                </a:solidFill>
              </a:rPr>
              <a:t>three other cache designs</a:t>
            </a:r>
          </a:p>
          <a:p>
            <a:endParaRPr lang="en-US" sz="300" b="1" dirty="0">
              <a:solidFill>
                <a:srgbClr val="1458FF"/>
              </a:solidFill>
            </a:endParaRPr>
          </a:p>
          <a:p>
            <a:r>
              <a:rPr lang="en-US" b="1" dirty="0">
                <a:solidFill>
                  <a:srgbClr val="E2247C"/>
                </a:solidFill>
              </a:rPr>
              <a:t>Performance sensitivity study </a:t>
            </a:r>
            <a:r>
              <a:rPr lang="en-US" dirty="0"/>
              <a:t>across diverse system configurations</a:t>
            </a:r>
          </a:p>
          <a:p>
            <a:pPr lvl="1"/>
            <a:r>
              <a:rPr lang="en-US" dirty="0"/>
              <a:t>Varying L1D prefetcher</a:t>
            </a:r>
          </a:p>
          <a:p>
            <a:pPr lvl="1"/>
            <a:r>
              <a:rPr lang="en-US" dirty="0"/>
              <a:t>Varying OCP request issue latency</a:t>
            </a:r>
          </a:p>
          <a:p>
            <a:pPr lvl="1"/>
            <a:r>
              <a:rPr lang="en-US" dirty="0"/>
              <a:t>Varying main memory bandwidth</a:t>
            </a:r>
          </a:p>
          <a:p>
            <a:r>
              <a:rPr lang="en-US" b="1" dirty="0">
                <a:solidFill>
                  <a:srgbClr val="7030A0"/>
                </a:solidFill>
              </a:rPr>
              <a:t>Understanding Athena using a case study</a:t>
            </a:r>
          </a:p>
          <a:p>
            <a:endParaRPr lang="en-US" sz="300" b="1" dirty="0">
              <a:solidFill>
                <a:srgbClr val="7030A0"/>
              </a:solidFill>
            </a:endParaRPr>
          </a:p>
          <a:p>
            <a:r>
              <a:rPr lang="en-US" b="1" dirty="0">
                <a:solidFill>
                  <a:srgbClr val="C04F14"/>
                </a:solidFill>
              </a:rPr>
              <a:t>Employing Athena for prefetcher-only management</a:t>
            </a:r>
          </a:p>
          <a:p>
            <a:endParaRPr lang="en-US" sz="300" dirty="0"/>
          </a:p>
          <a:p>
            <a:r>
              <a:rPr lang="en-US" b="1" dirty="0">
                <a:solidFill>
                  <a:srgbClr val="11813C"/>
                </a:solidFill>
              </a:rPr>
              <a:t>Additional results</a:t>
            </a:r>
            <a:r>
              <a:rPr lang="en-US" dirty="0"/>
              <a:t> in the extended version on </a:t>
            </a:r>
            <a:r>
              <a:rPr lang="en-US" dirty="0" err="1"/>
              <a:t>arXiv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Effect of Athena on main memory request</a:t>
            </a:r>
          </a:p>
          <a:p>
            <a:pPr lvl="1"/>
            <a:r>
              <a:rPr lang="en-US" dirty="0"/>
              <a:t>Effect of Athena on LLC load miss latency</a:t>
            </a:r>
          </a:p>
          <a:p>
            <a:pPr lvl="1"/>
            <a:r>
              <a:rPr lang="en-US" dirty="0"/>
              <a:t>Performance improvement of Athena on </a:t>
            </a:r>
            <a:r>
              <a:rPr lang="en-US" b="1" dirty="0"/>
              <a:t>359 </a:t>
            </a:r>
            <a:r>
              <a:rPr lang="en-US" dirty="0"/>
              <a:t>additional unseen traces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B7EB1-60AE-113A-6063-B2F06D009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1DFAE7-196B-C45A-4B35-9508027BF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/>
              <a:t>More </a:t>
            </a:r>
            <a:r>
              <a:rPr lang="en-US" dirty="0"/>
              <a:t>Evaluations </a:t>
            </a:r>
            <a:r>
              <a:rPr lang="en-CH"/>
              <a:t>in </a:t>
            </a:r>
            <a:r>
              <a:rPr lang="en-CH" dirty="0"/>
              <a:t>the Paper</a:t>
            </a:r>
          </a:p>
        </p:txBody>
      </p:sp>
    </p:spTree>
    <p:extLst>
      <p:ext uri="{BB962C8B-B14F-4D97-AF65-F5344CB8AC3E}">
        <p14:creationId xmlns:p14="http://schemas.microsoft.com/office/powerpoint/2010/main" val="2049784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78748-9DCC-A963-0C61-4CA33EA20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5DDBED-2D36-C60A-9D73-46A17535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BE7C084-ED3C-213B-BBD4-6E7340C29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/>
              <a:t>More </a:t>
            </a:r>
            <a:r>
              <a:rPr lang="en-US" dirty="0"/>
              <a:t>Evaluations </a:t>
            </a:r>
            <a:r>
              <a:rPr lang="en-CH"/>
              <a:t>in the Paper</a:t>
            </a:r>
            <a:endParaRPr lang="en-CH" dirty="0"/>
          </a:p>
        </p:txBody>
      </p:sp>
      <p:pic>
        <p:nvPicPr>
          <p:cNvPr id="6" name="Content Placeholder 4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B2C97D55-E060-F21D-12F1-14502E58E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5" y="1346904"/>
            <a:ext cx="8488910" cy="27049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6D2673-DC4F-D751-35DB-8DC7AC7ED999}"/>
              </a:ext>
            </a:extLst>
          </p:cNvPr>
          <p:cNvSpPr txBox="1"/>
          <p:nvPr/>
        </p:nvSpPr>
        <p:spPr>
          <a:xfrm>
            <a:off x="930618" y="4532584"/>
            <a:ext cx="728276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1458FF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https://www.arxiv.org/pdf/2601.17615</a:t>
            </a:r>
            <a:endParaRPr lang="en-GB" sz="2800" dirty="0">
              <a:solidFill>
                <a:srgbClr val="1458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4801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FBC1E6-BFE1-1422-2261-5F242EAF4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2C0EF4-A151-65AA-C0F4-3C77C4EC9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Athena is Open Sourced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86A975-344B-F489-2527-C9DFDC5398F3}"/>
              </a:ext>
            </a:extLst>
          </p:cNvPr>
          <p:cNvSpPr txBox="1"/>
          <p:nvPr/>
        </p:nvSpPr>
        <p:spPr>
          <a:xfrm>
            <a:off x="1639030" y="6264001"/>
            <a:ext cx="6301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458FF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https://github.com/CMU-SAFARI/Athena</a:t>
            </a:r>
            <a:endParaRPr lang="en-US" sz="2400" u="sng" dirty="0">
              <a:solidFill>
                <a:srgbClr val="1458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13" name="Picture 12" descr="A blue eye with a blue circle and a blue circle&#10;&#10;AI-generated content may be incorrect.">
            <a:extLst>
              <a:ext uri="{FF2B5EF4-FFF2-40B4-BE49-F238E27FC236}">
                <a16:creationId xmlns:a16="http://schemas.microsoft.com/office/drawing/2014/main" id="{B0575F76-BBDE-BC40-8762-3FD8E72652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" t="13612" r="4015" b="8578"/>
          <a:stretch>
            <a:fillRect/>
          </a:stretch>
        </p:blipFill>
        <p:spPr>
          <a:xfrm>
            <a:off x="5050319" y="95697"/>
            <a:ext cx="3937299" cy="93290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82CB57B-0EA2-D066-B6BC-DF7CD6E21CE0}"/>
              </a:ext>
            </a:extLst>
          </p:cNvPr>
          <p:cNvGrpSpPr/>
          <p:nvPr/>
        </p:nvGrpSpPr>
        <p:grpSpPr>
          <a:xfrm>
            <a:off x="189557" y="1269574"/>
            <a:ext cx="4153843" cy="2254130"/>
            <a:chOff x="4665894" y="4691116"/>
            <a:chExt cx="4153843" cy="2254130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C183CEB7-C878-3559-26B1-2B2D0AE78A2A}"/>
                </a:ext>
              </a:extLst>
            </p:cNvPr>
            <p:cNvSpPr/>
            <p:nvPr/>
          </p:nvSpPr>
          <p:spPr>
            <a:xfrm>
              <a:off x="4665894" y="5013381"/>
              <a:ext cx="4153843" cy="1931865"/>
            </a:xfrm>
            <a:prstGeom prst="roundRect">
              <a:avLst>
                <a:gd name="adj" fmla="val 3835"/>
              </a:avLst>
            </a:prstGeom>
            <a:solidFill>
              <a:srgbClr val="E6F0F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/>
                  </a:solidFill>
                </a:rPr>
                <a:t>SPEC CPU 2006 &amp; 2017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/>
                  </a:solidFill>
                </a:rPr>
                <a:t>PARSEC 2.1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000" b="1" dirty="0" err="1">
                  <a:solidFill>
                    <a:schemeClr val="tx1"/>
                  </a:solidFill>
                </a:rPr>
                <a:t>Ligra</a:t>
              </a:r>
              <a:r>
                <a:rPr lang="en-US" sz="2000" b="1" dirty="0">
                  <a:solidFill>
                    <a:schemeClr val="tx1"/>
                  </a:solidFill>
                </a:rPr>
                <a:t> graph processing workloads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/>
                  </a:solidFill>
                </a:rPr>
                <a:t>Real-world INT, FP</a:t>
              </a: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D1CBDF70-ABFC-B3DA-B190-67C5A9573868}"/>
                </a:ext>
              </a:extLst>
            </p:cNvPr>
            <p:cNvSpPr/>
            <p:nvPr/>
          </p:nvSpPr>
          <p:spPr>
            <a:xfrm>
              <a:off x="5302815" y="4691116"/>
              <a:ext cx="2880000" cy="468000"/>
            </a:xfrm>
            <a:prstGeom prst="roundRect">
              <a:avLst/>
            </a:prstGeom>
            <a:solidFill>
              <a:srgbClr val="025F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100 Workloads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D1D951C-71D4-DA28-5B82-3C835C77E246}"/>
              </a:ext>
            </a:extLst>
          </p:cNvPr>
          <p:cNvGrpSpPr/>
          <p:nvPr/>
        </p:nvGrpSpPr>
        <p:grpSpPr>
          <a:xfrm>
            <a:off x="4800600" y="1269574"/>
            <a:ext cx="4153843" cy="2254130"/>
            <a:chOff x="4665894" y="4691116"/>
            <a:chExt cx="4153843" cy="2254130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A73252E4-A67C-3B0B-ABB7-36EC4C90EBE6}"/>
                </a:ext>
              </a:extLst>
            </p:cNvPr>
            <p:cNvSpPr/>
            <p:nvPr/>
          </p:nvSpPr>
          <p:spPr>
            <a:xfrm>
              <a:off x="4665894" y="5013382"/>
              <a:ext cx="4153843" cy="1931864"/>
            </a:xfrm>
            <a:prstGeom prst="roundRect">
              <a:avLst>
                <a:gd name="adj" fmla="val 3835"/>
              </a:avLst>
            </a:prstGeom>
            <a:solidFill>
              <a:srgbClr val="F1EEFD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/>
                  </a:solidFill>
                </a:rPr>
                <a:t>IPCP 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[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Pakalapati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+, ISCA’20]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/>
                  </a:solidFill>
                </a:rPr>
                <a:t>Berti 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[Navarro-Torres+, MICRO’22]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/>
                  </a:solidFill>
                </a:rPr>
                <a:t>Pythia 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[Bera+, MICRO’21]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/>
                  </a:solidFill>
                </a:rPr>
                <a:t>SPP+PPF 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[Kim+, MICRO’16]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/>
                  </a:solidFill>
                </a:rPr>
                <a:t>SMS 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[Somogyi+, ISCA’06]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/>
                  </a:solidFill>
                </a:rPr>
                <a:t>MLOP 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[</a:t>
              </a:r>
              <a:r>
                <a:rPr lang="en-US" dirty="0" err="1">
                  <a:solidFill>
                    <a:schemeClr val="bg1">
                      <a:lumMod val="50000"/>
                    </a:schemeClr>
                  </a:solidFill>
                </a:rPr>
                <a:t>Shakerinava</a:t>
              </a:r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+, DPC3’19]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131F4A67-5463-C00A-A746-30F2CC48B3FD}"/>
                </a:ext>
              </a:extLst>
            </p:cNvPr>
            <p:cNvSpPr/>
            <p:nvPr/>
          </p:nvSpPr>
          <p:spPr>
            <a:xfrm>
              <a:off x="5302815" y="4691116"/>
              <a:ext cx="2880000" cy="466732"/>
            </a:xfrm>
            <a:prstGeom prst="roundRect">
              <a:avLst/>
            </a:prstGeom>
            <a:solidFill>
              <a:srgbClr val="6F2F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Six Prefetchers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A6C104-83B8-9166-BB2F-B98D89417F4D}"/>
              </a:ext>
            </a:extLst>
          </p:cNvPr>
          <p:cNvGrpSpPr/>
          <p:nvPr/>
        </p:nvGrpSpPr>
        <p:grpSpPr>
          <a:xfrm>
            <a:off x="189557" y="3822915"/>
            <a:ext cx="4153843" cy="1819610"/>
            <a:chOff x="4665894" y="4691116"/>
            <a:chExt cx="4153843" cy="1819610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97A85870-4246-5D00-57ED-8B85A048A9CB}"/>
                </a:ext>
              </a:extLst>
            </p:cNvPr>
            <p:cNvSpPr/>
            <p:nvPr/>
          </p:nvSpPr>
          <p:spPr>
            <a:xfrm>
              <a:off x="4665894" y="5013382"/>
              <a:ext cx="4153843" cy="1497344"/>
            </a:xfrm>
            <a:prstGeom prst="roundRect">
              <a:avLst>
                <a:gd name="adj" fmla="val 3835"/>
              </a:avLst>
            </a:prstGeom>
            <a:solidFill>
              <a:srgbClr val="E5F2DF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/>
                  </a:solidFill>
                </a:rPr>
                <a:t>POPET </a:t>
              </a: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</a:rPr>
                <a:t>[Bera+, MICRO’22]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/>
                  </a:solidFill>
                </a:rPr>
                <a:t>HMP </a:t>
              </a: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</a:rPr>
                <a:t>[</a:t>
              </a:r>
              <a:r>
                <a:rPr lang="en-US" sz="2000" dirty="0" err="1">
                  <a:solidFill>
                    <a:schemeClr val="bg1">
                      <a:lumMod val="50000"/>
                    </a:schemeClr>
                  </a:solidFill>
                </a:rPr>
                <a:t>Yoaz</a:t>
              </a: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</a:rPr>
                <a:t>+, ISCA’99]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/>
                  </a:solidFill>
                </a:rPr>
                <a:t>TTP </a:t>
              </a: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</a:rPr>
                <a:t>[Jalili+, HPCA’22; Bera+, MICRO’22]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1A6E25C0-4550-FD54-0ECE-9662A5D4F6B6}"/>
                </a:ext>
              </a:extLst>
            </p:cNvPr>
            <p:cNvSpPr/>
            <p:nvPr/>
          </p:nvSpPr>
          <p:spPr>
            <a:xfrm>
              <a:off x="5302815" y="4691116"/>
              <a:ext cx="2880000" cy="466732"/>
            </a:xfrm>
            <a:prstGeom prst="roundRect">
              <a:avLst/>
            </a:prstGeom>
            <a:solidFill>
              <a:srgbClr val="0D813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Three OCPs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C3AF533-6958-592B-E2B0-C320F6A170D6}"/>
              </a:ext>
            </a:extLst>
          </p:cNvPr>
          <p:cNvGrpSpPr/>
          <p:nvPr/>
        </p:nvGrpSpPr>
        <p:grpSpPr>
          <a:xfrm>
            <a:off x="4800600" y="3817110"/>
            <a:ext cx="4153843" cy="1825415"/>
            <a:chOff x="4665894" y="4685311"/>
            <a:chExt cx="4153843" cy="1825415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4A63F6FA-8A29-0B87-8FD6-1CA2695BC67E}"/>
                </a:ext>
              </a:extLst>
            </p:cNvPr>
            <p:cNvSpPr/>
            <p:nvPr/>
          </p:nvSpPr>
          <p:spPr>
            <a:xfrm>
              <a:off x="4665894" y="5013382"/>
              <a:ext cx="4153843" cy="1497344"/>
            </a:xfrm>
            <a:prstGeom prst="roundRect">
              <a:avLst>
                <a:gd name="adj" fmla="val 3835"/>
              </a:avLst>
            </a:prstGeom>
            <a:solidFill>
              <a:srgbClr val="FAD4E4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/>
                  </a:solidFill>
                </a:rPr>
                <a:t>TLP </a:t>
              </a: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</a:rPr>
                <a:t>[Jamet+, HPCA’24]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/>
                  </a:solidFill>
                </a:rPr>
                <a:t>HPAC</a:t>
              </a:r>
              <a:r>
                <a:rPr lang="en-US" sz="2000" dirty="0">
                  <a:solidFill>
                    <a:schemeClr val="tx1"/>
                  </a:solidFill>
                </a:rPr>
                <a:t> </a:t>
              </a: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</a:rPr>
                <a:t>[Ebrahimi+, MICRO’09]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/>
                  </a:solidFill>
                </a:rPr>
                <a:t>MAB </a:t>
              </a: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</a:rPr>
                <a:t>[</a:t>
              </a:r>
              <a:r>
                <a:rPr lang="en-US" sz="2000" dirty="0" err="1">
                  <a:solidFill>
                    <a:schemeClr val="bg1">
                      <a:lumMod val="50000"/>
                    </a:schemeClr>
                  </a:solidFill>
                </a:rPr>
                <a:t>Gerogiannis</a:t>
              </a:r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</a:rPr>
                <a:t>+, MICRO’23] </a:t>
              </a:r>
            </a:p>
            <a:p>
              <a:pPr marL="342900" indent="-3429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/>
                  </a:solidFill>
                </a:rPr>
                <a:t>Athena (Our Proposal)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60777BF0-EE9A-6D4D-DFCF-1B59B3D918CB}"/>
                </a:ext>
              </a:extLst>
            </p:cNvPr>
            <p:cNvSpPr/>
            <p:nvPr/>
          </p:nvSpPr>
          <p:spPr>
            <a:xfrm>
              <a:off x="5302815" y="4685311"/>
              <a:ext cx="2880000" cy="466732"/>
            </a:xfrm>
            <a:prstGeom prst="roundRect">
              <a:avLst/>
            </a:prstGeom>
            <a:solidFill>
              <a:srgbClr val="E1247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Four Policies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743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ACF7E-C029-4C45-6D40-021D9F4F6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>
            <a:extLst>
              <a:ext uri="{FF2B5EF4-FFF2-40B4-BE49-F238E27FC236}">
                <a16:creationId xmlns:a16="http://schemas.microsoft.com/office/drawing/2014/main" id="{7A009A17-B6FB-D227-92F0-905BABCA9299}"/>
              </a:ext>
            </a:extLst>
          </p:cNvPr>
          <p:cNvSpPr/>
          <p:nvPr/>
        </p:nvSpPr>
        <p:spPr>
          <a:xfrm>
            <a:off x="172969" y="5421001"/>
            <a:ext cx="8798062" cy="798961"/>
          </a:xfrm>
          <a:prstGeom prst="roundRect">
            <a:avLst/>
          </a:prstGeom>
          <a:solidFill>
            <a:srgbClr val="C4D7FD"/>
          </a:solidFill>
          <a:ln>
            <a:solidFill>
              <a:srgbClr val="62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tx1"/>
                </a:solidFill>
                <a:ea typeface="Cambria"/>
              </a:rPr>
              <a:t>Conclusion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446E51-BCFC-A1ED-2D36-E1249516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229BAF-40ED-593C-05F7-92AB031A4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5FFE56AF-A9C7-8DF4-FE2D-CD5563AD4121}"/>
              </a:ext>
            </a:extLst>
          </p:cNvPr>
          <p:cNvSpPr/>
          <p:nvPr/>
        </p:nvSpPr>
        <p:spPr>
          <a:xfrm>
            <a:off x="172969" y="1173058"/>
            <a:ext cx="8798062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Background</a:t>
            </a: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D90184CB-2848-47E4-3E0A-69490D0A1F5C}"/>
              </a:ext>
            </a:extLst>
          </p:cNvPr>
          <p:cNvSpPr/>
          <p:nvPr/>
        </p:nvSpPr>
        <p:spPr>
          <a:xfrm>
            <a:off x="172969" y="2235044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Motivation</a:t>
            </a: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6D618118-B0DD-06FD-34A1-DEBF1E750B6C}"/>
              </a:ext>
            </a:extLst>
          </p:cNvPr>
          <p:cNvSpPr/>
          <p:nvPr/>
        </p:nvSpPr>
        <p:spPr>
          <a:xfrm>
            <a:off x="172969" y="3297030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Athena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96B4AE6-906B-3E33-E9B2-33AC65992827}"/>
              </a:ext>
            </a:extLst>
          </p:cNvPr>
          <p:cNvSpPr/>
          <p:nvPr/>
        </p:nvSpPr>
        <p:spPr>
          <a:xfrm>
            <a:off x="172969" y="4359016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24386026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F5BB4-2368-83EC-8F79-91EEF5834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DC4B52-45DA-C50D-15F4-4E9252338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48</a:t>
            </a:fld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1DDC468-328D-3B96-DBA1-09C308C50F1B}"/>
              </a:ext>
            </a:extLst>
          </p:cNvPr>
          <p:cNvSpPr/>
          <p:nvPr/>
        </p:nvSpPr>
        <p:spPr>
          <a:xfrm rot="16200000">
            <a:off x="-394112" y="5431875"/>
            <a:ext cx="1501200" cy="370800"/>
          </a:xfrm>
          <a:prstGeom prst="roundRect">
            <a:avLst/>
          </a:prstGeom>
          <a:solidFill>
            <a:srgbClr val="0D81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Evaluation</a:t>
            </a:r>
            <a:endParaRPr lang="en-US" sz="1600" b="1" dirty="0"/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EA3CE956-0017-A4DD-FBD1-4C16AA82E1FC}"/>
              </a:ext>
            </a:extLst>
          </p:cNvPr>
          <p:cNvSpPr/>
          <p:nvPr/>
        </p:nvSpPr>
        <p:spPr>
          <a:xfrm>
            <a:off x="685431" y="4866675"/>
            <a:ext cx="8285598" cy="1501200"/>
          </a:xfrm>
          <a:prstGeom prst="roundRect">
            <a:avLst>
              <a:gd name="adj" fmla="val 5645"/>
            </a:avLst>
          </a:prstGeom>
          <a:solidFill>
            <a:srgbClr val="E3F3DB"/>
          </a:solidFill>
          <a:ln w="28575">
            <a:solidFill>
              <a:srgbClr val="6DAD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Evaluated with </a:t>
            </a:r>
            <a:r>
              <a:rPr lang="en-GB" b="1" dirty="0">
                <a:solidFill>
                  <a:srgbClr val="0D813C"/>
                </a:solidFill>
              </a:rPr>
              <a:t>100</a:t>
            </a:r>
            <a:r>
              <a:rPr lang="en-GB" dirty="0">
                <a:solidFill>
                  <a:schemeClr val="tx1"/>
                </a:solidFill>
              </a:rPr>
              <a:t> workloads, </a:t>
            </a:r>
            <a:r>
              <a:rPr lang="en-GB" b="1" dirty="0">
                <a:solidFill>
                  <a:srgbClr val="0D813C"/>
                </a:solidFill>
              </a:rPr>
              <a:t>6</a:t>
            </a:r>
            <a:r>
              <a:rPr lang="en-GB" dirty="0">
                <a:solidFill>
                  <a:schemeClr val="tx1"/>
                </a:solidFill>
              </a:rPr>
              <a:t> prefetchers, </a:t>
            </a:r>
            <a:r>
              <a:rPr lang="en-GB" b="1" dirty="0">
                <a:solidFill>
                  <a:srgbClr val="0D813C"/>
                </a:solidFill>
              </a:rPr>
              <a:t>3</a:t>
            </a:r>
            <a:r>
              <a:rPr lang="en-GB" dirty="0">
                <a:solidFill>
                  <a:schemeClr val="tx1"/>
                </a:solidFill>
              </a:rPr>
              <a:t> OCPs, </a:t>
            </a:r>
            <a:r>
              <a:rPr lang="en-GB" b="1" dirty="0">
                <a:solidFill>
                  <a:srgbClr val="0D813C"/>
                </a:solidFill>
              </a:rPr>
              <a:t>4</a:t>
            </a:r>
            <a:r>
              <a:rPr lang="en-GB" dirty="0">
                <a:solidFill>
                  <a:schemeClr val="tx1"/>
                </a:solidFill>
              </a:rPr>
              <a:t> cache designs, and </a:t>
            </a:r>
            <a:r>
              <a:rPr lang="en-GB" b="1" dirty="0">
                <a:solidFill>
                  <a:srgbClr val="0D813C"/>
                </a:solidFill>
              </a:rPr>
              <a:t>a wide range</a:t>
            </a:r>
            <a:r>
              <a:rPr lang="en-GB" dirty="0">
                <a:solidFill>
                  <a:schemeClr val="tx1"/>
                </a:solidFill>
              </a:rPr>
              <a:t> of main memory bandwidth configurations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GB" sz="9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D813C"/>
                </a:solidFill>
              </a:rPr>
              <a:t>Consistently</a:t>
            </a:r>
            <a:r>
              <a:rPr lang="en-GB" dirty="0">
                <a:solidFill>
                  <a:schemeClr val="tx1"/>
                </a:solidFill>
              </a:rPr>
              <a:t> outperforms both best-prior heuristic- and learning-based policies in </a:t>
            </a:r>
            <a:r>
              <a:rPr lang="en-GB" b="1" dirty="0">
                <a:solidFill>
                  <a:srgbClr val="0D813C"/>
                </a:solidFill>
              </a:rPr>
              <a:t>every</a:t>
            </a:r>
            <a:r>
              <a:rPr lang="en-GB" dirty="0">
                <a:solidFill>
                  <a:schemeClr val="tx1"/>
                </a:solidFill>
              </a:rPr>
              <a:t> prefetcher/OCP/bandwidth configuration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D8D3AF-54A2-E167-D93D-23081FA7EACC}"/>
              </a:ext>
            </a:extLst>
          </p:cNvPr>
          <p:cNvSpPr txBox="1"/>
          <p:nvPr/>
        </p:nvSpPr>
        <p:spPr>
          <a:xfrm>
            <a:off x="1940510" y="6457890"/>
            <a:ext cx="5262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1458FF"/>
                </a:solidFill>
                <a:latin typeface="Consolas" panose="020B0609020204030204" pitchFamily="49" charset="0"/>
                <a:cs typeface="Consolas" panose="020B0609020204030204" pitchFamily="49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https://github.com/CMU-SAFARI/Athena</a:t>
            </a:r>
            <a:endParaRPr lang="en-US" sz="2000" u="sng" dirty="0">
              <a:solidFill>
                <a:srgbClr val="1458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5DD97D6-15AA-5ACE-F2D2-4AB4E5F7F0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5737" t="31323" r="13827" b="30914"/>
          <a:stretch>
            <a:fillRect/>
          </a:stretch>
        </p:blipFill>
        <p:spPr>
          <a:xfrm>
            <a:off x="2454987" y="178425"/>
            <a:ext cx="4234026" cy="127687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31AA853-AFDC-9724-3E9C-17BE608DDCB0}"/>
              </a:ext>
            </a:extLst>
          </p:cNvPr>
          <p:cNvSpPr/>
          <p:nvPr/>
        </p:nvSpPr>
        <p:spPr>
          <a:xfrm>
            <a:off x="-208010" y="1583010"/>
            <a:ext cx="9560020" cy="807818"/>
          </a:xfrm>
          <a:prstGeom prst="roundRect">
            <a:avLst>
              <a:gd name="adj" fmla="val 4156"/>
            </a:avLst>
          </a:prstGeom>
          <a:solidFill>
            <a:srgbClr val="E5EFFF"/>
          </a:solidFill>
          <a:ln w="28575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The </a:t>
            </a:r>
            <a:r>
              <a:rPr lang="en-US" sz="2800" b="1" dirty="0">
                <a:solidFill>
                  <a:srgbClr val="1658FF"/>
                </a:solidFill>
              </a:rPr>
              <a:t>first</a:t>
            </a:r>
            <a:r>
              <a:rPr lang="en-US" sz="2200" dirty="0">
                <a:solidFill>
                  <a:schemeClr val="tx1"/>
                </a:solidFill>
              </a:rPr>
              <a:t> reinforcement learning-based mechanism to coordinate</a:t>
            </a:r>
          </a:p>
          <a:p>
            <a:pPr algn="ctr"/>
            <a:r>
              <a:rPr lang="en-US" sz="2200" dirty="0">
                <a:solidFill>
                  <a:schemeClr val="tx1"/>
                </a:solidFill>
              </a:rPr>
              <a:t>off-chip predictor and multiple prefetchers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2D03F6E-A617-A39E-3B29-80E68D809EE7}"/>
              </a:ext>
            </a:extLst>
          </p:cNvPr>
          <p:cNvSpPr/>
          <p:nvPr/>
        </p:nvSpPr>
        <p:spPr>
          <a:xfrm rot="16200000">
            <a:off x="-572909" y="3463958"/>
            <a:ext cx="1834891" cy="369137"/>
          </a:xfrm>
          <a:prstGeom prst="roundRect">
            <a:avLst/>
          </a:prstGeom>
          <a:solidFill>
            <a:srgbClr val="BF8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Contributions</a:t>
            </a:r>
            <a:endParaRPr lang="en-US" sz="2400" b="1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54ADCF2-9E88-011F-A40B-AABAD11816F9}"/>
              </a:ext>
            </a:extLst>
          </p:cNvPr>
          <p:cNvGrpSpPr/>
          <p:nvPr/>
        </p:nvGrpSpPr>
        <p:grpSpPr>
          <a:xfrm>
            <a:off x="681937" y="3685831"/>
            <a:ext cx="8270339" cy="864000"/>
            <a:chOff x="764156" y="3575007"/>
            <a:chExt cx="8270339" cy="939061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6ECBC309-D2BB-68B4-91AE-2C1BD47CD7AB}"/>
                </a:ext>
              </a:extLst>
            </p:cNvPr>
            <p:cNvSpPr/>
            <p:nvPr/>
          </p:nvSpPr>
          <p:spPr>
            <a:xfrm>
              <a:off x="764156" y="3575007"/>
              <a:ext cx="8270339" cy="939061"/>
            </a:xfrm>
            <a:prstGeom prst="roundRect">
              <a:avLst>
                <a:gd name="adj" fmla="val 9492"/>
              </a:avLst>
            </a:prstGeom>
            <a:solidFill>
              <a:srgbClr val="F9F6E4"/>
            </a:solidFill>
            <a:ln w="28575">
              <a:solidFill>
                <a:srgbClr val="BF8E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87375"/>
              <a:r>
                <a:rPr lang="en-GB" dirty="0">
                  <a:solidFill>
                    <a:schemeClr val="tx1"/>
                  </a:solidFill>
                </a:rPr>
                <a:t>Works as a prefetcher-OCP </a:t>
              </a:r>
              <a:r>
                <a:rPr lang="en-GB" b="1" dirty="0">
                  <a:solidFill>
                    <a:srgbClr val="BF8E00"/>
                  </a:solidFill>
                </a:rPr>
                <a:t>coordinator</a:t>
              </a:r>
              <a:r>
                <a:rPr lang="en-GB" dirty="0">
                  <a:solidFill>
                    <a:schemeClr val="tx1"/>
                  </a:solidFill>
                </a:rPr>
                <a:t> and a prefetcher </a:t>
              </a:r>
              <a:r>
                <a:rPr lang="en-GB" b="1" dirty="0">
                  <a:solidFill>
                    <a:srgbClr val="BF8E00"/>
                  </a:solidFill>
                </a:rPr>
                <a:t>throttler</a:t>
              </a:r>
              <a:r>
                <a:rPr lang="en-GB" dirty="0">
                  <a:solidFill>
                    <a:schemeClr val="tx1"/>
                  </a:solidFill>
                </a:rPr>
                <a:t>, at the same time, </a:t>
              </a:r>
              <a:r>
                <a:rPr lang="en-GB" b="1" dirty="0">
                  <a:solidFill>
                    <a:srgbClr val="BF8E00"/>
                  </a:solidFill>
                </a:rPr>
                <a:t>without any additional hardware</a:t>
              </a:r>
            </a:p>
          </p:txBody>
        </p:sp>
        <p:pic>
          <p:nvPicPr>
            <p:cNvPr id="11" name="Graphic 10" descr="Badge with solid fill">
              <a:extLst>
                <a:ext uri="{FF2B5EF4-FFF2-40B4-BE49-F238E27FC236}">
                  <a16:creationId xmlns:a16="http://schemas.microsoft.com/office/drawing/2014/main" id="{966FF8D4-D108-929C-0C21-08DF130AC29B}"/>
                </a:ext>
              </a:extLst>
            </p:cNvPr>
            <p:cNvPicPr>
              <a:picLocks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8653" y="3711953"/>
              <a:ext cx="612000" cy="665168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E81922-3126-DD64-9C2B-8C76B18C3BAD}"/>
              </a:ext>
            </a:extLst>
          </p:cNvPr>
          <p:cNvGrpSpPr/>
          <p:nvPr/>
        </p:nvGrpSpPr>
        <p:grpSpPr>
          <a:xfrm>
            <a:off x="674308" y="2741231"/>
            <a:ext cx="8270339" cy="864000"/>
            <a:chOff x="717279" y="3143019"/>
            <a:chExt cx="8270339" cy="864000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6EC9C2B9-E388-C1A2-A4B7-D64E81057A43}"/>
                </a:ext>
              </a:extLst>
            </p:cNvPr>
            <p:cNvSpPr/>
            <p:nvPr/>
          </p:nvSpPr>
          <p:spPr>
            <a:xfrm>
              <a:off x="717279" y="3143019"/>
              <a:ext cx="8270339" cy="864000"/>
            </a:xfrm>
            <a:prstGeom prst="roundRect">
              <a:avLst>
                <a:gd name="adj" fmla="val 9492"/>
              </a:avLst>
            </a:prstGeom>
            <a:solidFill>
              <a:srgbClr val="F9F6E4"/>
            </a:solidFill>
            <a:ln w="28575">
              <a:solidFill>
                <a:srgbClr val="BF8E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87375"/>
              <a:r>
                <a:rPr lang="en-GB" dirty="0">
                  <a:solidFill>
                    <a:schemeClr val="tx1"/>
                  </a:solidFill>
                </a:rPr>
                <a:t>Introduces a </a:t>
              </a:r>
              <a:r>
                <a:rPr lang="en-GB" b="1" dirty="0">
                  <a:solidFill>
                    <a:srgbClr val="BF8E00"/>
                  </a:solidFill>
                </a:rPr>
                <a:t>composite</a:t>
              </a:r>
              <a:r>
                <a:rPr lang="en-GB" dirty="0">
                  <a:solidFill>
                    <a:schemeClr val="tx1"/>
                  </a:solidFill>
                </a:rPr>
                <a:t> reward framework that </a:t>
              </a:r>
              <a:r>
                <a:rPr lang="en-GB" b="1" dirty="0">
                  <a:solidFill>
                    <a:srgbClr val="BF8E00"/>
                  </a:solidFill>
                </a:rPr>
                <a:t>isolates</a:t>
              </a:r>
              <a:r>
                <a:rPr lang="en-GB" dirty="0">
                  <a:solidFill>
                    <a:schemeClr val="tx1"/>
                  </a:solidFill>
                </a:rPr>
                <a:t> the true</a:t>
              </a:r>
              <a:r>
                <a:rPr lang="en-GB" dirty="0">
                  <a:solidFill>
                    <a:srgbClr val="BF8E00"/>
                  </a:solidFill>
                </a:rPr>
                <a:t> </a:t>
              </a:r>
              <a:r>
                <a:rPr lang="en-GB" b="1" dirty="0">
                  <a:solidFill>
                    <a:srgbClr val="BF8E00"/>
                  </a:solidFill>
                </a:rPr>
                <a:t>impact of Athena’s own action </a:t>
              </a:r>
              <a:r>
                <a:rPr lang="en-GB" dirty="0">
                  <a:solidFill>
                    <a:schemeClr val="tx1"/>
                  </a:solidFill>
                </a:rPr>
                <a:t>from </a:t>
              </a:r>
              <a:r>
                <a:rPr lang="en-GB" b="1" dirty="0">
                  <a:solidFill>
                    <a:srgbClr val="BF8E00"/>
                  </a:solidFill>
                </a:rPr>
                <a:t>inherent variations in workload </a:t>
              </a:r>
              <a:r>
                <a:rPr lang="en-GB" dirty="0" err="1">
                  <a:solidFill>
                    <a:schemeClr val="tx1"/>
                  </a:solidFill>
                </a:rPr>
                <a:t>behavior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14" name="Graphic 13" descr="Badge 1 with solid fill">
              <a:extLst>
                <a:ext uri="{FF2B5EF4-FFF2-40B4-BE49-F238E27FC236}">
                  <a16:creationId xmlns:a16="http://schemas.microsoft.com/office/drawing/2014/main" id="{97EED629-062A-DF81-1602-9FB32887E1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5852" y="3250030"/>
              <a:ext cx="615553" cy="615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526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0" grpId="0" build="allAtOnce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F358B-F206-7C95-B151-F87648287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DC003-B8C3-A257-5D3A-60F5CA8AA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201865"/>
          </a:xfrm>
          <a:solidFill>
            <a:srgbClr val="E5EFFF"/>
          </a:solidFill>
        </p:spPr>
        <p:txBody>
          <a:bodyPr>
            <a:noAutofit/>
          </a:bodyPr>
          <a:lstStyle/>
          <a:p>
            <a:br>
              <a:rPr lang="en-US" sz="4400" dirty="0"/>
            </a:br>
            <a:r>
              <a:rPr lang="en-US" sz="3000" dirty="0"/>
              <a:t>Synergizing Data Prefetching and Off-Chip Prediction </a:t>
            </a:r>
            <a:br>
              <a:rPr lang="en-US" sz="3000" dirty="0"/>
            </a:br>
            <a:r>
              <a:rPr lang="en-US" sz="3000" dirty="0"/>
              <a:t>via Online Reinforcement Learning</a:t>
            </a:r>
          </a:p>
        </p:txBody>
      </p:sp>
      <p:pic>
        <p:nvPicPr>
          <p:cNvPr id="4" name="Picture 3" descr="A black and blue letter&#10;&#10;AI-generated content may be incorrect.">
            <a:extLst>
              <a:ext uri="{FF2B5EF4-FFF2-40B4-BE49-F238E27FC236}">
                <a16:creationId xmlns:a16="http://schemas.microsoft.com/office/drawing/2014/main" id="{64AB4C3A-5C8A-5DB2-EA58-9AED2A651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1" y="5989937"/>
            <a:ext cx="2319591" cy="386599"/>
          </a:xfrm>
          <a:prstGeom prst="rect">
            <a:avLst/>
          </a:prstGeom>
        </p:spPr>
      </p:pic>
      <p:pic>
        <p:nvPicPr>
          <p:cNvPr id="5" name="Graphic 2">
            <a:extLst>
              <a:ext uri="{FF2B5EF4-FFF2-40B4-BE49-F238E27FC236}">
                <a16:creationId xmlns:a16="http://schemas.microsoft.com/office/drawing/2014/main" id="{C0F11CEC-73D0-77C6-8767-76BA2DEC2C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73052" y="5989937"/>
            <a:ext cx="2004098" cy="38555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5BE2C53-6DFA-D0F0-177A-DBD79B15E4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92009" y="5989937"/>
            <a:ext cx="2124436" cy="385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58A185-149C-FDE8-FE79-2EC273102C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6445" y="160789"/>
            <a:ext cx="900000" cy="90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52BBDD-BFC5-3E28-76F3-76D7F47134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5266" y="160789"/>
            <a:ext cx="900000" cy="90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A47AD1-38FD-2849-36B9-893D7205BF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4088" y="160789"/>
            <a:ext cx="900000" cy="900000"/>
          </a:xfrm>
          <a:prstGeom prst="rect">
            <a:avLst/>
          </a:prstGeom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id="{3CAD4948-2F64-B36E-3F21-A6FCF324BEF6}"/>
              </a:ext>
            </a:extLst>
          </p:cNvPr>
          <p:cNvSpPr txBox="1">
            <a:spLocks/>
          </p:cNvSpPr>
          <p:nvPr/>
        </p:nvSpPr>
        <p:spPr>
          <a:xfrm>
            <a:off x="0" y="2805865"/>
            <a:ext cx="9143999" cy="396000"/>
          </a:xfrm>
          <a:prstGeom prst="rect">
            <a:avLst/>
          </a:prstGeom>
        </p:spPr>
        <p:txBody>
          <a:bodyPr vert="horz" lIns="91440" tIns="45720" rIns="91440" bIns="45720" numCol="2" spcCol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ACD990-82F6-E045-4AF5-8433FCEEE5B6}"/>
              </a:ext>
            </a:extLst>
          </p:cNvPr>
          <p:cNvSpPr txBox="1"/>
          <p:nvPr/>
        </p:nvSpPr>
        <p:spPr>
          <a:xfrm>
            <a:off x="76153" y="3320748"/>
            <a:ext cx="8991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Rahul Bera, Zhenrong Lang, </a:t>
            </a:r>
            <a:r>
              <a:rPr lang="en-GB" dirty="0"/>
              <a:t>Caroline </a:t>
            </a:r>
            <a:r>
              <a:rPr lang="en-GB" dirty="0" err="1"/>
              <a:t>Hengartner</a:t>
            </a:r>
            <a:r>
              <a:rPr lang="en-GB" dirty="0"/>
              <a:t>, Konstantinos Kanellopoulos, </a:t>
            </a:r>
          </a:p>
          <a:p>
            <a:pPr algn="ctr"/>
            <a:r>
              <a:rPr lang="en-GB" dirty="0"/>
              <a:t>Rakesh Kumar, Mohammad Sadrosadati, Onur Mutlu</a:t>
            </a:r>
            <a:endParaRPr lang="en-CH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220A8B08-E025-D5EA-6978-56582F991A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5737" t="31323" r="13827" b="30914"/>
          <a:stretch>
            <a:fillRect/>
          </a:stretch>
        </p:blipFill>
        <p:spPr>
          <a:xfrm>
            <a:off x="1864156" y="653885"/>
            <a:ext cx="5415688" cy="163323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CD047E6-B6A5-4448-B9D3-7CBC0882BC6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172947" y="4161453"/>
            <a:ext cx="1352962" cy="157788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169AB72-F379-0695-6A1F-AB34B3A7568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08202" y="4161453"/>
            <a:ext cx="1352962" cy="157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6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96F93D-25B0-543F-96BD-7C871695D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AF479A-9899-C198-A044-75444EA32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Problem and Its Potential Solutions</a:t>
            </a:r>
            <a:endParaRPr lang="en-CH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94A56FA-19E9-FA76-6740-C5124ADB3F3E}"/>
              </a:ext>
            </a:extLst>
          </p:cNvPr>
          <p:cNvSpPr/>
          <p:nvPr/>
        </p:nvSpPr>
        <p:spPr>
          <a:xfrm>
            <a:off x="156382" y="1288278"/>
            <a:ext cx="8831236" cy="1718608"/>
          </a:xfrm>
          <a:prstGeom prst="roundRect">
            <a:avLst>
              <a:gd name="adj" fmla="val 5235"/>
            </a:avLst>
          </a:prstGeom>
          <a:solidFill>
            <a:srgbClr val="FFE0D6"/>
          </a:solidFill>
          <a:ln w="28575">
            <a:solidFill>
              <a:srgbClr val="C00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C10400"/>
                </a:solidFill>
              </a:rPr>
              <a:t>Long memory access latency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</a:rPr>
              <a:t>remains a key performance bottleneck in modern processors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EB447A-FCD3-9850-99F4-8D7C25BAD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57" y="3851114"/>
            <a:ext cx="2237497" cy="22374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9C081C-79BA-0522-BE30-63C70FA2E1C0}"/>
              </a:ext>
            </a:extLst>
          </p:cNvPr>
          <p:cNvSpPr txBox="1"/>
          <p:nvPr/>
        </p:nvSpPr>
        <p:spPr>
          <a:xfrm>
            <a:off x="2825087" y="3851114"/>
            <a:ext cx="4865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2800" dirty="0"/>
              <a:t>Key latency </a:t>
            </a:r>
            <a:r>
              <a:rPr lang="en-CH" sz="2800"/>
              <a:t>hiding techniques</a:t>
            </a:r>
            <a:r>
              <a:rPr lang="en-US" sz="2800" dirty="0"/>
              <a:t>:</a:t>
            </a:r>
            <a:endParaRPr lang="en-CH" sz="28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10809-3DD6-0C3F-9FF7-417AC383A77E}"/>
              </a:ext>
            </a:extLst>
          </p:cNvPr>
          <p:cNvGrpSpPr/>
          <p:nvPr/>
        </p:nvGrpSpPr>
        <p:grpSpPr>
          <a:xfrm>
            <a:off x="3154297" y="4541630"/>
            <a:ext cx="3778119" cy="720000"/>
            <a:chOff x="3154297" y="5005657"/>
            <a:chExt cx="3778119" cy="720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9F75E76-E518-12D0-89CD-01589EA1ED04}"/>
                </a:ext>
              </a:extLst>
            </p:cNvPr>
            <p:cNvSpPr/>
            <p:nvPr/>
          </p:nvSpPr>
          <p:spPr>
            <a:xfrm>
              <a:off x="3154297" y="5005657"/>
              <a:ext cx="720000" cy="720000"/>
            </a:xfrm>
            <a:prstGeom prst="ellipse">
              <a:avLst/>
            </a:prstGeom>
            <a:solidFill>
              <a:srgbClr val="6F2F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4000" dirty="0"/>
                <a:t>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9BC81F0-F041-B0E2-0E23-CCC423862082}"/>
                </a:ext>
              </a:extLst>
            </p:cNvPr>
            <p:cNvSpPr txBox="1"/>
            <p:nvPr/>
          </p:nvSpPr>
          <p:spPr>
            <a:xfrm>
              <a:off x="4020850" y="5104047"/>
              <a:ext cx="29115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H" sz="2800" b="1" dirty="0">
                  <a:solidFill>
                    <a:srgbClr val="6F2FA0"/>
                  </a:solidFill>
                </a:rPr>
                <a:t>Data prefetching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0F2376C-6AF8-BAA4-0162-A5678F03F0CB}"/>
              </a:ext>
            </a:extLst>
          </p:cNvPr>
          <p:cNvGrpSpPr/>
          <p:nvPr/>
        </p:nvGrpSpPr>
        <p:grpSpPr>
          <a:xfrm>
            <a:off x="3166278" y="5446296"/>
            <a:ext cx="4131175" cy="720000"/>
            <a:chOff x="3166278" y="5910323"/>
            <a:chExt cx="4131175" cy="720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B1ED0E-F699-D131-2B1D-3570F1F419CF}"/>
                </a:ext>
              </a:extLst>
            </p:cNvPr>
            <p:cNvSpPr/>
            <p:nvPr/>
          </p:nvSpPr>
          <p:spPr>
            <a:xfrm>
              <a:off x="3166278" y="5910323"/>
              <a:ext cx="720000" cy="720000"/>
            </a:xfrm>
            <a:prstGeom prst="ellipse">
              <a:avLst/>
            </a:prstGeom>
            <a:solidFill>
              <a:srgbClr val="FA860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4000" dirty="0"/>
                <a:t>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4DA7716-FCE0-D059-A842-32CF94594764}"/>
                </a:ext>
              </a:extLst>
            </p:cNvPr>
            <p:cNvSpPr txBox="1"/>
            <p:nvPr/>
          </p:nvSpPr>
          <p:spPr>
            <a:xfrm>
              <a:off x="4020850" y="6039490"/>
              <a:ext cx="32766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H" sz="2800" b="1" dirty="0">
                  <a:solidFill>
                    <a:srgbClr val="FA8607"/>
                  </a:solidFill>
                </a:rPr>
                <a:t>Off-chip prediction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495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723E-9EF4-A48A-69CD-DCD01D71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BACKUP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28E2E0-35C7-C163-370A-674C75C086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B6743D-1893-721C-6BBC-AA56F9A94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4104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8C9442-F7AE-4FEF-85E3-7F9E788F5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58" y="866164"/>
            <a:ext cx="4160770" cy="5644562"/>
          </a:xfrm>
        </p:spPr>
        <p:txBody>
          <a:bodyPr/>
          <a:lstStyle/>
          <a:p>
            <a:r>
              <a:rPr lang="en-US" sz="1800" b="1" dirty="0"/>
              <a:t>Motivational data</a:t>
            </a: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POPET v. Pythia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Perf. headroom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Why TLP fails?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Prior works’ headroom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endParaRPr lang="en-US" sz="1600" dirty="0"/>
          </a:p>
          <a:p>
            <a:r>
              <a:rPr lang="en-US" sz="1800" b="1" dirty="0"/>
              <a:t>Athena design</a:t>
            </a: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Candidate features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Pref. aggressiveness algo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658FF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Reward framework</a:t>
            </a:r>
            <a:endParaRPr lang="en-US" sz="1600" dirty="0">
              <a:solidFill>
                <a:srgbClr val="1658FF"/>
              </a:solidFill>
            </a:endParaRPr>
          </a:p>
          <a:p>
            <a:pPr lvl="1"/>
            <a:r>
              <a:rPr lang="en-US" sz="1600" dirty="0" err="1">
                <a:solidFill>
                  <a:srgbClr val="1458FF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QVStore</a:t>
            </a:r>
            <a:r>
              <a:rPr lang="en-US" sz="1600" dirty="0">
                <a:solidFill>
                  <a:srgbClr val="1458FF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600" dirty="0" err="1">
                <a:solidFill>
                  <a:srgbClr val="1458FF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retreival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Final config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Storage overhead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658FF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Latency overhead</a:t>
            </a:r>
            <a:endParaRPr lang="en-US" sz="1600" dirty="0">
              <a:solidFill>
                <a:srgbClr val="1658FF"/>
              </a:solidFill>
            </a:endParaRPr>
          </a:p>
          <a:p>
            <a:pPr lvl="1"/>
            <a:endParaRPr lang="en-US" sz="1600" dirty="0"/>
          </a:p>
          <a:p>
            <a:r>
              <a:rPr lang="en-US" sz="1800" b="1" dirty="0"/>
              <a:t>Methodology</a:t>
            </a: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System param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Workloads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Cache designs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Storage overhead comparison</a:t>
            </a:r>
            <a:endParaRPr lang="en-US" sz="1600" dirty="0">
              <a:solidFill>
                <a:srgbClr val="1458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5CDBA0-9771-C49A-5AA6-7E0057F7B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4808BBD-0A09-100C-3D06-CEE812EA2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2B7544D-A7E4-CE11-4E7B-238D29FED553}"/>
              </a:ext>
            </a:extLst>
          </p:cNvPr>
          <p:cNvSpPr txBox="1">
            <a:spLocks/>
          </p:cNvSpPr>
          <p:nvPr/>
        </p:nvSpPr>
        <p:spPr>
          <a:xfrm>
            <a:off x="4350328" y="866164"/>
            <a:ext cx="4160770" cy="5644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/>
              <a:t>More evaluation</a:t>
            </a: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CD1 – speedup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CD1 – speedup </a:t>
            </a:r>
            <a:r>
              <a:rPr lang="en-US" sz="1600" dirty="0" err="1">
                <a:solidFill>
                  <a:srgbClr val="1458FF"/>
                </a:solidFill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deepdive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CD1 – v. </a:t>
            </a:r>
            <a:r>
              <a:rPr lang="en-US" sz="1600" dirty="0" err="1">
                <a:solidFill>
                  <a:srgbClr val="1458FF"/>
                </a:solidFill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StaticBest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CD1 – main memory overhead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CD1 – LLC load miss latency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CD1 – L2C prefetcher sensitivity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CD1 – OCP sensitivity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CD1 – OCP latency sensitivity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658FF"/>
                </a:solidFill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CD1 – Warmup length sensitivity</a:t>
            </a:r>
            <a:endParaRPr lang="en-US" sz="1600" dirty="0">
              <a:solidFill>
                <a:srgbClr val="16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2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CD2 – speedup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2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CD3 – speedup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2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CD4 – speedup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2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CD4 – L1D prefetcher sensitivity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3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CD4 – mem. b/w sensitivity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3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Four-core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3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Eight-core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3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Understanding Athena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3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Ablation study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3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Prefetcher-only management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r>
              <a:rPr lang="en-US" sz="1600" dirty="0">
                <a:solidFill>
                  <a:srgbClr val="1458FF"/>
                </a:solidFill>
                <a:hlinkClick r:id="rId3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Unseen workloads</a:t>
            </a:r>
            <a:endParaRPr lang="en-US" sz="1600" dirty="0">
              <a:solidFill>
                <a:srgbClr val="1458FF"/>
              </a:solidFill>
            </a:endParaRP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551944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BA5B05A-5AC4-3E11-03E5-4AC43B7CF1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7" y="1001604"/>
            <a:ext cx="8797925" cy="310476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4083F-3428-3DAA-D966-9D325A8B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4A50EB-AC77-ABEE-81AD-32B21AA7C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POPET vs. Pythia Performance Line Graph</a:t>
            </a:r>
          </a:p>
        </p:txBody>
      </p:sp>
      <p:sp>
        <p:nvSpPr>
          <p:cNvPr id="9" name="Action Button: Home 8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0F146CF-DC36-EF85-5279-53954DE1DF13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E5F6133-AAED-12E5-081D-7ED26E9E2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906267"/>
              </p:ext>
            </p:extLst>
          </p:nvPr>
        </p:nvGraphicFramePr>
        <p:xfrm>
          <a:off x="1523999" y="4847336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66692817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070993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455380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Accuracy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Performance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08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Pythia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28.7%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-10.5%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386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POPET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84.1%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6"/>
                          </a:solidFill>
                        </a:rPr>
                        <a:t>+10.3%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464588"/>
                  </a:ext>
                </a:extLst>
              </a:tr>
            </a:tbl>
          </a:graphicData>
        </a:graphic>
      </p:graphicFrame>
      <p:sp>
        <p:nvSpPr>
          <p:cNvPr id="6" name="Freeform 5">
            <a:extLst>
              <a:ext uri="{FF2B5EF4-FFF2-40B4-BE49-F238E27FC236}">
                <a16:creationId xmlns:a16="http://schemas.microsoft.com/office/drawing/2014/main" id="{82F85E9F-0856-68CC-311E-F583748AB22C}"/>
              </a:ext>
            </a:extLst>
          </p:cNvPr>
          <p:cNvSpPr/>
          <p:nvPr/>
        </p:nvSpPr>
        <p:spPr>
          <a:xfrm>
            <a:off x="4401312" y="1889760"/>
            <a:ext cx="1901952" cy="2840736"/>
          </a:xfrm>
          <a:custGeom>
            <a:avLst/>
            <a:gdLst>
              <a:gd name="csX0" fmla="*/ 1901952 w 1901952"/>
              <a:gd name="csY0" fmla="*/ 0 h 2840736"/>
              <a:gd name="csX1" fmla="*/ 1011936 w 1901952"/>
              <a:gd name="csY1" fmla="*/ 707136 h 2840736"/>
              <a:gd name="csX2" fmla="*/ 0 w 1901952"/>
              <a:gd name="csY2" fmla="*/ 2840736 h 2840736"/>
              <a:gd name="csX3" fmla="*/ 0 w 1901952"/>
              <a:gd name="csY3" fmla="*/ 2840736 h 28407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901952" h="2840736">
                <a:moveTo>
                  <a:pt x="1901952" y="0"/>
                </a:moveTo>
                <a:cubicBezTo>
                  <a:pt x="1615440" y="116840"/>
                  <a:pt x="1328928" y="233680"/>
                  <a:pt x="1011936" y="707136"/>
                </a:cubicBezTo>
                <a:cubicBezTo>
                  <a:pt x="694944" y="1180592"/>
                  <a:pt x="0" y="2840736"/>
                  <a:pt x="0" y="2840736"/>
                </a:cubicBezTo>
                <a:lnTo>
                  <a:pt x="0" y="2840736"/>
                </a:lnTo>
              </a:path>
            </a:pathLst>
          </a:custGeom>
          <a:noFill/>
          <a:ln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4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FF8000A-369E-D68B-A6ED-93B2B7518F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46"/>
          <a:stretch>
            <a:fillRect/>
          </a:stretch>
        </p:blipFill>
        <p:spPr>
          <a:xfrm>
            <a:off x="188913" y="1890851"/>
            <a:ext cx="8797925" cy="2791986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B5346D-ABD8-16B7-CA8F-DD4D88C9E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B635A42-D7C5-865C-09AF-9C67CC297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Athena Performance Headroom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9FF0AC7-9DC4-6BD9-20C3-433572BF0990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87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5A7116C-44D0-328A-D1AF-796DA82850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200492"/>
            <a:ext cx="8797925" cy="2976128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E4E86B-3DBF-62E3-3826-0E906216C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AE2F67-D29A-9BBC-595B-485CC7BDA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Off-Chip Prefetch Fills are not Always Inaccurate</a:t>
            </a:r>
          </a:p>
        </p:txBody>
      </p:sp>
      <p:sp>
        <p:nvSpPr>
          <p:cNvPr id="8" name="Action Button: Hom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248BCDC-1E41-D342-4D60-40BAB2ECC670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4546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F95A088-DE0D-22D7-8ADD-48D560C9AF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222236"/>
            <a:ext cx="8797925" cy="2932641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2F4B83-AD1B-ADBC-DE94-B30C0725B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B4940D-F429-03B9-F42D-2E4801F40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Prior Works Leave Performance Potential Behind</a:t>
            </a:r>
          </a:p>
        </p:txBody>
      </p:sp>
      <p:sp>
        <p:nvSpPr>
          <p:cNvPr id="8" name="Action Button: Hom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60EEECC-7C0C-E388-D70A-CE44FC2D5A96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743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1C8F187-D8F5-60C9-7383-2CEE084710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165" y="866775"/>
            <a:ext cx="6407421" cy="56435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41D4E7-A815-1A20-34B0-7FE46D644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3790F3-CC79-41D2-DA14-E9E71BCB6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Candidate Features Considered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CBF4E5A-08EE-ADB7-916E-C616AE36C051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9263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E3340C6-638A-AD57-133A-0E63C36DA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111337"/>
            <a:ext cx="8797925" cy="3154438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9C6086-0FAD-D2B4-6DD2-C771F7A7E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1698DC-1949-14BB-50E1-3D595480F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Q-Value-Driven </a:t>
            </a:r>
            <a:br>
              <a:rPr lang="en-US" dirty="0"/>
            </a:br>
            <a:r>
              <a:rPr lang="en-US" dirty="0"/>
              <a:t>Prefetcher Aggressiveness Control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7119EC5-379E-B5F6-95ED-5A8BFAC557DA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080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02A5819-2D04-714D-47BE-2249522E4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006" y="1205576"/>
            <a:ext cx="5210810" cy="1015752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3AE65D-05B6-711E-BC5F-D8F0CC072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F0E91C-4D08-01D2-7106-851844B21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Reward Framework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7F4B35-822C-5EE0-CE28-FBD3D28B8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" y="2775268"/>
            <a:ext cx="3852672" cy="969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7B7A0F-67FD-5E53-A860-D54EDD5F04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736" y="2827084"/>
            <a:ext cx="4437888" cy="9553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FD6FC6-B0E3-0001-2B62-C6BE88CEAB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816" y="4033435"/>
            <a:ext cx="5334000" cy="2145992"/>
          </a:xfrm>
          <a:prstGeom prst="rect">
            <a:avLst/>
          </a:prstGeom>
        </p:spPr>
      </p:pic>
      <p:sp>
        <p:nvSpPr>
          <p:cNvPr id="2" name="Action Button: Home 1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B7F66992-5694-28A6-6707-F37E4A8C68A3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922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0B33BE1-49E5-4A8A-1BEA-90386811E4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953450"/>
            <a:ext cx="8797925" cy="3470212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954B32-132D-B9DF-08CA-2AB20F111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59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F05D97-F628-AEC8-649C-598F50749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Q-Value Retrieval from </a:t>
            </a:r>
            <a:r>
              <a:rPr lang="en-US" dirty="0" err="1"/>
              <a:t>QVStore</a:t>
            </a:r>
            <a:endParaRPr lang="en-US" dirty="0"/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5204062-099C-CA66-5374-8CA9A727A340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95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CB7F76-BF61-348F-634C-D48F8593E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CA4F41E-0671-1341-BD53-CD9E51372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Prefetching and Off-Chip Prediction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897710-AD33-B7BE-89F3-A7F1FBCE7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2584" y="873871"/>
            <a:ext cx="2619544" cy="4424772"/>
          </a:xfrm>
          <a:prstGeom prst="rect">
            <a:avLst/>
          </a:prstGeom>
        </p:spPr>
      </p:pic>
      <p:sp>
        <p:nvSpPr>
          <p:cNvPr id="9" name="Bent Up Arrow 8">
            <a:extLst>
              <a:ext uri="{FF2B5EF4-FFF2-40B4-BE49-F238E27FC236}">
                <a16:creationId xmlns:a16="http://schemas.microsoft.com/office/drawing/2014/main" id="{66A1F353-3BEB-7FAA-2C66-6BBFEC365A80}"/>
              </a:ext>
            </a:extLst>
          </p:cNvPr>
          <p:cNvSpPr/>
          <p:nvPr/>
        </p:nvSpPr>
        <p:spPr>
          <a:xfrm rot="5400000" flipH="1">
            <a:off x="2900928" y="3061446"/>
            <a:ext cx="1534701" cy="502548"/>
          </a:xfrm>
          <a:prstGeom prst="bentUpArrow">
            <a:avLst/>
          </a:prstGeom>
          <a:solidFill>
            <a:srgbClr val="DAD3FA"/>
          </a:solidFill>
          <a:ln>
            <a:solidFill>
              <a:srgbClr val="6F2F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 Up Arrow 11">
            <a:extLst>
              <a:ext uri="{FF2B5EF4-FFF2-40B4-BE49-F238E27FC236}">
                <a16:creationId xmlns:a16="http://schemas.microsoft.com/office/drawing/2014/main" id="{4E87F85A-5D90-2AD0-85BA-385CB9475758}"/>
              </a:ext>
            </a:extLst>
          </p:cNvPr>
          <p:cNvSpPr/>
          <p:nvPr/>
        </p:nvSpPr>
        <p:spPr>
          <a:xfrm rot="10800000" flipH="1">
            <a:off x="5272753" y="1070373"/>
            <a:ext cx="502549" cy="3009698"/>
          </a:xfrm>
          <a:prstGeom prst="bentUpArrow">
            <a:avLst/>
          </a:prstGeom>
          <a:solidFill>
            <a:srgbClr val="FFEBCD"/>
          </a:solidFill>
          <a:ln>
            <a:solidFill>
              <a:srgbClr val="F4931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1D8D2C-F4AF-9C23-B244-B648918B97B7}"/>
              </a:ext>
            </a:extLst>
          </p:cNvPr>
          <p:cNvSpPr txBox="1"/>
          <p:nvPr/>
        </p:nvSpPr>
        <p:spPr>
          <a:xfrm>
            <a:off x="188133" y="1224109"/>
            <a:ext cx="3076134" cy="2660333"/>
          </a:xfrm>
          <a:prstGeom prst="roundRect">
            <a:avLst>
              <a:gd name="adj" fmla="val 6269"/>
            </a:avLst>
          </a:prstGeom>
          <a:solidFill>
            <a:srgbClr val="F1EEFD"/>
          </a:solidFill>
          <a:ln w="28575">
            <a:solidFill>
              <a:srgbClr val="6F2F9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Predicts address of future memory requests</a:t>
            </a:r>
            <a:br>
              <a:rPr lang="en-GB" dirty="0"/>
            </a:br>
            <a:endParaRPr lang="en-GB" dirty="0"/>
          </a:p>
          <a:p>
            <a:r>
              <a:rPr lang="en-GB" dirty="0"/>
              <a:t>        Hides the memory </a:t>
            </a:r>
          </a:p>
          <a:p>
            <a:r>
              <a:rPr lang="en-GB" dirty="0"/>
              <a:t>        access latency</a:t>
            </a:r>
            <a:br>
              <a:rPr lang="en-GB" dirty="0"/>
            </a:br>
            <a:endParaRPr lang="en-GB" dirty="0"/>
          </a:p>
          <a:p>
            <a:r>
              <a:rPr lang="en-GB" dirty="0"/>
              <a:t>        Bandwidth overhead     </a:t>
            </a:r>
          </a:p>
          <a:p>
            <a:r>
              <a:rPr lang="en-GB" dirty="0"/>
              <a:t>        and cache pollution</a:t>
            </a:r>
          </a:p>
          <a:p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080EFF-6DCE-4F54-B98E-A9BA03866E35}"/>
              </a:ext>
            </a:extLst>
          </p:cNvPr>
          <p:cNvSpPr txBox="1"/>
          <p:nvPr/>
        </p:nvSpPr>
        <p:spPr>
          <a:xfrm>
            <a:off x="5920445" y="1224109"/>
            <a:ext cx="3065749" cy="2660333"/>
          </a:xfrm>
          <a:prstGeom prst="roundRect">
            <a:avLst>
              <a:gd name="adj" fmla="val 5020"/>
            </a:avLst>
          </a:prstGeom>
          <a:solidFill>
            <a:srgbClr val="FFEBCD"/>
          </a:solidFill>
          <a:ln w="28575">
            <a:solidFill>
              <a:srgbClr val="F4931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Predicts whether a given memory request would go off-chip</a:t>
            </a:r>
          </a:p>
          <a:p>
            <a:endParaRPr lang="en-GB" dirty="0"/>
          </a:p>
          <a:p>
            <a:r>
              <a:rPr lang="en-GB" dirty="0"/>
              <a:t>        Often more accurate </a:t>
            </a:r>
          </a:p>
          <a:p>
            <a:r>
              <a:rPr lang="en-GB" dirty="0"/>
              <a:t>        predictions</a:t>
            </a:r>
            <a:br>
              <a:rPr lang="en-GB" dirty="0"/>
            </a:br>
            <a:endParaRPr lang="en-GB" dirty="0"/>
          </a:p>
          <a:p>
            <a:r>
              <a:rPr lang="en-GB" dirty="0"/>
              <a:t>        Lower timeliness than a </a:t>
            </a:r>
          </a:p>
          <a:p>
            <a:r>
              <a:rPr lang="en-GB" dirty="0"/>
              <a:t>        prefetcher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1DB660F-8C69-470F-16C4-EF59780466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475" t="9309" r="6709" b="31512"/>
          <a:stretch/>
        </p:blipFill>
        <p:spPr>
          <a:xfrm>
            <a:off x="260673" y="3154813"/>
            <a:ext cx="325423" cy="28135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8ABBCB4-AC25-E87A-5041-BD7DFF0DD2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475" t="9309" r="6709" b="31512"/>
          <a:stretch/>
        </p:blipFill>
        <p:spPr>
          <a:xfrm flipV="1">
            <a:off x="260673" y="2272922"/>
            <a:ext cx="325423" cy="2813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33095F-4151-BB87-36BF-AF80F13F91BF}"/>
              </a:ext>
            </a:extLst>
          </p:cNvPr>
          <p:cNvSpPr txBox="1"/>
          <p:nvPr/>
        </p:nvSpPr>
        <p:spPr>
          <a:xfrm>
            <a:off x="646200" y="873871"/>
            <a:ext cx="2160000" cy="408623"/>
          </a:xfrm>
          <a:prstGeom prst="roundRect">
            <a:avLst/>
          </a:prstGeom>
          <a:solidFill>
            <a:srgbClr val="6F2FA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Data prefetcher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BE2CC4-FBCD-C580-F5DE-13C11387E5E0}"/>
              </a:ext>
            </a:extLst>
          </p:cNvPr>
          <p:cNvSpPr txBox="1"/>
          <p:nvPr/>
        </p:nvSpPr>
        <p:spPr>
          <a:xfrm>
            <a:off x="6373319" y="866062"/>
            <a:ext cx="2160000" cy="408623"/>
          </a:xfrm>
          <a:prstGeom prst="roundRect">
            <a:avLst/>
          </a:prstGeom>
          <a:solidFill>
            <a:srgbClr val="FA8607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Off-chip predictor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C7C392C-CD0C-1759-4D81-F8BDB06A01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475" t="9309" r="6709" b="31512"/>
          <a:stretch/>
        </p:blipFill>
        <p:spPr>
          <a:xfrm>
            <a:off x="6005399" y="3457988"/>
            <a:ext cx="325423" cy="28135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509DC55-6E82-B704-9BF6-B0BAA7BE01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475" t="9309" r="6709" b="31512"/>
          <a:stretch/>
        </p:blipFill>
        <p:spPr>
          <a:xfrm flipV="1">
            <a:off x="6005399" y="2516323"/>
            <a:ext cx="325423" cy="281353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7B1C5FB-2435-23BC-755A-22651F0702D1}"/>
              </a:ext>
            </a:extLst>
          </p:cNvPr>
          <p:cNvSpPr/>
          <p:nvPr/>
        </p:nvSpPr>
        <p:spPr>
          <a:xfrm>
            <a:off x="1050131" y="5494611"/>
            <a:ext cx="7043738" cy="928688"/>
          </a:xfrm>
          <a:prstGeom prst="roundRect">
            <a:avLst/>
          </a:prstGeom>
          <a:solidFill>
            <a:srgbClr val="E5EFFF"/>
          </a:solidFill>
          <a:ln w="28575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3200" b="1" dirty="0">
                <a:solidFill>
                  <a:schemeClr val="tx1"/>
                </a:solidFill>
              </a:rPr>
              <a:t>How do they behave </a:t>
            </a:r>
            <a:r>
              <a:rPr lang="en-CH" sz="3200" b="1" dirty="0">
                <a:solidFill>
                  <a:srgbClr val="4473C4"/>
                </a:solidFill>
              </a:rPr>
              <a:t>together</a:t>
            </a:r>
            <a:r>
              <a:rPr lang="en-CH" sz="3200" b="1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600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uiExpand="1" build="allAtOnce" animBg="1"/>
      <p:bldP spid="14" grpId="0" animBg="1"/>
      <p:bldP spid="8" grpId="0" animBg="1"/>
      <p:bldP spid="11" grpId="0" animBg="1"/>
      <p:bldP spid="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06D6517-CF53-35DD-57A9-DC62EC168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032064"/>
            <a:ext cx="8797925" cy="3312984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A977C8-838C-E392-460E-A29C55DA1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86CBA9-A96D-1737-2F80-9C2C68D49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Configuration of Athena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4471BFB-41C9-062B-CB55-E3BC90BA89D9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45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C4E3DC0-B3F2-C86E-70D2-1252971D9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3"/>
          <a:stretch>
            <a:fillRect/>
          </a:stretch>
        </p:blipFill>
        <p:spPr>
          <a:xfrm>
            <a:off x="173037" y="2308802"/>
            <a:ext cx="8797925" cy="2501602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E33D83-4C2D-218A-4901-59AD81FA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89671D-FFAF-9ACE-EE46-9E1E06055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Overhead of Athena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9B8CB1B-4366-7B25-1403-E9996A8410F4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9145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6602CD-B2D7-ADD1-CF38-32795581D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3C03D10-839F-F14F-4D39-F5985D9DF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Athena’s Latency Overhead Minimal?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591847-DD3E-DE58-6C11-F1F70FBD1574}"/>
              </a:ext>
            </a:extLst>
          </p:cNvPr>
          <p:cNvSpPr/>
          <p:nvPr/>
        </p:nvSpPr>
        <p:spPr>
          <a:xfrm>
            <a:off x="397565" y="1800454"/>
            <a:ext cx="2438400" cy="556591"/>
          </a:xfrm>
          <a:prstGeom prst="rect">
            <a:avLst/>
          </a:prstGeom>
          <a:solidFill>
            <a:srgbClr val="FFE0D6"/>
          </a:solidFill>
          <a:ln>
            <a:solidFill>
              <a:srgbClr val="FF5F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Epoch</a:t>
            </a:r>
            <a:r>
              <a:rPr lang="en-US" sz="2400" b="1" baseline="-25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</a:t>
            </a:r>
            <a:endParaRPr lang="en-US" sz="2400" b="1" baseline="-2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F5738F-822D-2E92-0FA1-62AF3CA67373}"/>
              </a:ext>
            </a:extLst>
          </p:cNvPr>
          <p:cNvSpPr/>
          <p:nvPr/>
        </p:nvSpPr>
        <p:spPr>
          <a:xfrm>
            <a:off x="2835965" y="1800454"/>
            <a:ext cx="2438400" cy="556591"/>
          </a:xfrm>
          <a:prstGeom prst="rect">
            <a:avLst/>
          </a:prstGeom>
          <a:solidFill>
            <a:srgbClr val="E6F0FF"/>
          </a:solidFill>
          <a:ln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Epoch</a:t>
            </a:r>
            <a:r>
              <a:rPr lang="en-US" sz="2400" b="1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k+1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4ACD04-ACC4-5269-5E56-667DB5811017}"/>
              </a:ext>
            </a:extLst>
          </p:cNvPr>
          <p:cNvSpPr/>
          <p:nvPr/>
        </p:nvSpPr>
        <p:spPr>
          <a:xfrm>
            <a:off x="5274365" y="1800454"/>
            <a:ext cx="2438400" cy="556591"/>
          </a:xfrm>
          <a:prstGeom prst="rect">
            <a:avLst/>
          </a:prstGeom>
          <a:solidFill>
            <a:srgbClr val="E5F3DF"/>
          </a:solidFill>
          <a:ln>
            <a:solidFill>
              <a:srgbClr val="1181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Epoch</a:t>
            </a:r>
            <a:r>
              <a:rPr lang="en-US" sz="2400" b="1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k+2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A0820A-B485-E468-0EA6-0B4325EEFDC8}"/>
              </a:ext>
            </a:extLst>
          </p:cNvPr>
          <p:cNvSpPr/>
          <p:nvPr/>
        </p:nvSpPr>
        <p:spPr>
          <a:xfrm>
            <a:off x="7712765" y="1800454"/>
            <a:ext cx="2438400" cy="556591"/>
          </a:xfrm>
          <a:prstGeom prst="rect">
            <a:avLst/>
          </a:prstGeom>
          <a:solidFill>
            <a:srgbClr val="F8F5E4"/>
          </a:solidFill>
          <a:ln>
            <a:solidFill>
              <a:srgbClr val="C0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Epoch</a:t>
            </a:r>
            <a:r>
              <a:rPr lang="en-US" sz="2400" b="1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k+3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9C8527-B50A-211D-2B09-A80B747F2DBF}"/>
              </a:ext>
            </a:extLst>
          </p:cNvPr>
          <p:cNvSpPr/>
          <p:nvPr/>
        </p:nvSpPr>
        <p:spPr>
          <a:xfrm>
            <a:off x="-2040835" y="1800453"/>
            <a:ext cx="2438400" cy="556591"/>
          </a:xfrm>
          <a:prstGeom prst="rect">
            <a:avLst/>
          </a:prstGeom>
          <a:solidFill>
            <a:srgbClr val="FFF3CE"/>
          </a:solidFill>
          <a:ln>
            <a:solidFill>
              <a:srgbClr val="FFC3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210633-3AAA-C80D-9D4F-5181E814BDEB}"/>
              </a:ext>
            </a:extLst>
          </p:cNvPr>
          <p:cNvCxnSpPr/>
          <p:nvPr/>
        </p:nvCxnSpPr>
        <p:spPr>
          <a:xfrm>
            <a:off x="397565" y="1547446"/>
            <a:ext cx="0" cy="16579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462F30F-D355-18BD-12C8-C59E45A48B2E}"/>
              </a:ext>
            </a:extLst>
          </p:cNvPr>
          <p:cNvCxnSpPr/>
          <p:nvPr/>
        </p:nvCxnSpPr>
        <p:spPr>
          <a:xfrm>
            <a:off x="2835600" y="1547446"/>
            <a:ext cx="0" cy="16579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AE97669-E9C3-C00A-0A1D-D9CB48269061}"/>
              </a:ext>
            </a:extLst>
          </p:cNvPr>
          <p:cNvCxnSpPr>
            <a:cxnSpLocks/>
          </p:cNvCxnSpPr>
          <p:nvPr/>
        </p:nvCxnSpPr>
        <p:spPr>
          <a:xfrm>
            <a:off x="442127" y="1627834"/>
            <a:ext cx="2346290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8599EBB-03DE-BC49-B10C-4F50900A670E}"/>
              </a:ext>
            </a:extLst>
          </p:cNvPr>
          <p:cNvSpPr txBox="1"/>
          <p:nvPr/>
        </p:nvSpPr>
        <p:spPr>
          <a:xfrm>
            <a:off x="757822" y="1289280"/>
            <a:ext cx="1717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/>
              <a:t>2000 instructions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1F2D7CB-9727-16F6-7FF1-2290108A45C1}"/>
              </a:ext>
            </a:extLst>
          </p:cNvPr>
          <p:cNvSpPr/>
          <p:nvPr/>
        </p:nvSpPr>
        <p:spPr>
          <a:xfrm>
            <a:off x="397565" y="2529663"/>
            <a:ext cx="227275" cy="556591"/>
          </a:xfrm>
          <a:prstGeom prst="rect">
            <a:avLst/>
          </a:prstGeom>
          <a:solidFill>
            <a:srgbClr val="1658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baseline="-2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B6C3CD-59CB-191F-892B-FF16EA85C0BF}"/>
              </a:ext>
            </a:extLst>
          </p:cNvPr>
          <p:cNvSpPr/>
          <p:nvPr/>
        </p:nvSpPr>
        <p:spPr>
          <a:xfrm>
            <a:off x="2835600" y="2529663"/>
            <a:ext cx="227275" cy="556591"/>
          </a:xfrm>
          <a:prstGeom prst="rect">
            <a:avLst/>
          </a:prstGeom>
          <a:solidFill>
            <a:srgbClr val="1658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baseline="-2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003CCEE-1DB1-BC3A-44FA-5A069397EC5B}"/>
              </a:ext>
            </a:extLst>
          </p:cNvPr>
          <p:cNvSpPr/>
          <p:nvPr/>
        </p:nvSpPr>
        <p:spPr>
          <a:xfrm>
            <a:off x="5273635" y="2529663"/>
            <a:ext cx="227275" cy="556591"/>
          </a:xfrm>
          <a:prstGeom prst="rect">
            <a:avLst/>
          </a:prstGeom>
          <a:solidFill>
            <a:srgbClr val="1658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baseline="-2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8EF383-565B-086B-F52B-9328F0BFCB85}"/>
              </a:ext>
            </a:extLst>
          </p:cNvPr>
          <p:cNvSpPr/>
          <p:nvPr/>
        </p:nvSpPr>
        <p:spPr>
          <a:xfrm>
            <a:off x="7711670" y="2529662"/>
            <a:ext cx="227275" cy="556591"/>
          </a:xfrm>
          <a:prstGeom prst="rect">
            <a:avLst/>
          </a:prstGeom>
          <a:solidFill>
            <a:srgbClr val="1658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baseline="-2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3C3D9A-2BB5-ED13-E4C6-3738438A9E74}"/>
              </a:ext>
            </a:extLst>
          </p:cNvPr>
          <p:cNvSpPr txBox="1"/>
          <p:nvPr/>
        </p:nvSpPr>
        <p:spPr>
          <a:xfrm>
            <a:off x="1415483" y="4157622"/>
            <a:ext cx="2638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/>
              <a:t>Latency of </a:t>
            </a:r>
          </a:p>
          <a:p>
            <a:pPr algn="ctr"/>
            <a:r>
              <a:rPr lang="en-US" sz="2200" b="1" i="1" dirty="0"/>
              <a:t>Q-Value updates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1E9D5BF-1A43-FFB1-A548-846533B69A61}"/>
              </a:ext>
            </a:extLst>
          </p:cNvPr>
          <p:cNvCxnSpPr>
            <a:cxnSpLocks/>
          </p:cNvCxnSpPr>
          <p:nvPr/>
        </p:nvCxnSpPr>
        <p:spPr>
          <a:xfrm flipH="1" flipV="1">
            <a:off x="624840" y="3261360"/>
            <a:ext cx="1280160" cy="808709"/>
          </a:xfrm>
          <a:prstGeom prst="line">
            <a:avLst/>
          </a:pr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5CEBFE4-4EA8-7230-DC70-BA7C1B8AE471}"/>
              </a:ext>
            </a:extLst>
          </p:cNvPr>
          <p:cNvCxnSpPr>
            <a:cxnSpLocks/>
          </p:cNvCxnSpPr>
          <p:nvPr/>
        </p:nvCxnSpPr>
        <p:spPr>
          <a:xfrm flipV="1">
            <a:off x="2475343" y="3173807"/>
            <a:ext cx="473894" cy="896262"/>
          </a:xfrm>
          <a:prstGeom prst="line">
            <a:avLst/>
          </a:pr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A3603A9-C71A-B371-5DB1-088A426535D8}"/>
              </a:ext>
            </a:extLst>
          </p:cNvPr>
          <p:cNvCxnSpPr>
            <a:cxnSpLocks/>
          </p:cNvCxnSpPr>
          <p:nvPr/>
        </p:nvCxnSpPr>
        <p:spPr>
          <a:xfrm flipV="1">
            <a:off x="3062875" y="3151918"/>
            <a:ext cx="2103485" cy="918151"/>
          </a:xfrm>
          <a:prstGeom prst="line">
            <a:avLst/>
          </a:pr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36BCED5-6078-4D8B-EABF-C009545DC2A8}"/>
              </a:ext>
            </a:extLst>
          </p:cNvPr>
          <p:cNvCxnSpPr>
            <a:cxnSpLocks/>
          </p:cNvCxnSpPr>
          <p:nvPr/>
        </p:nvCxnSpPr>
        <p:spPr>
          <a:xfrm flipV="1">
            <a:off x="3764280" y="3086253"/>
            <a:ext cx="3810000" cy="983816"/>
          </a:xfrm>
          <a:prstGeom prst="line">
            <a:avLst/>
          </a:pr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11E9045-0ADC-E8D6-F86E-90C112A26EBB}"/>
              </a:ext>
            </a:extLst>
          </p:cNvPr>
          <p:cNvSpPr txBox="1"/>
          <p:nvPr/>
        </p:nvSpPr>
        <p:spPr>
          <a:xfrm>
            <a:off x="4813638" y="4157622"/>
            <a:ext cx="2638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/>
              <a:t>Latency to </a:t>
            </a:r>
          </a:p>
          <a:p>
            <a:pPr algn="ctr"/>
            <a:r>
              <a:rPr lang="en-US" sz="2200" b="1" i="1" dirty="0"/>
              <a:t>execute an epoch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377E66-59CC-305B-4724-B83AE352AF82}"/>
              </a:ext>
            </a:extLst>
          </p:cNvPr>
          <p:cNvSpPr txBox="1"/>
          <p:nvPr/>
        </p:nvSpPr>
        <p:spPr>
          <a:xfrm>
            <a:off x="3961208" y="4276057"/>
            <a:ext cx="94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/>
              <a:t>&lt;&lt;</a:t>
            </a:r>
          </a:p>
        </p:txBody>
      </p:sp>
      <p:sp>
        <p:nvSpPr>
          <p:cNvPr id="40" name="Action Button: Home 39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901966BF-57DA-8D77-316B-D50720A02E70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38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/>
      <p:bldP spid="37" grpId="0"/>
      <p:bldP spid="3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AAEAED-0CBB-5CA3-82B0-ACBC1710EC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9"/>
          <a:stretch>
            <a:fillRect/>
          </a:stretch>
        </p:blipFill>
        <p:spPr>
          <a:xfrm>
            <a:off x="188777" y="1338983"/>
            <a:ext cx="8797925" cy="4375891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E13852-AA07-6FF0-10C5-05172FA8F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D4BA7F4-F86D-4AD6-66B0-FE84CE15F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Evaluated System Parameters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C6BA529-B47D-6338-50F2-22CBD33A5780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956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C96ECD0-BEAE-FC77-9A8F-295A076FC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719072"/>
            <a:ext cx="8797925" cy="3938969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08D75F-978D-9D31-E93E-81C1E00A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CE4A10-E785-ADA8-CF46-72AC8F9FF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Evaluated Workloads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9B92FAC-83F4-1EC1-C79D-81B359FD3FCA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6128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ECDCBC1-92DB-38DB-07BC-487A74FE4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537301"/>
            <a:ext cx="8797925" cy="2302511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B694D6-1FFA-EE01-7381-A6C732B15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86E1185-C7AB-0BA8-8A72-3577CC96E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Evaluated Cache Designs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1640D33-E73E-3D28-9D1F-11617BA2F873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811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94709C5-F031-9D5C-B8DA-194BF08521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200805"/>
            <a:ext cx="8797925" cy="497550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42AD25-6DBC-346C-F7BB-C7FB82D54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BFA565-7DE6-3135-D682-DCB8ADE5C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Overhead Comparison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E65EED8-D7AD-6FF3-0345-0ECB12CEE375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9541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32CF0EE-3305-6077-6852-B608F6FE0A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093031"/>
            <a:ext cx="8797925" cy="3191050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7DDC24-91D0-FF37-35AA-471125D8B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3C7D6E-4CAC-A326-CC68-63AB7E318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Speedup in CD1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C94CEF6-625D-8863-32AF-082F2106D270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785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C3A9F28-2C9A-EAC9-8051-D7B7DE4EE2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339" y="866775"/>
            <a:ext cx="6209073" cy="56435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3937E5-B4A4-45D9-8C41-9E46C59F5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7673098-FA0F-BB1F-2339-E3E1582B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CD1 Speedup – </a:t>
            </a:r>
            <a:r>
              <a:rPr lang="en-US" dirty="0" err="1"/>
              <a:t>Deepdive</a:t>
            </a:r>
            <a:endParaRPr lang="en-US" dirty="0"/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64004A8-56C4-FC5A-7433-B11AB1769E42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453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D8781B6-C254-7C07-B8E6-E9D156C98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035" y="866775"/>
            <a:ext cx="5831681" cy="564356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A9E8C2-D731-5FF7-2D9E-410C74C34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69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452701-A563-F9A3-16AC-1A597D65D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CD1 Speedup – Compared to </a:t>
            </a:r>
            <a:r>
              <a:rPr lang="en-US" dirty="0" err="1"/>
              <a:t>StaticBest</a:t>
            </a:r>
            <a:endParaRPr lang="en-US" dirty="0"/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656A9DDE-9FFB-D627-CCBE-9D61442B8981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41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B2A19-4A45-1576-7DD1-3D66CBE08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E0593A-859F-586B-8758-D2002315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DB06A4-2096-0A16-DE23-1989F5320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B39EA3F9-EFC4-3432-7785-A66E3F6403AA}"/>
              </a:ext>
            </a:extLst>
          </p:cNvPr>
          <p:cNvSpPr/>
          <p:nvPr/>
        </p:nvSpPr>
        <p:spPr>
          <a:xfrm>
            <a:off x="189556" y="1173058"/>
            <a:ext cx="8798062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Background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1AEB7FA6-159C-7DF1-C943-28D7B7239F3A}"/>
              </a:ext>
            </a:extLst>
          </p:cNvPr>
          <p:cNvSpPr/>
          <p:nvPr/>
        </p:nvSpPr>
        <p:spPr>
          <a:xfrm>
            <a:off x="189556" y="3297030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Athena</a:t>
            </a:r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CBF9351B-DAF5-9F58-2713-46396B36FF64}"/>
              </a:ext>
            </a:extLst>
          </p:cNvPr>
          <p:cNvSpPr/>
          <p:nvPr/>
        </p:nvSpPr>
        <p:spPr>
          <a:xfrm>
            <a:off x="189556" y="4359016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Evaluation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FC0AE367-4145-624D-FE15-DFF488D7949C}"/>
              </a:ext>
            </a:extLst>
          </p:cNvPr>
          <p:cNvSpPr/>
          <p:nvPr/>
        </p:nvSpPr>
        <p:spPr>
          <a:xfrm>
            <a:off x="189556" y="5421001"/>
            <a:ext cx="8798061" cy="798961"/>
          </a:xfrm>
          <a:prstGeom prst="round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dirty="0">
                <a:solidFill>
                  <a:schemeClr val="bg1"/>
                </a:solidFill>
                <a:ea typeface="Cambria"/>
              </a:rPr>
              <a:t>Conclusion</a:t>
            </a:r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ED0336DB-9615-2494-3ED8-AD7372A753E7}"/>
              </a:ext>
            </a:extLst>
          </p:cNvPr>
          <p:cNvSpPr/>
          <p:nvPr/>
        </p:nvSpPr>
        <p:spPr>
          <a:xfrm>
            <a:off x="189556" y="2235044"/>
            <a:ext cx="8798062" cy="798961"/>
          </a:xfrm>
          <a:prstGeom prst="roundRect">
            <a:avLst/>
          </a:prstGeom>
          <a:solidFill>
            <a:srgbClr val="C4D7FD"/>
          </a:solidFill>
          <a:ln w="28575">
            <a:solidFill>
              <a:srgbClr val="62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3200" b="1" dirty="0">
                <a:solidFill>
                  <a:schemeClr val="tx1"/>
                </a:solidFill>
                <a:ea typeface="Cambria"/>
              </a:rPr>
              <a:t>Motivation</a:t>
            </a:r>
          </a:p>
        </p:txBody>
      </p:sp>
    </p:spTree>
    <p:extLst>
      <p:ext uri="{BB962C8B-B14F-4D97-AF65-F5344CB8AC3E}">
        <p14:creationId xmlns:p14="http://schemas.microsoft.com/office/powerpoint/2010/main" val="70410305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E0643C-525E-5175-C183-036391C0A9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213904"/>
            <a:ext cx="8797925" cy="2949304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F91C4D-B779-7D87-2E6B-D894FECDD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44A1EC-836B-0852-FF22-B68E09279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CD1 – Impact on Main Memory Requests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9507B149-63A9-DC3A-EAA6-2C46FE54F260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8609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F047BF7-B437-8F9F-AB2F-34FA6A521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185159"/>
            <a:ext cx="8797925" cy="3006794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2E54E7-109F-D5D2-2BE7-06731D2FC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F28924-6A2D-19C6-3343-70757F8DA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CD1 – Impact on LLC Load Miss Latency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5654827-2287-E55C-E550-7316D3FAA9CB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0802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93401B9-A7D3-7ED1-8636-0E3786BDD6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081592"/>
            <a:ext cx="8797925" cy="5213928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492933-BBB7-041D-F1A1-AD14E34FF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59D65F-93D9-291E-7E4D-66EA9F3DE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CD1 – Sensitivity to L2C Prefetcher Type</a:t>
            </a:r>
          </a:p>
        </p:txBody>
      </p:sp>
      <p:sp>
        <p:nvSpPr>
          <p:cNvPr id="2" name="Action Button: Home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5221BF7-2294-8C1A-9DD5-EF1D29471EC3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90540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F3806C-4076-7F25-D432-1F68F5BF78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142518"/>
            <a:ext cx="8797925" cy="5092076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FE165A-6F80-1A20-08DD-ADB62B6EB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48FE4E-FFE2-0AB6-82AA-C3B410FF8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CD1 – Sensitivity to OCP Type</a:t>
            </a:r>
          </a:p>
        </p:txBody>
      </p:sp>
      <p:sp>
        <p:nvSpPr>
          <p:cNvPr id="2" name="Action Button: Home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50451E9-B91D-E140-308F-975902832117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28007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B293825-A9DB-E457-78E0-868C72CC25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142754"/>
            <a:ext cx="8797925" cy="5091604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13E7FB-EB36-E15C-91FE-FDC397E1F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FA251D7-7D59-9FFD-0812-C613BB723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CD1 – Sensitivity to OCP Request Issue Latency</a:t>
            </a:r>
          </a:p>
        </p:txBody>
      </p:sp>
      <p:sp>
        <p:nvSpPr>
          <p:cNvPr id="2" name="Action Button: Home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A77AFED-31EA-2AB6-95F8-95606A58044D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262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aph of different colored and black lines&#10;&#10;AI-generated content may be incorrect.">
            <a:extLst>
              <a:ext uri="{FF2B5EF4-FFF2-40B4-BE49-F238E27FC236}">
                <a16:creationId xmlns:a16="http://schemas.microsoft.com/office/drawing/2014/main" id="{0C8E3DEE-7D27-4CDE-62E1-AED0B62C12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581936"/>
            <a:ext cx="8797925" cy="4213240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7AEF2C-4F46-621C-F920-7DDE790AB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C7D41BE-BDA7-2A87-1DD1-404C6CA43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CD1 – Sensitivity to Warmup Length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ECA6703-C0D2-69A8-EDC5-EC01F27719E0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793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491AB3D-1774-0D01-2194-BE6EDB3065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067212"/>
            <a:ext cx="8797925" cy="3242688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0A6729-15F0-A3FB-485C-E4018A9C3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43FF00-CB50-6F17-51B7-38FEC1A81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Speedup in CD2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7128625-68FA-6A2F-A389-F5CD4B9BDF90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04512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A654294-4C43-FF86-2488-CEF5846C3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048707"/>
            <a:ext cx="8797925" cy="3279699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3D8AE6-CC0B-48A3-6947-B4717506F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BB92F7-7FE2-16BC-B0C2-DB3D0883B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Speedup in CD3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EF3E8BE-3FC9-2D90-7B17-9A2D2E158E52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9502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6FC4C25-A88E-945F-4CB4-99C5B6DFAC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056614"/>
            <a:ext cx="8797925" cy="3263884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081E13-DB36-C06A-0595-9A667C776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8202915-FB41-0F22-05C4-58F3EB724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Speedup in CD4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2A4AF3A3-415B-9834-52F7-69A86CD04D7F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2462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203B3E8-C940-E69B-5BFF-63FC91C76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659373"/>
            <a:ext cx="8797925" cy="4058366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61C9FC-233F-D976-F6F1-57136025F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79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5AA3AC-F1B9-11B3-3C0C-A144DBB2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CD4 – Sensitivity to L1D Prefetcher Type</a:t>
            </a:r>
          </a:p>
        </p:txBody>
      </p:sp>
      <p:sp>
        <p:nvSpPr>
          <p:cNvPr id="2" name="Action Button: Home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A5A90BA-8B78-1213-5006-0F9FC50A075E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50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9109403-8F5C-B199-5B02-944E10082EDA}"/>
              </a:ext>
            </a:extLst>
          </p:cNvPr>
          <p:cNvSpPr/>
          <p:nvPr/>
        </p:nvSpPr>
        <p:spPr>
          <a:xfrm>
            <a:off x="1605982" y="1764933"/>
            <a:ext cx="2880000" cy="3777659"/>
          </a:xfrm>
          <a:prstGeom prst="rect">
            <a:avLst/>
          </a:prstGeom>
          <a:solidFill>
            <a:srgbClr val="FFE0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C10400"/>
              </a:solidFill>
            </a:endParaRP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43B82A-AC46-392C-9483-43E218CFA4FC}"/>
              </a:ext>
            </a:extLst>
          </p:cNvPr>
          <p:cNvSpPr/>
          <p:nvPr/>
        </p:nvSpPr>
        <p:spPr>
          <a:xfrm>
            <a:off x="4485981" y="1762533"/>
            <a:ext cx="4350891" cy="3777660"/>
          </a:xfrm>
          <a:prstGeom prst="rect">
            <a:avLst/>
          </a:prstGeom>
          <a:solidFill>
            <a:srgbClr val="E5F2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8E6BB9-47C1-2B87-597D-BD065C047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03225E-E77F-99A7-4C99-B3EBB5F33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Ob. 1: Data Prefetching and Off-Chip Prediction Provide Complementary Performance Benefits 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91A72D8A-0AB9-3E08-E625-8B84C1E19B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1947074"/>
              </p:ext>
            </p:extLst>
          </p:nvPr>
        </p:nvGraphicFramePr>
        <p:xfrm>
          <a:off x="188913" y="1167504"/>
          <a:ext cx="8797925" cy="5342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2C739A5-E446-929C-EB00-6B173DD63EFA}"/>
              </a:ext>
            </a:extLst>
          </p:cNvPr>
          <p:cNvSpPr txBox="1"/>
          <p:nvPr/>
        </p:nvSpPr>
        <p:spPr>
          <a:xfrm>
            <a:off x="1370849" y="6519446"/>
            <a:ext cx="7615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bandwidth-constrained processor with</a:t>
            </a:r>
            <a:r>
              <a:rPr lang="en-GB" sz="1600" dirty="0">
                <a:solidFill>
                  <a:srgbClr val="BFBFBF"/>
                </a:solidFill>
              </a:rPr>
              <a:t> </a:t>
            </a:r>
            <a:r>
              <a:rPr lang="en-GB" sz="1600" dirty="0">
                <a:solidFill>
                  <a:srgbClr val="1458FF"/>
                </a:solidFill>
              </a:rPr>
              <a:t>3.2 GB/s 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of main memory bandwidth 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B7A90C3-4838-742C-4789-B845CF4B2AD0}"/>
              </a:ext>
            </a:extLst>
          </p:cNvPr>
          <p:cNvCxnSpPr>
            <a:cxnSpLocks/>
          </p:cNvCxnSpPr>
          <p:nvPr/>
        </p:nvCxnSpPr>
        <p:spPr>
          <a:xfrm>
            <a:off x="1588932" y="3651363"/>
            <a:ext cx="724794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F2CF1A1-7542-D854-0BFB-8CA927E62A33}"/>
              </a:ext>
            </a:extLst>
          </p:cNvPr>
          <p:cNvSpPr txBox="1"/>
          <p:nvPr/>
        </p:nvSpPr>
        <p:spPr>
          <a:xfrm>
            <a:off x="3981178" y="1238995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>
                <a:latin typeface="Aptos" panose="020B0004020202020204" pitchFamily="34" charset="0"/>
              </a:rPr>
              <a:t>(OCP)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66DA82-3BFF-AF06-C1DF-521D1C47ACDC}"/>
              </a:ext>
            </a:extLst>
          </p:cNvPr>
          <p:cNvSpPr txBox="1"/>
          <p:nvPr/>
        </p:nvSpPr>
        <p:spPr>
          <a:xfrm>
            <a:off x="7058346" y="6267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H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442282-1673-482E-E291-1AB393D9E97D}"/>
              </a:ext>
            </a:extLst>
          </p:cNvPr>
          <p:cNvSpPr txBox="1"/>
          <p:nvPr/>
        </p:nvSpPr>
        <p:spPr>
          <a:xfrm>
            <a:off x="7592602" y="-22603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H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B59A76-A5FC-11D1-164C-8FB7B1089A1F}"/>
              </a:ext>
            </a:extLst>
          </p:cNvPr>
          <p:cNvSpPr txBox="1"/>
          <p:nvPr/>
        </p:nvSpPr>
        <p:spPr>
          <a:xfrm>
            <a:off x="6845380" y="1253283"/>
            <a:ext cx="1354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>
                <a:latin typeface="Aptos" panose="020B0004020202020204" pitchFamily="34" charset="0"/>
              </a:rPr>
              <a:t>(Prefetcher)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6E0488-8EF7-A66E-026F-C112EBF41BB2}"/>
              </a:ext>
            </a:extLst>
          </p:cNvPr>
          <p:cNvSpPr/>
          <p:nvPr/>
        </p:nvSpPr>
        <p:spPr>
          <a:xfrm>
            <a:off x="5880338" y="1266737"/>
            <a:ext cx="2540746" cy="403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8EE978-C9C8-C1E0-AAF9-266A773F11E3}"/>
              </a:ext>
            </a:extLst>
          </p:cNvPr>
          <p:cNvSpPr/>
          <p:nvPr/>
        </p:nvSpPr>
        <p:spPr>
          <a:xfrm>
            <a:off x="2954436" y="1227757"/>
            <a:ext cx="2053484" cy="403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DFEC0E-CC2A-EE05-8290-94E8876E4C16}"/>
              </a:ext>
            </a:extLst>
          </p:cNvPr>
          <p:cNvSpPr txBox="1"/>
          <p:nvPr/>
        </p:nvSpPr>
        <p:spPr>
          <a:xfrm>
            <a:off x="5424908" y="1810491"/>
            <a:ext cx="26153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11813C"/>
                </a:solidFill>
              </a:rPr>
              <a:t>Prefetcher-friendly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26CF46-9966-A297-B92E-8171DFD8F2F8}"/>
              </a:ext>
            </a:extLst>
          </p:cNvPr>
          <p:cNvSpPr txBox="1"/>
          <p:nvPr/>
        </p:nvSpPr>
        <p:spPr>
          <a:xfrm>
            <a:off x="1704648" y="1810492"/>
            <a:ext cx="26515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C00600"/>
                </a:solidFill>
              </a:rPr>
              <a:t>Prefetcher-adverse</a:t>
            </a:r>
          </a:p>
        </p:txBody>
      </p:sp>
    </p:spTree>
    <p:extLst>
      <p:ext uri="{BB962C8B-B14F-4D97-AF65-F5344CB8AC3E}">
        <p14:creationId xmlns:p14="http://schemas.microsoft.com/office/powerpoint/2010/main" val="406180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Graphic spid="5" grpId="0" uiExpand="1">
        <p:bldSub>
          <a:bldChart bld="series"/>
        </p:bldSub>
      </p:bldGraphic>
      <p:bldGraphic spid="5" grpId="1" uiExpand="1">
        <p:bldSub>
          <a:bldChart bld="series"/>
        </p:bldSub>
      </p:bldGraphic>
      <p:bldP spid="2" grpId="0"/>
      <p:bldP spid="8" grpId="0" animBg="1"/>
      <p:bldP spid="7" grpId="0" animBg="1"/>
      <p:bldP spid="11" grpId="0"/>
      <p:bldP spid="16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46CC94D-5E78-0F04-7CFE-0E8DA573C4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023304"/>
            <a:ext cx="8797925" cy="3330505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4B46F9-AE79-B5F4-6867-C32680538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B8199A-1FB8-7F70-58BF-562085CA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CD4 – Sensitivity to Main Memory Bandwidth</a:t>
            </a:r>
          </a:p>
        </p:txBody>
      </p:sp>
      <p:sp>
        <p:nvSpPr>
          <p:cNvPr id="2" name="Action Button: Home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8907F9B-12F3-543F-F59A-F051B1385B37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0339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A0CEC3-E5E7-1FAD-453A-BE5021D927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069549"/>
            <a:ext cx="8797925" cy="3238015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2BD43F-71B8-D2B7-A8E0-08FE5F066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682BC0-FAD1-18FA-8280-E18A30A2E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Four-Core Evaluation Results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D33E569-3C7B-1EBE-7DB3-57DD94E3003D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0336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C231E0D-B494-3A35-AC41-1FDC7A69F9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041438"/>
            <a:ext cx="8797925" cy="3294236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1D346F-E577-46A3-0C97-9EE8AFD7B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0472F0-F213-727F-84AA-FE362C487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Eight-Core Evaluation Results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9362422-86A0-77A3-FB64-1D7D67B137D9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30013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B194B56-1047-A452-F2A0-FECFB77F25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1132561"/>
            <a:ext cx="8797925" cy="5111991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9989F6-8A75-BEAC-95C5-DF4A9F41F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3316DE-7D40-0175-30D5-657D937D3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Athena using a Case Study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A50652D-673D-EA23-6458-BFC3D57B86CA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76412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15E88C7-EC2C-96A0-A235-1B824DB991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011085"/>
            <a:ext cx="8797925" cy="3354942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B34D99-E39A-8AD6-3D47-F1B6E73B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4677DC-BEEB-BFA2-FB24-793C96306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Athena Ablation Study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E9FEB12-46EF-3281-A58F-3A8962950AD5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2788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4A5B262-B48E-3BD5-A7AA-7579C41849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3" y="2160867"/>
            <a:ext cx="8797925" cy="3055379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ED58A6-F46E-A885-87C3-A4AF6FC9E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F9C2F2-3828-BD2B-FC64-2E7DC574A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Athena for Prefetcher-Only Management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2E73648-4698-FBB7-3332-9F27A23CFACC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9482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E08CAE9-3997-DFDC-3DB0-FCD35D21FA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57" y="2389460"/>
            <a:ext cx="8797925" cy="3207786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9F4CE3-A132-A3A8-9044-82E43B71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0EC654-8192-44F2-935E-AAE75D7BF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Athena on Unseen Workloads</a:t>
            </a:r>
          </a:p>
        </p:txBody>
      </p:sp>
      <p:sp>
        <p:nvSpPr>
          <p:cNvPr id="7" name="Action Button: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548E613-F82C-1899-B481-2DB45D3C9393}"/>
              </a:ext>
            </a:extLst>
          </p:cNvPr>
          <p:cNvSpPr/>
          <p:nvPr/>
        </p:nvSpPr>
        <p:spPr>
          <a:xfrm>
            <a:off x="8123499" y="6375286"/>
            <a:ext cx="457200" cy="387017"/>
          </a:xfrm>
          <a:prstGeom prst="actionButtonHo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746A88B-2128-B777-9B82-54C610497A06}"/>
              </a:ext>
            </a:extLst>
          </p:cNvPr>
          <p:cNvSpPr/>
          <p:nvPr/>
        </p:nvSpPr>
        <p:spPr>
          <a:xfrm>
            <a:off x="-208010" y="1008729"/>
            <a:ext cx="9560020" cy="916687"/>
          </a:xfrm>
          <a:prstGeom prst="roundRect">
            <a:avLst>
              <a:gd name="adj" fmla="val 4156"/>
            </a:avLst>
          </a:prstGeom>
          <a:solidFill>
            <a:srgbClr val="E5EFFF"/>
          </a:solidFill>
          <a:ln w="28575">
            <a:solidFill>
              <a:srgbClr val="4473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Across </a:t>
            </a:r>
            <a:r>
              <a:rPr lang="en-US" sz="2800" b="1" dirty="0">
                <a:solidFill>
                  <a:schemeClr val="accent1"/>
                </a:solidFill>
              </a:rPr>
              <a:t>359</a:t>
            </a:r>
            <a:r>
              <a:rPr lang="en-US" sz="2200" dirty="0">
                <a:solidFill>
                  <a:schemeClr val="tx1"/>
                </a:solidFill>
              </a:rPr>
              <a:t> Google datacenter workload traces</a:t>
            </a:r>
          </a:p>
          <a:p>
            <a:pPr algn="ctr"/>
            <a:r>
              <a:rPr lang="en-US" sz="2200" dirty="0">
                <a:solidFill>
                  <a:schemeClr val="tx1"/>
                </a:solidFill>
              </a:rPr>
              <a:t>released in DPC4</a:t>
            </a:r>
          </a:p>
        </p:txBody>
      </p:sp>
    </p:spTree>
    <p:extLst>
      <p:ext uri="{BB962C8B-B14F-4D97-AF65-F5344CB8AC3E}">
        <p14:creationId xmlns:p14="http://schemas.microsoft.com/office/powerpoint/2010/main" val="54923841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809091-7DFC-58DE-BCB8-43B2FAFD5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Slides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968ECA-4252-EC0D-BBD9-2758CC5E4D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12230E-0DED-7D6B-2989-CD9170F96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93716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1E70962-20B1-D8E2-3784-FC20DF87ED0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8913" y="866776"/>
          <a:ext cx="8797925" cy="4991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BBDCC3-8075-B80F-2AA5-854A68CF2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DAC1DCF-4C8E-CF17-47AF-C310B8122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Automated Design Space Exploration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F3073CCC-9E3B-CC91-6868-697EFA73B49A}"/>
              </a:ext>
            </a:extLst>
          </p:cNvPr>
          <p:cNvSpPr txBox="1">
            <a:spLocks/>
          </p:cNvSpPr>
          <p:nvPr/>
        </p:nvSpPr>
        <p:spPr>
          <a:xfrm>
            <a:off x="172969" y="5605990"/>
            <a:ext cx="8798061" cy="7704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Prefetcher accuracy, OCP accuracy,</a:t>
            </a:r>
            <a:r>
              <a:rPr lang="zh-CN" altLang="en-US" sz="2800" dirty="0"/>
              <a:t> </a:t>
            </a:r>
            <a:r>
              <a:rPr lang="en-US" sz="2800" dirty="0"/>
              <a:t>bandwidth usage, and prefetch-induced</a:t>
            </a:r>
            <a:r>
              <a:rPr lang="zh-CN" altLang="en-US" sz="2800" dirty="0"/>
              <a:t> </a:t>
            </a:r>
            <a:r>
              <a:rPr lang="en-US" sz="2800" dirty="0"/>
              <a:t>cache pollution</a:t>
            </a:r>
          </a:p>
        </p:txBody>
      </p:sp>
    </p:spTree>
    <p:extLst>
      <p:ext uri="{BB962C8B-B14F-4D97-AF65-F5344CB8AC3E}">
        <p14:creationId xmlns:p14="http://schemas.microsoft.com/office/powerpoint/2010/main" val="227836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35">
            <a:extLst>
              <a:ext uri="{FF2B5EF4-FFF2-40B4-BE49-F238E27FC236}">
                <a16:creationId xmlns:a16="http://schemas.microsoft.com/office/drawing/2014/main" id="{ECAD15C1-6C82-367A-A10D-73A77874F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58" y="2490788"/>
            <a:ext cx="4899094" cy="225255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F0CA88-9A76-B11D-1A62-F86A54E71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89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621FBF-7BDB-7E18-8335-26725AB65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Athena: Detailed Design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0C064C9-EB9C-A54E-9F49-B48FD6D63EAD}"/>
              </a:ext>
            </a:extLst>
          </p:cNvPr>
          <p:cNvGrpSpPr/>
          <p:nvPr/>
        </p:nvGrpSpPr>
        <p:grpSpPr>
          <a:xfrm>
            <a:off x="4963785" y="1260114"/>
            <a:ext cx="4023833" cy="4816011"/>
            <a:chOff x="7349597" y="775893"/>
            <a:chExt cx="4023833" cy="4816011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6804126-07CD-9280-F62E-2A32759E7BF3}"/>
                </a:ext>
              </a:extLst>
            </p:cNvPr>
            <p:cNvCxnSpPr>
              <a:cxnSpLocks/>
            </p:cNvCxnSpPr>
            <p:nvPr/>
          </p:nvCxnSpPr>
          <p:spPr>
            <a:xfrm>
              <a:off x="9717409" y="775893"/>
              <a:ext cx="0" cy="146968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C71A2D2-1E15-619D-FF5C-AC7D4D22EFDB}"/>
                </a:ext>
              </a:extLst>
            </p:cNvPr>
            <p:cNvCxnSpPr>
              <a:cxnSpLocks/>
            </p:cNvCxnSpPr>
            <p:nvPr/>
          </p:nvCxnSpPr>
          <p:spPr>
            <a:xfrm>
              <a:off x="9717409" y="4108175"/>
              <a:ext cx="0" cy="18972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A0A5CCB-4C19-CEA5-317D-F6D7E748CF90}"/>
                </a:ext>
              </a:extLst>
            </p:cNvPr>
            <p:cNvSpPr/>
            <p:nvPr/>
          </p:nvSpPr>
          <p:spPr>
            <a:xfrm>
              <a:off x="9130484" y="2245577"/>
              <a:ext cx="1626485" cy="152370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LM Roman 10" pitchFamily="2" charset="77"/>
                </a:rPr>
                <a:t>Q-Value</a:t>
              </a:r>
              <a:br>
                <a:rPr lang="en-US" dirty="0">
                  <a:latin typeface="LM Roman 10" pitchFamily="2" charset="77"/>
                </a:rPr>
              </a:br>
              <a:r>
                <a:rPr lang="en-US" dirty="0">
                  <a:latin typeface="LM Roman 10" pitchFamily="2" charset="77"/>
                </a:rPr>
                <a:t>Table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8FDA49C-2D7B-6FE8-0AEE-61BB36715865}"/>
                </a:ext>
              </a:extLst>
            </p:cNvPr>
            <p:cNvSpPr/>
            <p:nvPr/>
          </p:nvSpPr>
          <p:spPr>
            <a:xfrm>
              <a:off x="8302486" y="1598766"/>
              <a:ext cx="3070944" cy="3182061"/>
            </a:xfrm>
            <a:prstGeom prst="roundRect">
              <a:avLst/>
            </a:prstGeom>
            <a:noFill/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LM Roman 10" pitchFamily="2" charset="77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F1F53F0-85B0-DC5C-C689-3EC240F7E1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49597" y="1747981"/>
              <a:ext cx="1106856" cy="1188213"/>
            </a:xfrm>
            <a:prstGeom prst="line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ED7639B-F19E-8297-FCA1-3B16D5795728}"/>
                </a:ext>
              </a:extLst>
            </p:cNvPr>
            <p:cNvCxnSpPr>
              <a:cxnSpLocks/>
            </p:cNvCxnSpPr>
            <p:nvPr/>
          </p:nvCxnSpPr>
          <p:spPr>
            <a:xfrm>
              <a:off x="7349597" y="3452955"/>
              <a:ext cx="1106856" cy="1188213"/>
            </a:xfrm>
            <a:prstGeom prst="line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5AA13F-C32C-237C-1368-C316CDB598C3}"/>
                </a:ext>
              </a:extLst>
            </p:cNvPr>
            <p:cNvSpPr/>
            <p:nvPr/>
          </p:nvSpPr>
          <p:spPr>
            <a:xfrm>
              <a:off x="8989258" y="2409843"/>
              <a:ext cx="1626485" cy="152370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LM Roman 10" pitchFamily="2" charset="77"/>
                </a:rPr>
                <a:t>Q-Value</a:t>
              </a:r>
              <a:br>
                <a:rPr lang="en-US" dirty="0">
                  <a:latin typeface="LM Roman 10" pitchFamily="2" charset="77"/>
                </a:rPr>
              </a:br>
              <a:r>
                <a:rPr lang="en-US" dirty="0">
                  <a:latin typeface="LM Roman 10" pitchFamily="2" charset="77"/>
                </a:rPr>
                <a:t>Table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15264D9-F217-D3F2-4696-461F937FBCE8}"/>
                </a:ext>
              </a:extLst>
            </p:cNvPr>
            <p:cNvSpPr/>
            <p:nvPr/>
          </p:nvSpPr>
          <p:spPr>
            <a:xfrm>
              <a:off x="8850124" y="2584470"/>
              <a:ext cx="1626485" cy="152370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LM Roman 10" pitchFamily="2" charset="77"/>
                </a:rPr>
                <a:t>QVStore</a:t>
              </a:r>
              <a:endParaRPr lang="en-US" sz="2400" dirty="0">
                <a:latin typeface="LM Roman 10" pitchFamily="2" charset="77"/>
              </a:endParaRPr>
            </a:p>
          </p:txBody>
        </p:sp>
        <p:cxnSp>
          <p:nvCxnSpPr>
            <p:cNvPr id="14" name="Elbow Connector 13">
              <a:extLst>
                <a:ext uri="{FF2B5EF4-FFF2-40B4-BE49-F238E27FC236}">
                  <a16:creationId xmlns:a16="http://schemas.microsoft.com/office/drawing/2014/main" id="{C52F7ECA-DE30-CEE1-EB26-B891106D3D78}"/>
                </a:ext>
              </a:extLst>
            </p:cNvPr>
            <p:cNvCxnSpPr>
              <a:cxnSpLocks/>
              <a:endCxn id="16" idx="2"/>
            </p:cNvCxnSpPr>
            <p:nvPr/>
          </p:nvCxnSpPr>
          <p:spPr>
            <a:xfrm rot="16200000" flipH="1">
              <a:off x="9317359" y="4151667"/>
              <a:ext cx="303676" cy="246884"/>
            </a:xfrm>
            <a:prstGeom prst="bentConnector2">
              <a:avLst/>
            </a:pr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lbow Connector 14">
              <a:extLst>
                <a:ext uri="{FF2B5EF4-FFF2-40B4-BE49-F238E27FC236}">
                  <a16:creationId xmlns:a16="http://schemas.microsoft.com/office/drawing/2014/main" id="{88B1DA7A-718F-3A6E-F0C4-D6E2EB1445F9}"/>
                </a:ext>
              </a:extLst>
            </p:cNvPr>
            <p:cNvCxnSpPr>
              <a:cxnSpLocks/>
              <a:endCxn id="16" idx="6"/>
            </p:cNvCxnSpPr>
            <p:nvPr/>
          </p:nvCxnSpPr>
          <p:spPr>
            <a:xfrm rot="5400000">
              <a:off x="9798703" y="4151649"/>
              <a:ext cx="320400" cy="233448"/>
            </a:xfrm>
            <a:prstGeom prst="bentConnector2">
              <a:avLst/>
            </a:pr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840C76E-01AE-7B28-5A16-E0530064B99B}"/>
                </a:ext>
              </a:extLst>
            </p:cNvPr>
            <p:cNvSpPr/>
            <p:nvPr/>
          </p:nvSpPr>
          <p:spPr>
            <a:xfrm>
              <a:off x="9592639" y="4297898"/>
              <a:ext cx="249540" cy="258097"/>
            </a:xfrm>
            <a:prstGeom prst="ellipse">
              <a:avLst/>
            </a:prstGeom>
            <a:ln w="222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LM Roman 10" pitchFamily="2" charset="77"/>
                </a:rPr>
                <a:t>+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E5DDE187-448A-8228-0B2F-AB9553D31A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5839" y="4555995"/>
              <a:ext cx="3141" cy="103590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5FD48E4E-D283-017F-A133-5D3B4398379B}"/>
                </a:ext>
              </a:extLst>
            </p:cNvPr>
            <p:cNvSpPr/>
            <p:nvPr/>
          </p:nvSpPr>
          <p:spPr>
            <a:xfrm>
              <a:off x="9169114" y="1120851"/>
              <a:ext cx="1093447" cy="318291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LM Roman 10" pitchFamily="2" charset="77"/>
                </a:rPr>
                <a:t>State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42639CC9-BCEA-FF60-C137-980956299C9C}"/>
                </a:ext>
              </a:extLst>
            </p:cNvPr>
            <p:cNvSpPr/>
            <p:nvPr/>
          </p:nvSpPr>
          <p:spPr>
            <a:xfrm>
              <a:off x="9025337" y="4970547"/>
              <a:ext cx="1381000" cy="383971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LM Roman 10" pitchFamily="2" charset="77"/>
                </a:rPr>
                <a:t>Action</a:t>
              </a:r>
              <a:endParaRPr lang="en-US" sz="2000" dirty="0">
                <a:latin typeface="LM Roman 10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286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FA145-4EA3-F93C-F861-025C743A5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5260D9-AF3C-A5A1-8FB1-8B694834B10D}"/>
              </a:ext>
            </a:extLst>
          </p:cNvPr>
          <p:cNvSpPr/>
          <p:nvPr/>
        </p:nvSpPr>
        <p:spPr>
          <a:xfrm>
            <a:off x="1605982" y="1764933"/>
            <a:ext cx="2880000" cy="3777659"/>
          </a:xfrm>
          <a:prstGeom prst="rect">
            <a:avLst/>
          </a:prstGeom>
          <a:solidFill>
            <a:srgbClr val="FFE0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C10400"/>
              </a:solidFill>
            </a:endParaRP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2824E8-DAEB-914E-284D-1E66C8A6504A}"/>
              </a:ext>
            </a:extLst>
          </p:cNvPr>
          <p:cNvSpPr/>
          <p:nvPr/>
        </p:nvSpPr>
        <p:spPr>
          <a:xfrm>
            <a:off x="4485981" y="1762533"/>
            <a:ext cx="4350891" cy="3777660"/>
          </a:xfrm>
          <a:prstGeom prst="rect">
            <a:avLst/>
          </a:prstGeom>
          <a:solidFill>
            <a:srgbClr val="E5F2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42ED05-940F-B802-EFE5-FA0D45C14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C61E77-CC50-D89C-A618-F36D73B28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Ob. 1: Data Prefetching and Off-Chip Prediction Provide Complementary Performance Benefits 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4BF2AEB-DE23-8EFB-1648-EFA78770B45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8913" y="1167504"/>
          <a:ext cx="8797925" cy="5342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F324159-8E36-93B7-1743-9E29EAAF697B}"/>
              </a:ext>
            </a:extLst>
          </p:cNvPr>
          <p:cNvSpPr txBox="1"/>
          <p:nvPr/>
        </p:nvSpPr>
        <p:spPr>
          <a:xfrm>
            <a:off x="1370849" y="6519446"/>
            <a:ext cx="7615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 bandwidth-constrained processor with</a:t>
            </a:r>
            <a:r>
              <a:rPr lang="en-GB" sz="1600" dirty="0">
                <a:solidFill>
                  <a:srgbClr val="BFBFBF"/>
                </a:solidFill>
              </a:rPr>
              <a:t> </a:t>
            </a:r>
            <a:r>
              <a:rPr lang="en-GB" sz="1600" dirty="0">
                <a:solidFill>
                  <a:srgbClr val="1458FF"/>
                </a:solidFill>
              </a:rPr>
              <a:t>3.2 GB/s 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of main memory bandwidth 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4ACE26-BDD6-8C9D-1E43-68B3CAB6AB88}"/>
              </a:ext>
            </a:extLst>
          </p:cNvPr>
          <p:cNvCxnSpPr>
            <a:cxnSpLocks/>
          </p:cNvCxnSpPr>
          <p:nvPr/>
        </p:nvCxnSpPr>
        <p:spPr>
          <a:xfrm>
            <a:off x="1588932" y="3651363"/>
            <a:ext cx="724794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EEDFEF3-6B19-5FE8-BD13-2C3E62F88DCD}"/>
              </a:ext>
            </a:extLst>
          </p:cNvPr>
          <p:cNvSpPr txBox="1"/>
          <p:nvPr/>
        </p:nvSpPr>
        <p:spPr>
          <a:xfrm>
            <a:off x="3981178" y="1238995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>
                <a:latin typeface="Aptos" panose="020B0004020202020204" pitchFamily="34" charset="0"/>
              </a:rPr>
              <a:t>(OCP)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D5203C-B556-AB84-2B22-0B4792221B73}"/>
              </a:ext>
            </a:extLst>
          </p:cNvPr>
          <p:cNvSpPr txBox="1"/>
          <p:nvPr/>
        </p:nvSpPr>
        <p:spPr>
          <a:xfrm>
            <a:off x="7058346" y="6267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H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6E65F7-FF9A-DFF3-66F6-462B111C711C}"/>
              </a:ext>
            </a:extLst>
          </p:cNvPr>
          <p:cNvSpPr txBox="1"/>
          <p:nvPr/>
        </p:nvSpPr>
        <p:spPr>
          <a:xfrm>
            <a:off x="7592602" y="-22603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H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44F7EF-59C0-4925-D185-4E44BB1A169D}"/>
              </a:ext>
            </a:extLst>
          </p:cNvPr>
          <p:cNvSpPr txBox="1"/>
          <p:nvPr/>
        </p:nvSpPr>
        <p:spPr>
          <a:xfrm>
            <a:off x="6845380" y="1253283"/>
            <a:ext cx="1354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dirty="0">
                <a:latin typeface="Aptos" panose="020B0004020202020204" pitchFamily="34" charset="0"/>
              </a:rPr>
              <a:t>(Prefetcher)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8E1D6E-B7A3-5B89-668D-76C6990541D8}"/>
              </a:ext>
            </a:extLst>
          </p:cNvPr>
          <p:cNvSpPr txBox="1"/>
          <p:nvPr/>
        </p:nvSpPr>
        <p:spPr>
          <a:xfrm>
            <a:off x="5424908" y="1810491"/>
            <a:ext cx="26153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11813C"/>
                </a:solidFill>
              </a:rPr>
              <a:t>Prefetcher-friendly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313F21-72B9-7F3C-271D-C784827B789D}"/>
              </a:ext>
            </a:extLst>
          </p:cNvPr>
          <p:cNvSpPr txBox="1"/>
          <p:nvPr/>
        </p:nvSpPr>
        <p:spPr>
          <a:xfrm>
            <a:off x="1704648" y="1810492"/>
            <a:ext cx="26515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rgbClr val="C00600"/>
                </a:solidFill>
              </a:rPr>
              <a:t>Prefetcher-adverse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B709CD-A48B-E33B-FBF4-C05A7438C5F9}"/>
              </a:ext>
            </a:extLst>
          </p:cNvPr>
          <p:cNvGrpSpPr/>
          <p:nvPr/>
        </p:nvGrpSpPr>
        <p:grpSpPr>
          <a:xfrm>
            <a:off x="-210312" y="874496"/>
            <a:ext cx="9564624" cy="5531675"/>
            <a:chOff x="-210312" y="874496"/>
            <a:chExt cx="9564624" cy="5531675"/>
          </a:xfrm>
        </p:grpSpPr>
        <p:sp>
          <p:nvSpPr>
            <p:cNvPr id="21" name="Google Shape;664;p5">
              <a:extLst>
                <a:ext uri="{FF2B5EF4-FFF2-40B4-BE49-F238E27FC236}">
                  <a16:creationId xmlns:a16="http://schemas.microsoft.com/office/drawing/2014/main" id="{D3603E16-7546-6762-7E47-5BDF7C1F0FB1}"/>
                </a:ext>
              </a:extLst>
            </p:cNvPr>
            <p:cNvSpPr/>
            <p:nvPr/>
          </p:nvSpPr>
          <p:spPr>
            <a:xfrm>
              <a:off x="-210312" y="5499353"/>
              <a:ext cx="9564624" cy="906818"/>
            </a:xfrm>
            <a:prstGeom prst="rect">
              <a:avLst/>
            </a:prstGeom>
            <a:solidFill>
              <a:srgbClr val="E5EFFF"/>
            </a:solidFill>
            <a:ln w="28575">
              <a:solidFill>
                <a:srgbClr val="4271C0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800" b="1" kern="0" dirty="0">
                  <a:cs typeface="Poppins Medium"/>
                  <a:sym typeface="Poppins Medium"/>
                </a:rPr>
                <a:t>Data prefetching and off-chip prediction provide </a:t>
              </a:r>
              <a:r>
                <a:rPr lang="en-US" sz="2800" b="1" kern="0" dirty="0">
                  <a:solidFill>
                    <a:srgbClr val="4473C4"/>
                  </a:solidFill>
                  <a:cs typeface="Poppins Medium"/>
                  <a:sym typeface="Poppins Medium"/>
                </a:rPr>
                <a:t>complementary</a:t>
              </a:r>
              <a:r>
                <a:rPr lang="en-US" sz="2800" b="1" kern="0" dirty="0">
                  <a:cs typeface="Poppins Medium"/>
                  <a:sym typeface="Poppins Medium"/>
                </a:rPr>
                <a:t> performance benefits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4EAA31A-BC9C-2361-0AE5-E514B287D23F}"/>
                </a:ext>
              </a:extLst>
            </p:cNvPr>
            <p:cNvSpPr/>
            <p:nvPr/>
          </p:nvSpPr>
          <p:spPr>
            <a:xfrm>
              <a:off x="-210312" y="874496"/>
              <a:ext cx="9564624" cy="4604680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840192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D3AAA13-0FF9-F35B-1ACD-9B20D0A82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35">
            <a:extLst>
              <a:ext uri="{FF2B5EF4-FFF2-40B4-BE49-F238E27FC236}">
                <a16:creationId xmlns:a16="http://schemas.microsoft.com/office/drawing/2014/main" id="{35451818-734C-8110-DF39-6155C8C52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58" y="2490788"/>
            <a:ext cx="4899094" cy="225255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ECE96-4EE7-9715-F5BD-47B165B3A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90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FD20243-C8EE-D87D-C2CB-2A59EFBB8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Athena: Detailed Design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05B4BB9-B927-B656-10AF-8FF46CEABD42}"/>
              </a:ext>
            </a:extLst>
          </p:cNvPr>
          <p:cNvGrpSpPr/>
          <p:nvPr/>
        </p:nvGrpSpPr>
        <p:grpSpPr>
          <a:xfrm>
            <a:off x="4963785" y="1260114"/>
            <a:ext cx="4023833" cy="4816011"/>
            <a:chOff x="7349597" y="775893"/>
            <a:chExt cx="4023833" cy="4816011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54F45721-4A4D-FA0F-4A58-E496870BF7DE}"/>
                </a:ext>
              </a:extLst>
            </p:cNvPr>
            <p:cNvCxnSpPr>
              <a:cxnSpLocks/>
            </p:cNvCxnSpPr>
            <p:nvPr/>
          </p:nvCxnSpPr>
          <p:spPr>
            <a:xfrm>
              <a:off x="9717409" y="775893"/>
              <a:ext cx="0" cy="146968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345DBBB-C4AA-8D35-D6EA-AE32F43B374C}"/>
                </a:ext>
              </a:extLst>
            </p:cNvPr>
            <p:cNvCxnSpPr>
              <a:cxnSpLocks/>
            </p:cNvCxnSpPr>
            <p:nvPr/>
          </p:nvCxnSpPr>
          <p:spPr>
            <a:xfrm>
              <a:off x="9717409" y="4108175"/>
              <a:ext cx="0" cy="18972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7D2C9B1-2242-6636-61E3-7C18FC42C87F}"/>
                </a:ext>
              </a:extLst>
            </p:cNvPr>
            <p:cNvSpPr/>
            <p:nvPr/>
          </p:nvSpPr>
          <p:spPr>
            <a:xfrm>
              <a:off x="9130484" y="2245577"/>
              <a:ext cx="1626485" cy="152370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LM Roman 10" pitchFamily="2" charset="77"/>
                </a:rPr>
                <a:t>Q-Value</a:t>
              </a:r>
              <a:br>
                <a:rPr lang="en-US" dirty="0">
                  <a:latin typeface="LM Roman 10" pitchFamily="2" charset="77"/>
                </a:rPr>
              </a:br>
              <a:r>
                <a:rPr lang="en-US" dirty="0">
                  <a:latin typeface="LM Roman 10" pitchFamily="2" charset="77"/>
                </a:rPr>
                <a:t>Table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250F0278-D125-7DD8-617A-9D3671AA5203}"/>
                </a:ext>
              </a:extLst>
            </p:cNvPr>
            <p:cNvSpPr/>
            <p:nvPr/>
          </p:nvSpPr>
          <p:spPr>
            <a:xfrm>
              <a:off x="8302486" y="1598766"/>
              <a:ext cx="3070944" cy="3182061"/>
            </a:xfrm>
            <a:prstGeom prst="roundRect">
              <a:avLst/>
            </a:prstGeom>
            <a:noFill/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LM Roman 10" pitchFamily="2" charset="77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DCD2BF3-ECC1-D165-830B-A46170EC23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49597" y="1747981"/>
              <a:ext cx="1106856" cy="1188213"/>
            </a:xfrm>
            <a:prstGeom prst="line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EE8E6AC-9A6C-1A9C-D941-B75E76848111}"/>
                </a:ext>
              </a:extLst>
            </p:cNvPr>
            <p:cNvCxnSpPr>
              <a:cxnSpLocks/>
            </p:cNvCxnSpPr>
            <p:nvPr/>
          </p:nvCxnSpPr>
          <p:spPr>
            <a:xfrm>
              <a:off x="7349597" y="3452955"/>
              <a:ext cx="1106856" cy="1188213"/>
            </a:xfrm>
            <a:prstGeom prst="line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9770171-9586-2572-FB7D-4888E7134C64}"/>
                </a:ext>
              </a:extLst>
            </p:cNvPr>
            <p:cNvSpPr/>
            <p:nvPr/>
          </p:nvSpPr>
          <p:spPr>
            <a:xfrm>
              <a:off x="8989258" y="2409843"/>
              <a:ext cx="1626485" cy="152370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LM Roman 10" pitchFamily="2" charset="77"/>
                </a:rPr>
                <a:t>Q-Value</a:t>
              </a:r>
              <a:br>
                <a:rPr lang="en-US" dirty="0">
                  <a:latin typeface="LM Roman 10" pitchFamily="2" charset="77"/>
                </a:rPr>
              </a:br>
              <a:r>
                <a:rPr lang="en-US" dirty="0">
                  <a:latin typeface="LM Roman 10" pitchFamily="2" charset="77"/>
                </a:rPr>
                <a:t>Table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85E03FF-C924-A638-8357-469E343BAB9C}"/>
                </a:ext>
              </a:extLst>
            </p:cNvPr>
            <p:cNvSpPr/>
            <p:nvPr/>
          </p:nvSpPr>
          <p:spPr>
            <a:xfrm>
              <a:off x="8850124" y="2584470"/>
              <a:ext cx="1626485" cy="152370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latin typeface="LM Roman 10" pitchFamily="2" charset="77"/>
                </a:rPr>
                <a:t>QVStore</a:t>
              </a:r>
              <a:endParaRPr lang="en-US" sz="2400" dirty="0">
                <a:latin typeface="LM Roman 10" pitchFamily="2" charset="77"/>
              </a:endParaRPr>
            </a:p>
          </p:txBody>
        </p:sp>
        <p:cxnSp>
          <p:nvCxnSpPr>
            <p:cNvPr id="14" name="Elbow Connector 13">
              <a:extLst>
                <a:ext uri="{FF2B5EF4-FFF2-40B4-BE49-F238E27FC236}">
                  <a16:creationId xmlns:a16="http://schemas.microsoft.com/office/drawing/2014/main" id="{66A3156D-2962-260A-A54D-57B4CDE1235B}"/>
                </a:ext>
              </a:extLst>
            </p:cNvPr>
            <p:cNvCxnSpPr>
              <a:cxnSpLocks/>
              <a:endCxn id="16" idx="2"/>
            </p:cNvCxnSpPr>
            <p:nvPr/>
          </p:nvCxnSpPr>
          <p:spPr>
            <a:xfrm rot="16200000" flipH="1">
              <a:off x="9317359" y="4151667"/>
              <a:ext cx="303676" cy="246884"/>
            </a:xfrm>
            <a:prstGeom prst="bentConnector2">
              <a:avLst/>
            </a:pr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lbow Connector 14">
              <a:extLst>
                <a:ext uri="{FF2B5EF4-FFF2-40B4-BE49-F238E27FC236}">
                  <a16:creationId xmlns:a16="http://schemas.microsoft.com/office/drawing/2014/main" id="{EDA3F45F-3B0B-23EB-75D8-E6C6D33CAA8A}"/>
                </a:ext>
              </a:extLst>
            </p:cNvPr>
            <p:cNvCxnSpPr>
              <a:cxnSpLocks/>
              <a:endCxn id="16" idx="6"/>
            </p:cNvCxnSpPr>
            <p:nvPr/>
          </p:nvCxnSpPr>
          <p:spPr>
            <a:xfrm rot="5400000">
              <a:off x="9798703" y="4151649"/>
              <a:ext cx="320400" cy="233448"/>
            </a:xfrm>
            <a:prstGeom prst="bentConnector2">
              <a:avLst/>
            </a:pr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3A7E89A-4C0A-BA2C-F003-3BF4851E1B77}"/>
                </a:ext>
              </a:extLst>
            </p:cNvPr>
            <p:cNvSpPr/>
            <p:nvPr/>
          </p:nvSpPr>
          <p:spPr>
            <a:xfrm>
              <a:off x="9592639" y="4297898"/>
              <a:ext cx="249540" cy="258097"/>
            </a:xfrm>
            <a:prstGeom prst="ellipse">
              <a:avLst/>
            </a:prstGeom>
            <a:ln w="2222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LM Roman 10" pitchFamily="2" charset="77"/>
                </a:rPr>
                <a:t>+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148E3758-33ED-283B-30DE-3744817979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5839" y="4555995"/>
              <a:ext cx="3141" cy="103590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BCEAC11C-1A40-B6B4-0085-4782518C824A}"/>
                </a:ext>
              </a:extLst>
            </p:cNvPr>
            <p:cNvSpPr/>
            <p:nvPr/>
          </p:nvSpPr>
          <p:spPr>
            <a:xfrm>
              <a:off x="9169114" y="1120851"/>
              <a:ext cx="1093447" cy="318291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LM Roman 10" pitchFamily="2" charset="77"/>
                </a:rPr>
                <a:t>State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D104F748-B776-989B-A118-EEAAD81D4555}"/>
                </a:ext>
              </a:extLst>
            </p:cNvPr>
            <p:cNvSpPr/>
            <p:nvPr/>
          </p:nvSpPr>
          <p:spPr>
            <a:xfrm>
              <a:off x="9025337" y="4970547"/>
              <a:ext cx="1381000" cy="383971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LM Roman 10" pitchFamily="2" charset="77"/>
                </a:rPr>
                <a:t>Action</a:t>
              </a:r>
              <a:endParaRPr lang="en-US" sz="2000" dirty="0">
                <a:latin typeface="LM Roman 10" pitchFamily="2" charset="77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3923771-7FFD-D6B8-52F6-5F79A3759AD8}"/>
              </a:ext>
            </a:extLst>
          </p:cNvPr>
          <p:cNvGrpSpPr/>
          <p:nvPr/>
        </p:nvGrpSpPr>
        <p:grpSpPr>
          <a:xfrm>
            <a:off x="-210312" y="864557"/>
            <a:ext cx="9564624" cy="5646169"/>
            <a:chOff x="-193725" y="854421"/>
            <a:chExt cx="9564624" cy="5646169"/>
          </a:xfrm>
        </p:grpSpPr>
        <p:sp>
          <p:nvSpPr>
            <p:cNvPr id="5" name="Google Shape;664;p5">
              <a:extLst>
                <a:ext uri="{FF2B5EF4-FFF2-40B4-BE49-F238E27FC236}">
                  <a16:creationId xmlns:a16="http://schemas.microsoft.com/office/drawing/2014/main" id="{F53FD125-D9BF-72A5-3871-A01ACB7AEDA9}"/>
                </a:ext>
              </a:extLst>
            </p:cNvPr>
            <p:cNvSpPr/>
            <p:nvPr/>
          </p:nvSpPr>
          <p:spPr>
            <a:xfrm>
              <a:off x="-193725" y="5312377"/>
              <a:ext cx="9564624" cy="1188213"/>
            </a:xfrm>
            <a:prstGeom prst="rect">
              <a:avLst/>
            </a:prstGeom>
            <a:solidFill>
              <a:srgbClr val="E1EBFB"/>
            </a:solidFill>
            <a:ln w="28575">
              <a:solidFill>
                <a:srgbClr val="4271C0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cs typeface="Poppins Medium"/>
                  <a:sym typeface="Poppins Medium"/>
                </a:rPr>
                <a:t>Athena adopts a </a:t>
              </a:r>
              <a:r>
                <a:rPr lang="en-US" sz="2400" b="1" kern="0" dirty="0">
                  <a:solidFill>
                    <a:srgbClr val="FF0000"/>
                  </a:solidFill>
                  <a:cs typeface="Poppins Medium"/>
                  <a:sym typeface="Poppins Medium"/>
                </a:rPr>
                <a:t>lightweight</a:t>
              </a:r>
              <a:r>
                <a:rPr lang="en-US" sz="2400" b="1" kern="0" dirty="0">
                  <a:cs typeface="Poppins Medium"/>
                  <a:sym typeface="Poppins Medium"/>
                </a:rPr>
                <a:t> and </a:t>
              </a:r>
              <a:r>
                <a:rPr lang="en-US" sz="2400" b="1" kern="0" dirty="0">
                  <a:solidFill>
                    <a:srgbClr val="FF0000"/>
                  </a:solidFill>
                  <a:cs typeface="Poppins Medium"/>
                  <a:sym typeface="Poppins Medium"/>
                </a:rPr>
                <a:t>hardware-friendly</a:t>
              </a:r>
              <a:r>
                <a:rPr lang="en-US" sz="2400" b="1" kern="0" dirty="0">
                  <a:cs typeface="Poppins Medium"/>
                  <a:sym typeface="Poppins Medium"/>
                </a:rPr>
                <a:t> </a:t>
              </a:r>
            </a:p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solidFill>
                    <a:srgbClr val="FF0000"/>
                  </a:solidFill>
                  <a:cs typeface="Poppins Medium"/>
                  <a:sym typeface="Poppins Medium"/>
                </a:rPr>
                <a:t>tabular</a:t>
              </a:r>
              <a:r>
                <a:rPr lang="en-US" sz="2400" b="1" kern="0" dirty="0">
                  <a:cs typeface="Poppins Medium"/>
                  <a:sym typeface="Poppins Medium"/>
                </a:rPr>
                <a:t> organization for storing Q-values, tailored for </a:t>
              </a:r>
            </a:p>
            <a:p>
              <a:pPr algn="ctr">
                <a:buClr>
                  <a:srgbClr val="FFFFFF"/>
                </a:buClr>
                <a:buSzPts val="3200"/>
                <a:defRPr/>
              </a:pPr>
              <a:r>
                <a:rPr lang="en-US" sz="2400" b="1" kern="0" dirty="0">
                  <a:solidFill>
                    <a:srgbClr val="FF0000"/>
                  </a:solidFill>
                  <a:cs typeface="Poppins Medium"/>
                  <a:sym typeface="Poppins Medium"/>
                </a:rPr>
                <a:t>low-latency access</a:t>
              </a:r>
              <a:r>
                <a:rPr lang="en-US" sz="2400" b="1" kern="0" dirty="0">
                  <a:cs typeface="Poppins Medium"/>
                  <a:sym typeface="Poppins Medium"/>
                </a:rPr>
                <a:t> and </a:t>
              </a:r>
              <a:r>
                <a:rPr lang="en-US" sz="2400" b="1" kern="0" dirty="0">
                  <a:solidFill>
                    <a:srgbClr val="FF0000"/>
                  </a:solidFill>
                  <a:cs typeface="Poppins Medium"/>
                  <a:sym typeface="Poppins Medium"/>
                </a:rPr>
                <a:t>online updates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7E40455-5A60-3019-BE6F-4931779D8660}"/>
                </a:ext>
              </a:extLst>
            </p:cNvPr>
            <p:cNvSpPr/>
            <p:nvPr/>
          </p:nvSpPr>
          <p:spPr>
            <a:xfrm>
              <a:off x="-193725" y="854421"/>
              <a:ext cx="9564624" cy="4457956"/>
            </a:xfrm>
            <a:prstGeom prst="rect">
              <a:avLst/>
            </a:prstGeom>
            <a:solidFill>
              <a:srgbClr val="F2F2F2">
                <a:alpha val="74902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701303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177F92-CA21-7A90-E1CE-18397E89F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5CFF-FC03-5F4C-B716-CBEBB43E48DE}" type="slidenum">
              <a:rPr lang="en-US" smtClean="0"/>
              <a:t>91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CE2682A-D87B-1CC5-4EDB-4E5098A26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it all Together</a:t>
            </a: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1309184-6307-4E20-EB51-EAF4C23D02AF}"/>
              </a:ext>
            </a:extLst>
          </p:cNvPr>
          <p:cNvGrpSpPr/>
          <p:nvPr/>
        </p:nvGrpSpPr>
        <p:grpSpPr>
          <a:xfrm>
            <a:off x="188915" y="1411706"/>
            <a:ext cx="3173153" cy="4379448"/>
            <a:chOff x="188915" y="1411706"/>
            <a:chExt cx="3173153" cy="4379448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BA6519BC-0A87-A3AD-AEE3-88FFD1B29FDC}"/>
                </a:ext>
              </a:extLst>
            </p:cNvPr>
            <p:cNvSpPr/>
            <p:nvPr/>
          </p:nvSpPr>
          <p:spPr>
            <a:xfrm>
              <a:off x="188915" y="1411706"/>
              <a:ext cx="1615440" cy="565359"/>
            </a:xfrm>
            <a:prstGeom prst="roundRect">
              <a:avLst/>
            </a:prstGeom>
            <a:solidFill>
              <a:srgbClr val="E3F3DB"/>
            </a:solidFill>
            <a:ln>
              <a:solidFill>
                <a:srgbClr val="6DAD4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Feature</a:t>
              </a:r>
              <a:r>
                <a:rPr lang="en-US" baseline="-25000" dirty="0"/>
                <a:t>1</a:t>
              </a:r>
              <a:endParaRPr lang="en-US" dirty="0"/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8A8F6842-A981-BE1B-C2CB-162A04BC2DC8}"/>
                </a:ext>
              </a:extLst>
            </p:cNvPr>
            <p:cNvSpPr/>
            <p:nvPr/>
          </p:nvSpPr>
          <p:spPr>
            <a:xfrm>
              <a:off x="188915" y="3304003"/>
              <a:ext cx="1615440" cy="565200"/>
            </a:xfrm>
            <a:prstGeom prst="roundRect">
              <a:avLst/>
            </a:prstGeom>
            <a:solidFill>
              <a:srgbClr val="E3F3DB"/>
            </a:solidFill>
            <a:ln>
              <a:solidFill>
                <a:srgbClr val="6DAD4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Feature</a:t>
              </a:r>
              <a:r>
                <a:rPr lang="en-US" baseline="-25000" dirty="0"/>
                <a:t>2</a:t>
              </a:r>
              <a:endParaRPr lang="en-US" dirty="0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E869E65C-4B1D-8EE4-E941-E0044C051291}"/>
                </a:ext>
              </a:extLst>
            </p:cNvPr>
            <p:cNvSpPr/>
            <p:nvPr/>
          </p:nvSpPr>
          <p:spPr>
            <a:xfrm>
              <a:off x="188915" y="5225954"/>
              <a:ext cx="1615440" cy="565200"/>
            </a:xfrm>
            <a:prstGeom prst="roundRect">
              <a:avLst/>
            </a:prstGeom>
            <a:solidFill>
              <a:srgbClr val="E3F3DB"/>
            </a:solidFill>
            <a:ln>
              <a:solidFill>
                <a:srgbClr val="6DAD4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Feature</a:t>
              </a:r>
              <a:r>
                <a:rPr lang="en-US" baseline="-25000" dirty="0" err="1"/>
                <a:t>F</a:t>
              </a:r>
              <a:endParaRPr lang="en-US" dirty="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6B2C2C37-07C5-8DA3-0759-CF05AB730A30}"/>
                </a:ext>
              </a:extLst>
            </p:cNvPr>
            <p:cNvSpPr/>
            <p:nvPr/>
          </p:nvSpPr>
          <p:spPr>
            <a:xfrm rot="16200000">
              <a:off x="2139943" y="3408803"/>
              <a:ext cx="1771227" cy="355600"/>
            </a:xfrm>
            <a:prstGeom prst="roundRect">
              <a:avLst/>
            </a:prstGeom>
            <a:solidFill>
              <a:srgbClr val="E3F3DB"/>
            </a:solidFill>
            <a:ln>
              <a:solidFill>
                <a:srgbClr val="6DAD4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State vector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B3C028A-5E84-EE72-F65C-B555CF89A4A8}"/>
                </a:ext>
              </a:extLst>
            </p:cNvPr>
            <p:cNvSpPr txBox="1"/>
            <p:nvPr/>
          </p:nvSpPr>
          <p:spPr>
            <a:xfrm>
              <a:off x="871440" y="4049104"/>
              <a:ext cx="250390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.</a:t>
              </a:r>
              <a:br>
                <a:rPr lang="en-US" dirty="0"/>
              </a:br>
              <a:r>
                <a:rPr lang="en-US" dirty="0"/>
                <a:t>.</a:t>
              </a:r>
              <a:br>
                <a:rPr lang="en-US" dirty="0"/>
              </a:br>
              <a:r>
                <a:rPr lang="en-US" dirty="0"/>
                <a:t>.</a:t>
              </a:r>
            </a:p>
          </p:txBody>
        </p:sp>
        <p:cxnSp>
          <p:nvCxnSpPr>
            <p:cNvPr id="23" name="Elbow Connector 22">
              <a:extLst>
                <a:ext uri="{FF2B5EF4-FFF2-40B4-BE49-F238E27FC236}">
                  <a16:creationId xmlns:a16="http://schemas.microsoft.com/office/drawing/2014/main" id="{D2787A9B-3E21-B2C7-2FF4-C79B268CC885}"/>
                </a:ext>
              </a:extLst>
            </p:cNvPr>
            <p:cNvCxnSpPr>
              <a:cxnSpLocks/>
            </p:cNvCxnSpPr>
            <p:nvPr/>
          </p:nvCxnSpPr>
          <p:spPr>
            <a:xfrm>
              <a:off x="1801976" y="1649461"/>
              <a:ext cx="360000" cy="1368000"/>
            </a:xfrm>
            <a:prstGeom prst="bentConnector3">
              <a:avLst>
                <a:gd name="adj1" fmla="val 44492"/>
              </a:avLst>
            </a:prstGeom>
            <a:ln>
              <a:solidFill>
                <a:srgbClr val="6DAD4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10446BF-623D-5FEE-7D0F-C147D03F0301}"/>
                </a:ext>
              </a:extLst>
            </p:cNvPr>
            <p:cNvCxnSpPr>
              <a:cxnSpLocks/>
            </p:cNvCxnSpPr>
            <p:nvPr/>
          </p:nvCxnSpPr>
          <p:spPr>
            <a:xfrm>
              <a:off x="1801976" y="3586606"/>
              <a:ext cx="360000" cy="0"/>
            </a:xfrm>
            <a:prstGeom prst="straightConnector1">
              <a:avLst/>
            </a:prstGeom>
            <a:ln>
              <a:solidFill>
                <a:srgbClr val="6DAD4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>
              <a:extLst>
                <a:ext uri="{FF2B5EF4-FFF2-40B4-BE49-F238E27FC236}">
                  <a16:creationId xmlns:a16="http://schemas.microsoft.com/office/drawing/2014/main" id="{A2BD0FA5-6256-FC48-96BF-C4FA2B5DAC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1976" y="4155750"/>
              <a:ext cx="360000" cy="1368000"/>
            </a:xfrm>
            <a:prstGeom prst="bentConnector3">
              <a:avLst/>
            </a:prstGeom>
            <a:ln>
              <a:solidFill>
                <a:srgbClr val="6DAD4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416C980-5AD4-4874-9338-0B482B140459}"/>
                </a:ext>
              </a:extLst>
            </p:cNvPr>
            <p:cNvSpPr/>
            <p:nvPr/>
          </p:nvSpPr>
          <p:spPr>
            <a:xfrm rot="16200000">
              <a:off x="1355758" y="3348745"/>
              <a:ext cx="2052320" cy="475718"/>
            </a:xfrm>
            <a:prstGeom prst="ellipse">
              <a:avLst/>
            </a:prstGeom>
            <a:solidFill>
              <a:srgbClr val="E3F3DB"/>
            </a:solidFill>
            <a:ln>
              <a:solidFill>
                <a:srgbClr val="6DAD4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concatenate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4763F145-795E-EE76-A301-BE1E2C0065E2}"/>
                </a:ext>
              </a:extLst>
            </p:cNvPr>
            <p:cNvCxnSpPr>
              <a:cxnSpLocks/>
            </p:cNvCxnSpPr>
            <p:nvPr/>
          </p:nvCxnSpPr>
          <p:spPr>
            <a:xfrm>
              <a:off x="2644716" y="3586604"/>
              <a:ext cx="176400" cy="0"/>
            </a:xfrm>
            <a:prstGeom prst="straightConnector1">
              <a:avLst/>
            </a:prstGeom>
            <a:ln>
              <a:solidFill>
                <a:srgbClr val="6DAD4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0931174-C9A7-9E46-B995-E898373D1FE5}"/>
                </a:ext>
              </a:extLst>
            </p:cNvPr>
            <p:cNvSpPr txBox="1"/>
            <p:nvPr/>
          </p:nvSpPr>
          <p:spPr>
            <a:xfrm>
              <a:off x="2701310" y="4478394"/>
              <a:ext cx="66075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200" i="1" dirty="0"/>
                <a:t>(32-bit)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C4AC0D7C-9272-CA14-A4BF-DB706BBA98E0}"/>
              </a:ext>
            </a:extLst>
          </p:cNvPr>
          <p:cNvGrpSpPr/>
          <p:nvPr/>
        </p:nvGrpSpPr>
        <p:grpSpPr>
          <a:xfrm>
            <a:off x="5507141" y="1657801"/>
            <a:ext cx="3358922" cy="3880332"/>
            <a:chOff x="5507141" y="1657801"/>
            <a:chExt cx="3358922" cy="3880332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69A34DC6-2FEE-CC52-C392-C3318C4E2EC8}"/>
                </a:ext>
              </a:extLst>
            </p:cNvPr>
            <p:cNvSpPr/>
            <p:nvPr/>
          </p:nvSpPr>
          <p:spPr>
            <a:xfrm>
              <a:off x="6358546" y="3322750"/>
              <a:ext cx="543698" cy="540759"/>
            </a:xfrm>
            <a:prstGeom prst="ellipse">
              <a:avLst/>
            </a:prstGeom>
            <a:solidFill>
              <a:srgbClr val="E5EFFF"/>
            </a:solidFill>
            <a:ln>
              <a:solidFill>
                <a:srgbClr val="4473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𝚺</a:t>
              </a:r>
            </a:p>
          </p:txBody>
        </p: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95D63802-0EF3-FB01-97E4-2AFE2F642521}"/>
                </a:ext>
              </a:extLst>
            </p:cNvPr>
            <p:cNvCxnSpPr>
              <a:stCxn id="66" idx="6"/>
            </p:cNvCxnSpPr>
            <p:nvPr/>
          </p:nvCxnSpPr>
          <p:spPr>
            <a:xfrm flipV="1">
              <a:off x="6902244" y="3592229"/>
              <a:ext cx="853689" cy="901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69558AC-891A-6EB1-E95F-716D8912B3D0}"/>
                </a:ext>
              </a:extLst>
            </p:cNvPr>
            <p:cNvSpPr txBox="1"/>
            <p:nvPr/>
          </p:nvSpPr>
          <p:spPr>
            <a:xfrm>
              <a:off x="6873317" y="3259320"/>
              <a:ext cx="8915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M Roman 10" pitchFamily="2" charset="77"/>
                </a:rPr>
                <a:t>Q(s, a)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30D0AC3-E5DD-B459-A138-846415CCCA05}"/>
                </a:ext>
              </a:extLst>
            </p:cNvPr>
            <p:cNvSpPr txBox="1"/>
            <p:nvPr/>
          </p:nvSpPr>
          <p:spPr>
            <a:xfrm>
              <a:off x="6073369" y="3914960"/>
              <a:ext cx="13721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sum partial</a:t>
              </a:r>
              <a:br>
                <a:rPr lang="en-US" sz="1400" dirty="0"/>
              </a:br>
              <a:r>
                <a:rPr lang="en-US" sz="1400" dirty="0"/>
                <a:t>Q-values</a:t>
              </a: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059399AD-4098-24EE-D09B-7A831F9BFF4A}"/>
                </a:ext>
              </a:extLst>
            </p:cNvPr>
            <p:cNvSpPr/>
            <p:nvPr/>
          </p:nvSpPr>
          <p:spPr>
            <a:xfrm rot="16200000">
              <a:off x="7387446" y="3332887"/>
              <a:ext cx="1307957" cy="540759"/>
            </a:xfrm>
            <a:prstGeom prst="ellipse">
              <a:avLst/>
            </a:prstGeom>
            <a:solidFill>
              <a:srgbClr val="E5EFFF"/>
            </a:solidFill>
            <a:ln>
              <a:solidFill>
                <a:srgbClr val="4473C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argmax</a:t>
              </a:r>
            </a:p>
          </p:txBody>
        </p: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3047C1EA-5712-4678-FDBF-304F6AC90691}"/>
                </a:ext>
              </a:extLst>
            </p:cNvPr>
            <p:cNvCxnSpPr>
              <a:cxnSpLocks/>
            </p:cNvCxnSpPr>
            <p:nvPr/>
          </p:nvCxnSpPr>
          <p:spPr>
            <a:xfrm>
              <a:off x="8335977" y="3587256"/>
              <a:ext cx="530086" cy="0"/>
            </a:xfrm>
            <a:prstGeom prst="straightConnector1">
              <a:avLst/>
            </a:prstGeom>
            <a:ln>
              <a:solidFill>
                <a:srgbClr val="4473C4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35C5026-E3A8-F949-14D8-15B466E9EE18}"/>
                </a:ext>
              </a:extLst>
            </p:cNvPr>
            <p:cNvSpPr txBox="1"/>
            <p:nvPr/>
          </p:nvSpPr>
          <p:spPr>
            <a:xfrm>
              <a:off x="8400947" y="3279896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M Roman 10" pitchFamily="2" charset="77"/>
                </a:rPr>
                <a:t>a</a:t>
              </a:r>
              <a:r>
                <a:rPr lang="en-US" baseline="30000" dirty="0">
                  <a:latin typeface="LM Roman 10" pitchFamily="2" charset="77"/>
                </a:rPr>
                <a:t>*</a:t>
              </a: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B423463-3C05-F975-D343-67F3686228C1}"/>
                </a:ext>
              </a:extLst>
            </p:cNvPr>
            <p:cNvCxnSpPr>
              <a:cxnSpLocks/>
              <a:stCxn id="34" idx="3"/>
              <a:endCxn id="66" idx="1"/>
            </p:cNvCxnSpPr>
            <p:nvPr/>
          </p:nvCxnSpPr>
          <p:spPr>
            <a:xfrm>
              <a:off x="5507141" y="1657801"/>
              <a:ext cx="931028" cy="1744141"/>
            </a:xfrm>
            <a:prstGeom prst="straightConnector1">
              <a:avLst/>
            </a:prstGeom>
            <a:ln>
              <a:solidFill>
                <a:srgbClr val="4473C4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79592350-43AF-7478-444F-555F37B002C5}"/>
                </a:ext>
              </a:extLst>
            </p:cNvPr>
            <p:cNvCxnSpPr>
              <a:cxnSpLocks/>
              <a:stCxn id="40" idx="3"/>
              <a:endCxn id="66" idx="2"/>
            </p:cNvCxnSpPr>
            <p:nvPr/>
          </p:nvCxnSpPr>
          <p:spPr>
            <a:xfrm flipV="1">
              <a:off x="5509907" y="3593130"/>
              <a:ext cx="848639" cy="1652"/>
            </a:xfrm>
            <a:prstGeom prst="straightConnector1">
              <a:avLst/>
            </a:prstGeom>
            <a:ln>
              <a:solidFill>
                <a:srgbClr val="4473C4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ECF4A54D-2852-D8A2-2DA8-3C575D9C4A0F}"/>
                </a:ext>
              </a:extLst>
            </p:cNvPr>
            <p:cNvCxnSpPr>
              <a:cxnSpLocks/>
              <a:stCxn id="46" idx="3"/>
              <a:endCxn id="66" idx="3"/>
            </p:cNvCxnSpPr>
            <p:nvPr/>
          </p:nvCxnSpPr>
          <p:spPr>
            <a:xfrm flipV="1">
              <a:off x="5528254" y="3784317"/>
              <a:ext cx="909915" cy="1753816"/>
            </a:xfrm>
            <a:prstGeom prst="straightConnector1">
              <a:avLst/>
            </a:prstGeom>
            <a:ln>
              <a:solidFill>
                <a:srgbClr val="4473C4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E5E4E9E9-5181-6FA4-8ECE-38255A80923E}"/>
                </a:ext>
              </a:extLst>
            </p:cNvPr>
            <p:cNvSpPr/>
            <p:nvPr/>
          </p:nvSpPr>
          <p:spPr>
            <a:xfrm>
              <a:off x="5521328" y="1890186"/>
              <a:ext cx="906187" cy="326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LM Roman 10" pitchFamily="2" charset="77"/>
                </a:rPr>
                <a:t>q</a:t>
              </a:r>
              <a:r>
                <a:rPr lang="en-US" baseline="-25000" dirty="0">
                  <a:latin typeface="LM Roman 10" pitchFamily="2" charset="77"/>
                </a:rPr>
                <a:t>1</a:t>
              </a:r>
              <a:r>
                <a:rPr lang="en-US" dirty="0">
                  <a:latin typeface="LM Roman 10" pitchFamily="2" charset="77"/>
                </a:rPr>
                <a:t>(s, a)</a:t>
              </a: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52D7A9DA-9772-485F-5965-39FD2293A20A}"/>
                </a:ext>
              </a:extLst>
            </p:cNvPr>
            <p:cNvSpPr/>
            <p:nvPr/>
          </p:nvSpPr>
          <p:spPr>
            <a:xfrm>
              <a:off x="5521328" y="3219814"/>
              <a:ext cx="953683" cy="32622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LM Roman 10" pitchFamily="2" charset="77"/>
                </a:rPr>
                <a:t>q</a:t>
              </a:r>
              <a:r>
                <a:rPr lang="en-US" baseline="-25000" dirty="0">
                  <a:latin typeface="LM Roman 10" pitchFamily="2" charset="77"/>
                </a:rPr>
                <a:t>2</a:t>
              </a:r>
              <a:r>
                <a:rPr lang="en-US" dirty="0">
                  <a:latin typeface="LM Roman 10" pitchFamily="2" charset="77"/>
                </a:rPr>
                <a:t>(s, a)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0B53796C-BB02-FD56-BB1B-9A67020DE4E6}"/>
                </a:ext>
              </a:extLst>
            </p:cNvPr>
            <p:cNvSpPr/>
            <p:nvPr/>
          </p:nvSpPr>
          <p:spPr>
            <a:xfrm>
              <a:off x="5521328" y="4362794"/>
              <a:ext cx="938859" cy="326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latin typeface="LM Roman 10" pitchFamily="2" charset="77"/>
                </a:rPr>
                <a:t>q</a:t>
              </a:r>
              <a:r>
                <a:rPr lang="en-US" i="1" baseline="-25000" dirty="0" err="1">
                  <a:latin typeface="LM Roman 10" pitchFamily="2" charset="77"/>
                </a:rPr>
                <a:t>k</a:t>
              </a:r>
              <a:r>
                <a:rPr lang="en-US" dirty="0">
                  <a:latin typeface="LM Roman 10" pitchFamily="2" charset="77"/>
                </a:rPr>
                <a:t>(s, a)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300A860-5881-28AA-A18D-B26DD276EE14}"/>
              </a:ext>
            </a:extLst>
          </p:cNvPr>
          <p:cNvGrpSpPr/>
          <p:nvPr/>
        </p:nvGrpSpPr>
        <p:grpSpPr>
          <a:xfrm>
            <a:off x="3194702" y="1146094"/>
            <a:ext cx="2336076" cy="4903812"/>
            <a:chOff x="3194702" y="1146094"/>
            <a:chExt cx="2336076" cy="4903812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A1598C8A-EF2B-0E23-1ADB-55862B3379DB}"/>
                </a:ext>
              </a:extLst>
            </p:cNvPr>
            <p:cNvGrpSpPr/>
            <p:nvPr/>
          </p:nvGrpSpPr>
          <p:grpSpPr>
            <a:xfrm>
              <a:off x="4665113" y="1146094"/>
              <a:ext cx="844552" cy="1022604"/>
              <a:chOff x="4780613" y="1146094"/>
              <a:chExt cx="844552" cy="1022604"/>
            </a:xfrm>
            <a:solidFill>
              <a:srgbClr val="FFF4CE"/>
            </a:solidFill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25F7D942-64C2-9BC7-E8F2-87DD2F77E201}"/>
                  </a:ext>
                </a:extLst>
              </p:cNvPr>
              <p:cNvSpPr/>
              <p:nvPr/>
            </p:nvSpPr>
            <p:spPr>
              <a:xfrm>
                <a:off x="4780613" y="1146094"/>
                <a:ext cx="844552" cy="1022604"/>
              </a:xfrm>
              <a:prstGeom prst="rect">
                <a:avLst/>
              </a:prstGeom>
              <a:grpFill/>
              <a:ln w="19050">
                <a:solidFill>
                  <a:srgbClr val="FFC40F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Plane</a:t>
                </a:r>
                <a:r>
                  <a:rPr lang="en-US" baseline="-25000" dirty="0"/>
                  <a:t>1</a:t>
                </a:r>
                <a:br>
                  <a:rPr lang="en-US" baseline="-25000" dirty="0"/>
                </a:br>
                <a:br>
                  <a:rPr lang="en-US" dirty="0"/>
                </a:br>
                <a:endParaRPr lang="en-US" dirty="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8297B06-390C-B7EC-5ED0-B73C857DCA65}"/>
                  </a:ext>
                </a:extLst>
              </p:cNvPr>
              <p:cNvSpPr/>
              <p:nvPr/>
            </p:nvSpPr>
            <p:spPr>
              <a:xfrm>
                <a:off x="4780613" y="1594970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A1D253A4-8414-7795-CB97-69F9DD3F8B8D}"/>
                  </a:ext>
                </a:extLst>
              </p:cNvPr>
              <p:cNvSpPr/>
              <p:nvPr/>
            </p:nvSpPr>
            <p:spPr>
              <a:xfrm>
                <a:off x="4990489" y="1594970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20748BE-8EEC-CA35-146C-8204951EE627}"/>
                  </a:ext>
                </a:extLst>
              </p:cNvPr>
              <p:cNvSpPr/>
              <p:nvPr/>
            </p:nvSpPr>
            <p:spPr>
              <a:xfrm>
                <a:off x="5200365" y="1594970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073C8F9-1A27-8393-888E-C683467F5E8E}"/>
                  </a:ext>
                </a:extLst>
              </p:cNvPr>
              <p:cNvSpPr/>
              <p:nvPr/>
            </p:nvSpPr>
            <p:spPr>
              <a:xfrm>
                <a:off x="5410241" y="1594970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F3D17EAD-E882-7FB6-6020-64A4A14CDBBF}"/>
                </a:ext>
              </a:extLst>
            </p:cNvPr>
            <p:cNvGrpSpPr/>
            <p:nvPr/>
          </p:nvGrpSpPr>
          <p:grpSpPr>
            <a:xfrm>
              <a:off x="4667879" y="3096731"/>
              <a:ext cx="844552" cy="1022604"/>
              <a:chOff x="5064391" y="3004920"/>
              <a:chExt cx="844552" cy="1022604"/>
            </a:xfrm>
            <a:solidFill>
              <a:srgbClr val="FFF4CE"/>
            </a:solidFill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660D74C-014E-9603-36FF-B083A1AF246F}"/>
                  </a:ext>
                </a:extLst>
              </p:cNvPr>
              <p:cNvSpPr/>
              <p:nvPr/>
            </p:nvSpPr>
            <p:spPr>
              <a:xfrm>
                <a:off x="5064391" y="3004920"/>
                <a:ext cx="844552" cy="1022604"/>
              </a:xfrm>
              <a:prstGeom prst="rect">
                <a:avLst/>
              </a:prstGeom>
              <a:grpFill/>
              <a:ln w="19050">
                <a:solidFill>
                  <a:srgbClr val="FFC40F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Plane</a:t>
                </a:r>
                <a:r>
                  <a:rPr lang="en-US" baseline="-25000" dirty="0"/>
                  <a:t>2</a:t>
                </a:r>
                <a:br>
                  <a:rPr lang="en-US" baseline="-25000" dirty="0"/>
                </a:br>
                <a:br>
                  <a:rPr lang="en-US" dirty="0"/>
                </a:br>
                <a:endParaRPr lang="en-US" dirty="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CA40D60-451B-AFC1-0901-98F0248617E7}"/>
                  </a:ext>
                </a:extLst>
              </p:cNvPr>
              <p:cNvSpPr/>
              <p:nvPr/>
            </p:nvSpPr>
            <p:spPr>
              <a:xfrm>
                <a:off x="5064391" y="3440140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48FAE99-E5CF-2249-C8A8-1CEDD0F2873A}"/>
                  </a:ext>
                </a:extLst>
              </p:cNvPr>
              <p:cNvSpPr/>
              <p:nvPr/>
            </p:nvSpPr>
            <p:spPr>
              <a:xfrm>
                <a:off x="5274267" y="3440140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42127647-1597-A222-4D74-9BB4756C144A}"/>
                  </a:ext>
                </a:extLst>
              </p:cNvPr>
              <p:cNvSpPr/>
              <p:nvPr/>
            </p:nvSpPr>
            <p:spPr>
              <a:xfrm>
                <a:off x="5484143" y="3440140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FAA1DAB6-6181-B7B9-F294-0368AC95BE61}"/>
                  </a:ext>
                </a:extLst>
              </p:cNvPr>
              <p:cNvSpPr/>
              <p:nvPr/>
            </p:nvSpPr>
            <p:spPr>
              <a:xfrm>
                <a:off x="5694019" y="3440140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4DA9B49E-97B7-13AD-43AA-B151EEB0DC67}"/>
                </a:ext>
              </a:extLst>
            </p:cNvPr>
            <p:cNvGrpSpPr/>
            <p:nvPr/>
          </p:nvGrpSpPr>
          <p:grpSpPr>
            <a:xfrm>
              <a:off x="4686226" y="5027302"/>
              <a:ext cx="844552" cy="1022604"/>
              <a:chOff x="5064391" y="4738539"/>
              <a:chExt cx="844552" cy="1022604"/>
            </a:xfrm>
            <a:solidFill>
              <a:srgbClr val="FFF4CE"/>
            </a:solidFill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6B80124-6B9E-49D9-5B0D-F6D1E70D7FD1}"/>
                  </a:ext>
                </a:extLst>
              </p:cNvPr>
              <p:cNvSpPr/>
              <p:nvPr/>
            </p:nvSpPr>
            <p:spPr>
              <a:xfrm>
                <a:off x="5064391" y="4738539"/>
                <a:ext cx="844552" cy="1022604"/>
              </a:xfrm>
              <a:prstGeom prst="rect">
                <a:avLst/>
              </a:prstGeom>
              <a:grpFill/>
              <a:ln w="19050">
                <a:solidFill>
                  <a:srgbClr val="FFC40F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Plane</a:t>
                </a:r>
                <a:r>
                  <a:rPr lang="en-US" i="1" baseline="-25000" dirty="0" err="1"/>
                  <a:t>k</a:t>
                </a:r>
                <a:br>
                  <a:rPr lang="en-US" baseline="-25000" dirty="0"/>
                </a:br>
                <a:br>
                  <a:rPr lang="en-US" dirty="0"/>
                </a:br>
                <a:endParaRPr lang="en-US" dirty="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70188BE9-1CAA-0E00-3967-558B078BDBD0}"/>
                  </a:ext>
                </a:extLst>
              </p:cNvPr>
              <p:cNvSpPr/>
              <p:nvPr/>
            </p:nvSpPr>
            <p:spPr>
              <a:xfrm>
                <a:off x="5064391" y="5186539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E2C46BC7-093E-D8E1-B3D5-95AC7FD2BAE4}"/>
                  </a:ext>
                </a:extLst>
              </p:cNvPr>
              <p:cNvSpPr/>
              <p:nvPr/>
            </p:nvSpPr>
            <p:spPr>
              <a:xfrm>
                <a:off x="5274267" y="5186539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AC594F9-9867-2543-E443-8AE2ADE5E4E1}"/>
                  </a:ext>
                </a:extLst>
              </p:cNvPr>
              <p:cNvSpPr/>
              <p:nvPr/>
            </p:nvSpPr>
            <p:spPr>
              <a:xfrm>
                <a:off x="5484143" y="5186539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1119A5F-3881-9EBA-C507-EFD9AC522967}"/>
                  </a:ext>
                </a:extLst>
              </p:cNvPr>
              <p:cNvSpPr/>
              <p:nvPr/>
            </p:nvSpPr>
            <p:spPr>
              <a:xfrm>
                <a:off x="5694019" y="5186539"/>
                <a:ext cx="212400" cy="125662"/>
              </a:xfrm>
              <a:prstGeom prst="rect">
                <a:avLst/>
              </a:prstGeom>
              <a:grpFill/>
              <a:ln>
                <a:solidFill>
                  <a:srgbClr val="FFC40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7" name="Elbow Connector 46">
              <a:extLst>
                <a:ext uri="{FF2B5EF4-FFF2-40B4-BE49-F238E27FC236}">
                  <a16:creationId xmlns:a16="http://schemas.microsoft.com/office/drawing/2014/main" id="{B2EC58D6-C931-B8E9-EE0F-5D1BC53F30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95001" y="1649461"/>
              <a:ext cx="360000" cy="1368000"/>
            </a:xfrm>
            <a:prstGeom prst="bentConnector3">
              <a:avLst/>
            </a:prstGeom>
            <a:ln>
              <a:solidFill>
                <a:srgbClr val="FFC40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BBEDCB4-98A2-C413-5B8C-6572D8DC031E}"/>
                </a:ext>
              </a:extLst>
            </p:cNvPr>
            <p:cNvSpPr/>
            <p:nvPr/>
          </p:nvSpPr>
          <p:spPr>
            <a:xfrm>
              <a:off x="3545605" y="1465389"/>
              <a:ext cx="396000" cy="396000"/>
            </a:xfrm>
            <a:prstGeom prst="ellipse">
              <a:avLst/>
            </a:prstGeom>
            <a:solidFill>
              <a:srgbClr val="FFF4CE"/>
            </a:solidFill>
            <a:ln>
              <a:solidFill>
                <a:srgbClr val="FFC40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#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E376EA5-32DE-0EA9-747E-75A022006601}"/>
                </a:ext>
              </a:extLst>
            </p:cNvPr>
            <p:cNvSpPr txBox="1"/>
            <p:nvPr/>
          </p:nvSpPr>
          <p:spPr>
            <a:xfrm>
              <a:off x="3456692" y="1785777"/>
              <a:ext cx="75533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hash</a:t>
              </a:r>
              <a:r>
                <a:rPr lang="en-US" baseline="-25000" dirty="0"/>
                <a:t>1</a:t>
              </a:r>
              <a:endParaRPr lang="en-US" dirty="0"/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68308980-A011-9CCB-BBF7-E5D8E3708294}"/>
                </a:ext>
              </a:extLst>
            </p:cNvPr>
            <p:cNvCxnSpPr>
              <a:cxnSpLocks/>
            </p:cNvCxnSpPr>
            <p:nvPr/>
          </p:nvCxnSpPr>
          <p:spPr>
            <a:xfrm>
              <a:off x="3941605" y="1657396"/>
              <a:ext cx="720000" cy="0"/>
            </a:xfrm>
            <a:prstGeom prst="straightConnector1">
              <a:avLst/>
            </a:prstGeom>
            <a:ln>
              <a:solidFill>
                <a:srgbClr val="FFC40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2FE86EF-1E7D-BEBC-697D-034338E07F4A}"/>
                </a:ext>
              </a:extLst>
            </p:cNvPr>
            <p:cNvSpPr txBox="1"/>
            <p:nvPr/>
          </p:nvSpPr>
          <p:spPr>
            <a:xfrm>
              <a:off x="3953935" y="1356675"/>
              <a:ext cx="65928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index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575A9FC5-4FEE-D73F-0887-A33F3C471B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18240" y="3581302"/>
              <a:ext cx="360000" cy="1260"/>
            </a:xfrm>
            <a:prstGeom prst="straightConnector1">
              <a:avLst/>
            </a:prstGeom>
            <a:ln>
              <a:solidFill>
                <a:srgbClr val="FFC40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5FD9F28A-D73C-C53C-ABFF-55AD8A7D9F0A}"/>
                </a:ext>
              </a:extLst>
            </p:cNvPr>
            <p:cNvSpPr/>
            <p:nvPr/>
          </p:nvSpPr>
          <p:spPr>
            <a:xfrm>
              <a:off x="3545605" y="3399595"/>
              <a:ext cx="396000" cy="396000"/>
            </a:xfrm>
            <a:prstGeom prst="ellipse">
              <a:avLst/>
            </a:prstGeom>
            <a:solidFill>
              <a:srgbClr val="FFF4CE"/>
            </a:solidFill>
            <a:ln>
              <a:solidFill>
                <a:srgbClr val="FFC40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#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2C2CAE8-02BB-7555-8338-D3FD9F5CC76D}"/>
                </a:ext>
              </a:extLst>
            </p:cNvPr>
            <p:cNvSpPr txBox="1"/>
            <p:nvPr/>
          </p:nvSpPr>
          <p:spPr>
            <a:xfrm>
              <a:off x="3461805" y="3716419"/>
              <a:ext cx="75533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hash</a:t>
              </a:r>
              <a:r>
                <a:rPr lang="en-US" baseline="-25000" dirty="0"/>
                <a:t>2</a:t>
              </a:r>
              <a:endParaRPr lang="en-US" dirty="0"/>
            </a:p>
          </p:txBody>
        </p: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5954D610-E1E9-73B1-0115-0640144BC3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41605" y="3584615"/>
              <a:ext cx="720000" cy="0"/>
            </a:xfrm>
            <a:prstGeom prst="straightConnector1">
              <a:avLst/>
            </a:prstGeom>
            <a:ln>
              <a:solidFill>
                <a:srgbClr val="FFC40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5B816E8-6CF4-E15E-64AC-8E1703429722}"/>
                </a:ext>
              </a:extLst>
            </p:cNvPr>
            <p:cNvSpPr txBox="1"/>
            <p:nvPr/>
          </p:nvSpPr>
          <p:spPr>
            <a:xfrm>
              <a:off x="3953935" y="3313352"/>
              <a:ext cx="65928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index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B57DDE7-CBDF-7903-EDE7-C7306383C24B}"/>
                </a:ext>
              </a:extLst>
            </p:cNvPr>
            <p:cNvSpPr/>
            <p:nvPr/>
          </p:nvSpPr>
          <p:spPr>
            <a:xfrm>
              <a:off x="3545605" y="5333801"/>
              <a:ext cx="396000" cy="396000"/>
            </a:xfrm>
            <a:prstGeom prst="ellipse">
              <a:avLst/>
            </a:prstGeom>
            <a:solidFill>
              <a:srgbClr val="FFF4CE"/>
            </a:solidFill>
            <a:ln>
              <a:solidFill>
                <a:srgbClr val="FFC40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#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2B91B33-EF2C-2A2F-5BC1-5D571E0541B0}"/>
                </a:ext>
              </a:extLst>
            </p:cNvPr>
            <p:cNvSpPr txBox="1"/>
            <p:nvPr/>
          </p:nvSpPr>
          <p:spPr>
            <a:xfrm>
              <a:off x="3453213" y="5663521"/>
              <a:ext cx="74892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hash</a:t>
              </a:r>
              <a:r>
                <a:rPr lang="en-US" i="1" baseline="-25000" dirty="0" err="1"/>
                <a:t>k</a:t>
              </a:r>
              <a:endParaRPr lang="en-US" i="1" dirty="0"/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05FF5141-34E2-04B5-F67E-F5C33F43D6D1}"/>
                </a:ext>
              </a:extLst>
            </p:cNvPr>
            <p:cNvCxnSpPr>
              <a:cxnSpLocks/>
            </p:cNvCxnSpPr>
            <p:nvPr/>
          </p:nvCxnSpPr>
          <p:spPr>
            <a:xfrm>
              <a:off x="3955608" y="5535916"/>
              <a:ext cx="720000" cy="5376"/>
            </a:xfrm>
            <a:prstGeom prst="straightConnector1">
              <a:avLst/>
            </a:prstGeom>
            <a:ln>
              <a:solidFill>
                <a:srgbClr val="FFC40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93C6B56-78DB-E19A-6F74-1FE2E3A6ACA4}"/>
                </a:ext>
              </a:extLst>
            </p:cNvPr>
            <p:cNvSpPr txBox="1"/>
            <p:nvPr/>
          </p:nvSpPr>
          <p:spPr>
            <a:xfrm>
              <a:off x="3953935" y="5279322"/>
              <a:ext cx="75533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index</a:t>
              </a:r>
            </a:p>
          </p:txBody>
        </p:sp>
        <p:cxnSp>
          <p:nvCxnSpPr>
            <p:cNvPr id="65" name="Elbow Connector 64">
              <a:extLst>
                <a:ext uri="{FF2B5EF4-FFF2-40B4-BE49-F238E27FC236}">
                  <a16:creationId xmlns:a16="http://schemas.microsoft.com/office/drawing/2014/main" id="{93A0DC3B-9D2C-8F5F-4775-FE2DEB000C45}"/>
                </a:ext>
              </a:extLst>
            </p:cNvPr>
            <p:cNvCxnSpPr>
              <a:cxnSpLocks/>
            </p:cNvCxnSpPr>
            <p:nvPr/>
          </p:nvCxnSpPr>
          <p:spPr>
            <a:xfrm>
              <a:off x="3194702" y="4158386"/>
              <a:ext cx="360000" cy="13680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C40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3874198-8647-AF4F-04DD-53E098C8A6B5}"/>
                </a:ext>
              </a:extLst>
            </p:cNvPr>
            <p:cNvSpPr txBox="1"/>
            <p:nvPr/>
          </p:nvSpPr>
          <p:spPr>
            <a:xfrm>
              <a:off x="4980783" y="4049104"/>
              <a:ext cx="250390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.</a:t>
              </a:r>
              <a:br>
                <a:rPr lang="en-US" dirty="0"/>
              </a:br>
              <a:r>
                <a:rPr lang="en-US" dirty="0"/>
                <a:t>.</a:t>
              </a:r>
              <a:br>
                <a:rPr lang="en-US" dirty="0"/>
              </a:br>
              <a:r>
                <a:rPr lang="en-US" dirty="0"/>
                <a:t>.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CC2F397-4AE6-AC0F-FFA5-A282D077690A}"/>
                </a:ext>
              </a:extLst>
            </p:cNvPr>
            <p:cNvSpPr txBox="1"/>
            <p:nvPr/>
          </p:nvSpPr>
          <p:spPr>
            <a:xfrm>
              <a:off x="3610621" y="4072532"/>
              <a:ext cx="250390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.</a:t>
              </a:r>
              <a:br>
                <a:rPr lang="en-US" dirty="0"/>
              </a:br>
              <a:r>
                <a:rPr lang="en-US" dirty="0"/>
                <a:t>.</a:t>
              </a:r>
              <a:br>
                <a:rPr lang="en-US" dirty="0"/>
              </a:br>
              <a:r>
                <a:rPr lang="en-US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370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105604</TotalTime>
  <Words>5122</Words>
  <Application>Microsoft Macintosh PowerPoint</Application>
  <PresentationFormat>On-screen Show (4:3)</PresentationFormat>
  <Paragraphs>1124</Paragraphs>
  <Slides>91</Slides>
  <Notes>46</Notes>
  <HiddenSlides>4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102" baseType="lpstr">
      <vt:lpstr>Aptos</vt:lpstr>
      <vt:lpstr>Aptos Display</vt:lpstr>
      <vt:lpstr>Arial</vt:lpstr>
      <vt:lpstr>Calibri</vt:lpstr>
      <vt:lpstr>Cambria</vt:lpstr>
      <vt:lpstr>Consolas</vt:lpstr>
      <vt:lpstr>LM Roman 10</vt:lpstr>
      <vt:lpstr>Palatino</vt:lpstr>
      <vt:lpstr>Poppins Medium</vt:lpstr>
      <vt:lpstr>Wingdings</vt:lpstr>
      <vt:lpstr>Custom Design</vt:lpstr>
      <vt:lpstr> Synergizing Data Prefetching and Off-Chip Prediction  via Online Reinforcement Learning</vt:lpstr>
      <vt:lpstr>Executive Summary (I)</vt:lpstr>
      <vt:lpstr>Executive Summary (II)</vt:lpstr>
      <vt:lpstr>Outline</vt:lpstr>
      <vt:lpstr>Key Problem and Its Potential Solutions</vt:lpstr>
      <vt:lpstr>Data Prefetching and Off-Chip Prediction</vt:lpstr>
      <vt:lpstr>Outline</vt:lpstr>
      <vt:lpstr>Ob. 1: Data Prefetching and Off-Chip Prediction Provide Complementary Performance Benefits </vt:lpstr>
      <vt:lpstr>Ob. 1: Data Prefetching and Off-Chip Prediction Provide Complementary Performance Benefits </vt:lpstr>
      <vt:lpstr>Ob. 2: Naively Combining OCP with Prefetching Fails to Realize their Full Performance Potential</vt:lpstr>
      <vt:lpstr>Ob. 2: Naively Combining OCP with Prefetching Fails to Realize their Full Performance Potential</vt:lpstr>
      <vt:lpstr>Ob. 3: Existing Coordination Policies Fall Short</vt:lpstr>
      <vt:lpstr>Ob. 3: Existing Coordination Policies Fall Short</vt:lpstr>
      <vt:lpstr>Ob. 3: Existing Coordination Policies Fall Short</vt:lpstr>
      <vt:lpstr>Ob. 3: Existing Coordination Policies Fall Short</vt:lpstr>
      <vt:lpstr>Our Goal</vt:lpstr>
      <vt:lpstr>Our Proposal</vt:lpstr>
      <vt:lpstr>Outline</vt:lpstr>
      <vt:lpstr>Basics of Reinforcement Learning (RL)</vt:lpstr>
      <vt:lpstr>Formulating Coordination as RL</vt:lpstr>
      <vt:lpstr>What is State?</vt:lpstr>
      <vt:lpstr>What is Action?</vt:lpstr>
      <vt:lpstr>What is Action?</vt:lpstr>
      <vt:lpstr>Q-Value-Driven Prefetcher Aggressiveness Control</vt:lpstr>
      <vt:lpstr>Q-Value-Driven Prefetcher Aggressiveness Control</vt:lpstr>
      <vt:lpstr>What is Reward?</vt:lpstr>
      <vt:lpstr>Athena's Composite Reward Framework</vt:lpstr>
      <vt:lpstr>Athena's Composite Reward Framework</vt:lpstr>
      <vt:lpstr>Final Configuration of Athena</vt:lpstr>
      <vt:lpstr>More in the Paper</vt:lpstr>
      <vt:lpstr>More in the Paper</vt:lpstr>
      <vt:lpstr>Outline</vt:lpstr>
      <vt:lpstr>ChampSim Trace-Driven Simulation Methodology</vt:lpstr>
      <vt:lpstr>Trace-Driven Simulation Methodology</vt:lpstr>
      <vt:lpstr>Evaluated Cache Designs</vt:lpstr>
      <vt:lpstr>Evaluated Cache Designs</vt:lpstr>
      <vt:lpstr>Speedup in Cache Design 1</vt:lpstr>
      <vt:lpstr>Speedup in Cache Design 1</vt:lpstr>
      <vt:lpstr>Speedup in Cache Design 1 </vt:lpstr>
      <vt:lpstr>Speedup in Cache Design 1 </vt:lpstr>
      <vt:lpstr>Performance Sensitivity to Varying Prefetchers</vt:lpstr>
      <vt:lpstr>Performance Sensitivity to Varying OCPs</vt:lpstr>
      <vt:lpstr>Performance Sensitivity to Varying OCPs</vt:lpstr>
      <vt:lpstr>More Evaluations in the Paper</vt:lpstr>
      <vt:lpstr>More Evaluations in the Paper</vt:lpstr>
      <vt:lpstr>Athena is Open Sourced</vt:lpstr>
      <vt:lpstr>Outline</vt:lpstr>
      <vt:lpstr>PowerPoint Presentation</vt:lpstr>
      <vt:lpstr> Synergizing Data Prefetching and Off-Chip Prediction  via Online Reinforcement Learning</vt:lpstr>
      <vt:lpstr>BACKUP</vt:lpstr>
      <vt:lpstr>Index</vt:lpstr>
      <vt:lpstr>POPET vs. Pythia Performance Line Graph</vt:lpstr>
      <vt:lpstr>Athena Performance Headroom</vt:lpstr>
      <vt:lpstr>Off-Chip Prefetch Fills are not Always Inaccurate</vt:lpstr>
      <vt:lpstr>Prior Works Leave Performance Potential Behind</vt:lpstr>
      <vt:lpstr>Candidate Features Considered</vt:lpstr>
      <vt:lpstr>Q-Value-Driven  Prefetcher Aggressiveness Control</vt:lpstr>
      <vt:lpstr>Reward Framework</vt:lpstr>
      <vt:lpstr>Q-Value Retrieval from QVStore</vt:lpstr>
      <vt:lpstr>Final Configuration of Athena</vt:lpstr>
      <vt:lpstr>Storage Overhead of Athena</vt:lpstr>
      <vt:lpstr>Why is Athena’s Latency Overhead Minimal?</vt:lpstr>
      <vt:lpstr>Evaluated System Parameters</vt:lpstr>
      <vt:lpstr>Evaluated Workloads</vt:lpstr>
      <vt:lpstr>Evaluated Cache Designs</vt:lpstr>
      <vt:lpstr>Storage Overhead Comparison</vt:lpstr>
      <vt:lpstr>Speedup in CD1</vt:lpstr>
      <vt:lpstr>CD1 Speedup – Deepdive</vt:lpstr>
      <vt:lpstr>CD1 Speedup – Compared to StaticBest</vt:lpstr>
      <vt:lpstr>CD1 – Impact on Main Memory Requests</vt:lpstr>
      <vt:lpstr>CD1 – Impact on LLC Load Miss Latency</vt:lpstr>
      <vt:lpstr>CD1 – Sensitivity to L2C Prefetcher Type</vt:lpstr>
      <vt:lpstr>CD1 – Sensitivity to OCP Type</vt:lpstr>
      <vt:lpstr>CD1 – Sensitivity to OCP Request Issue Latency</vt:lpstr>
      <vt:lpstr>CD1 – Sensitivity to Warmup Length</vt:lpstr>
      <vt:lpstr>Speedup in CD2</vt:lpstr>
      <vt:lpstr>Speedup in CD3</vt:lpstr>
      <vt:lpstr>Speedup in CD4</vt:lpstr>
      <vt:lpstr>CD4 – Sensitivity to L1D Prefetcher Type</vt:lpstr>
      <vt:lpstr>CD4 – Sensitivity to Main Memory Bandwidth</vt:lpstr>
      <vt:lpstr>Four-Core Evaluation Results</vt:lpstr>
      <vt:lpstr>Eight-Core Evaluation Results</vt:lpstr>
      <vt:lpstr>Understanding Athena using a Case Study</vt:lpstr>
      <vt:lpstr>Athena Ablation Study</vt:lpstr>
      <vt:lpstr>Athena for Prefetcher-Only Management</vt:lpstr>
      <vt:lpstr>Athena on Unseen Workloads</vt:lpstr>
      <vt:lpstr>Old Slides</vt:lpstr>
      <vt:lpstr>Automated Design Space Exploration</vt:lpstr>
      <vt:lpstr>Athena: Detailed Design</vt:lpstr>
      <vt:lpstr>Athena: Detailed Design</vt:lpstr>
      <vt:lpstr>Putting it all Together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Can Firtina</dc:creator>
  <cp:keywords/>
  <dc:description/>
  <cp:lastModifiedBy>Bera  Rahul</cp:lastModifiedBy>
  <cp:revision>3350</cp:revision>
  <cp:lastPrinted>2019-02-23T04:26:38Z</cp:lastPrinted>
  <dcterms:created xsi:type="dcterms:W3CDTF">2017-06-05T15:22:10Z</dcterms:created>
  <dcterms:modified xsi:type="dcterms:W3CDTF">2026-02-03T01:29:56Z</dcterms:modified>
  <cp:category/>
</cp:coreProperties>
</file>